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5"/>
  </p:notesMasterIdLst>
  <p:sldIdLst>
    <p:sldId id="258" r:id="rId6"/>
    <p:sldId id="335" r:id="rId7"/>
    <p:sldId id="336" r:id="rId8"/>
    <p:sldId id="337" r:id="rId9"/>
    <p:sldId id="338" r:id="rId10"/>
    <p:sldId id="339" r:id="rId11"/>
    <p:sldId id="269" r:id="rId12"/>
    <p:sldId id="271" r:id="rId13"/>
    <p:sldId id="273" r:id="rId14"/>
    <p:sldId id="272" r:id="rId15"/>
    <p:sldId id="277" r:id="rId16"/>
    <p:sldId id="278" r:id="rId17"/>
    <p:sldId id="279" r:id="rId18"/>
    <p:sldId id="280" r:id="rId19"/>
    <p:sldId id="281" r:id="rId20"/>
    <p:sldId id="282" r:id="rId21"/>
    <p:sldId id="283" r:id="rId22"/>
    <p:sldId id="28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4" r:id="rId39"/>
    <p:sldId id="330" r:id="rId40"/>
    <p:sldId id="307" r:id="rId41"/>
    <p:sldId id="341" r:id="rId42"/>
    <p:sldId id="342" r:id="rId43"/>
    <p:sldId id="264"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7" autoAdjust="0"/>
    <p:restoredTop sz="93910" autoAdjust="0"/>
  </p:normalViewPr>
  <p:slideViewPr>
    <p:cSldViewPr>
      <p:cViewPr varScale="1">
        <p:scale>
          <a:sx n="68" d="100"/>
          <a:sy n="68" d="100"/>
        </p:scale>
        <p:origin x="17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7452B627-1D7F-4C27-9176-3784A3E660DE}" type="datetimeFigureOut">
              <a:rPr lang="en-US" smtClean="0"/>
              <a:pPr/>
              <a:t>5/23/2024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89E8710C-A9EA-499A-B474-EBA9088225A4}" type="slidenum">
              <a:rPr lang="en-US" smtClean="0"/>
              <a:pPr/>
              <a:t>‹Nº›</a:t>
            </a:fld>
            <a:endParaRPr lang="en-US" dirty="0"/>
          </a:p>
        </p:txBody>
      </p:sp>
    </p:spTree>
    <p:extLst>
      <p:ext uri="{BB962C8B-B14F-4D97-AF65-F5344CB8AC3E}">
        <p14:creationId xmlns:p14="http://schemas.microsoft.com/office/powerpoint/2010/main" val="308566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t>
            </a:r>
          </a:p>
          <a:p>
            <a:r>
              <a:rPr lang="en-US" dirty="0"/>
              <a:t>MY NAME IS RICHARD STETSON. I AM JOINED BY MY COLLEAGUE, LAURIE MEASE.  WE WORK FOR THE OFFICE OF TEXTILES AND APPAREL AT THE U.S. DEPARTMENT OF COMMERCE. </a:t>
            </a:r>
          </a:p>
          <a:p>
            <a:endParaRPr lang="en-US" dirty="0"/>
          </a:p>
          <a:p>
            <a:r>
              <a:rPr lang="en-US" dirty="0"/>
              <a:t>I AM HAPPY TO SAY THAT I HAVE VISITED YOUR BEAUTIFUL COUNTRY ON VARIOUS OCCASSIONS. IN 2004 AND 2005 I PARTICIPATED AS A MEMBER OF THE U.S.-COLOMBIA TPA NEGOTIATING TEAM.  DURING THESE NEGOTIATIONS, WE AGREED TO DESIGN A SHORT SUPPLY MECHANISM TO HELP DEVELOP TRADE IN THE REGION WITH COMMERCIALLY VIABLE RULES OF ORIGIN AND SENSIBLE FLEXIBILITIES. </a:t>
            </a:r>
          </a:p>
          <a:p>
            <a:endParaRPr lang="en-US" dirty="0"/>
          </a:p>
          <a:p>
            <a:r>
              <a:rPr lang="en-US" dirty="0"/>
              <a:t>THE SHORT SUPPLY MECHANISM IS ONE OF THE FLEXIBILITIES THAT WAS ADOPTED TO ALLOW THE TRADE TO CONTINUE TO DEVELOP EVEN WHEN CERTAIN TEXTILE INPUTS WERE (OR ARE) NOT COMMERCIALLY AVAILABLE IN COLOMBIA OR THE 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E8710C-A9EA-499A-B474-EBA9088225A4}" type="slidenum">
              <a:rPr lang="en-US" smtClean="0"/>
              <a:pPr/>
              <a:t>1</a:t>
            </a:fld>
            <a:endParaRPr lang="en-US" dirty="0"/>
          </a:p>
        </p:txBody>
      </p:sp>
    </p:spTree>
    <p:extLst>
      <p:ext uri="{BB962C8B-B14F-4D97-AF65-F5344CB8AC3E}">
        <p14:creationId xmlns:p14="http://schemas.microsoft.com/office/powerpoint/2010/main" val="223282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10</a:t>
            </a:fld>
            <a:endParaRPr lang="en-US" dirty="0"/>
          </a:p>
        </p:txBody>
      </p:sp>
    </p:spTree>
    <p:extLst>
      <p:ext uri="{BB962C8B-B14F-4D97-AF65-F5344CB8AC3E}">
        <p14:creationId xmlns:p14="http://schemas.microsoft.com/office/powerpoint/2010/main" val="222522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11</a:t>
            </a:fld>
            <a:endParaRPr lang="en-US" dirty="0"/>
          </a:p>
        </p:txBody>
      </p:sp>
    </p:spTree>
    <p:extLst>
      <p:ext uri="{BB962C8B-B14F-4D97-AF65-F5344CB8AC3E}">
        <p14:creationId xmlns:p14="http://schemas.microsoft.com/office/powerpoint/2010/main" val="321190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12</a:t>
            </a:fld>
            <a:endParaRPr lang="en-US" dirty="0"/>
          </a:p>
        </p:txBody>
      </p:sp>
    </p:spTree>
    <p:extLst>
      <p:ext uri="{BB962C8B-B14F-4D97-AF65-F5344CB8AC3E}">
        <p14:creationId xmlns:p14="http://schemas.microsoft.com/office/powerpoint/2010/main" val="32836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13</a:t>
            </a:fld>
            <a:endParaRPr lang="en-US" dirty="0"/>
          </a:p>
        </p:txBody>
      </p:sp>
    </p:spTree>
    <p:extLst>
      <p:ext uri="{BB962C8B-B14F-4D97-AF65-F5344CB8AC3E}">
        <p14:creationId xmlns:p14="http://schemas.microsoft.com/office/powerpoint/2010/main" val="217362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14</a:t>
            </a:fld>
            <a:endParaRPr lang="en-US" dirty="0"/>
          </a:p>
        </p:txBody>
      </p:sp>
    </p:spTree>
    <p:extLst>
      <p:ext uri="{BB962C8B-B14F-4D97-AF65-F5344CB8AC3E}">
        <p14:creationId xmlns:p14="http://schemas.microsoft.com/office/powerpoint/2010/main" val="101948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15</a:t>
            </a:fld>
            <a:endParaRPr lang="en-US" dirty="0"/>
          </a:p>
        </p:txBody>
      </p:sp>
    </p:spTree>
    <p:extLst>
      <p:ext uri="{BB962C8B-B14F-4D97-AF65-F5344CB8AC3E}">
        <p14:creationId xmlns:p14="http://schemas.microsoft.com/office/powerpoint/2010/main" val="27918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16</a:t>
            </a:fld>
            <a:endParaRPr lang="en-US" dirty="0"/>
          </a:p>
        </p:txBody>
      </p:sp>
    </p:spTree>
    <p:extLst>
      <p:ext uri="{BB962C8B-B14F-4D97-AF65-F5344CB8AC3E}">
        <p14:creationId xmlns:p14="http://schemas.microsoft.com/office/powerpoint/2010/main" val="411922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17</a:t>
            </a:fld>
            <a:endParaRPr lang="en-US" dirty="0"/>
          </a:p>
        </p:txBody>
      </p:sp>
    </p:spTree>
    <p:extLst>
      <p:ext uri="{BB962C8B-B14F-4D97-AF65-F5344CB8AC3E}">
        <p14:creationId xmlns:p14="http://schemas.microsoft.com/office/powerpoint/2010/main" val="3342114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18</a:t>
            </a:fld>
            <a:endParaRPr lang="en-US" dirty="0"/>
          </a:p>
        </p:txBody>
      </p:sp>
    </p:spTree>
    <p:extLst>
      <p:ext uri="{BB962C8B-B14F-4D97-AF65-F5344CB8AC3E}">
        <p14:creationId xmlns:p14="http://schemas.microsoft.com/office/powerpoint/2010/main" val="7996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19</a:t>
            </a:fld>
            <a:endParaRPr lang="en-US" dirty="0"/>
          </a:p>
        </p:txBody>
      </p:sp>
    </p:spTree>
    <p:extLst>
      <p:ext uri="{BB962C8B-B14F-4D97-AF65-F5344CB8AC3E}">
        <p14:creationId xmlns:p14="http://schemas.microsoft.com/office/powerpoint/2010/main" val="416615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SPEAKING ABOUT SHORT SUPPLY, IT IS IMPORTANT TO UNDERSTAND THE TEXTILE AND APPAREL RULES OF ORIGIN IN THE AGREEMENT.  ALL TEXTILE OR APPAREL GOODS THAT MEET THE RULE OF ORIGIN ENTER THE U.S. FREE OF DUTY. </a:t>
            </a:r>
          </a:p>
          <a:p>
            <a:r>
              <a:rPr lang="en-US" dirty="0"/>
              <a:t> </a:t>
            </a:r>
          </a:p>
          <a:p>
            <a:r>
              <a:rPr lang="en-US" dirty="0"/>
              <a:t>THE YARN FORWARD RULE OF ORIGIN REQUIRES THAT ALL APPAREL GOODS ENTERING THE U.S. FROM COLOMBIA MUST BE MADE OF REGIONAL YARNS AND REGIONAL FABRICS. </a:t>
            </a:r>
          </a:p>
          <a:p>
            <a:endParaRPr lang="en-US" dirty="0"/>
          </a:p>
          <a:p>
            <a:r>
              <a:rPr lang="en-US" dirty="0"/>
              <a:t>FOR EXAMPLE, A YARN SPUN IN THE U.S. IS SENT TO COLOMBIA WHERE THE YARN IS CONVERTED TO A KNIT FABRIC AND THE KNIT FABRIC IS THEN SENT TO AN APPAREL MANUFACTURER IN MEDELLIN WHERE THE FABRIC IS CUT AND THEN ASSEMBLED INTO A SHIRT. THE COLOMBIA-MADE SHIRT WOULD ENTER THE U.S. DUTY-FREE UNDER THE U.S.-COLOMBIA TPA.   </a:t>
            </a:r>
          </a:p>
          <a:p>
            <a:endParaRPr lang="en-US" dirty="0"/>
          </a:p>
          <a:p>
            <a:r>
              <a:rPr lang="en-US" dirty="0"/>
              <a:t>IF THE SHIRT WERE MADE IN COLOMBIA OF YARNS AND/OR FABRIC OF A 3</a:t>
            </a:r>
            <a:r>
              <a:rPr lang="en-US" baseline="30000" dirty="0"/>
              <a:t>RD</a:t>
            </a:r>
            <a:r>
              <a:rPr lang="en-US" dirty="0"/>
              <a:t> COUNTRY,  THE SHIRT WOULD BE SUBJECT TO THE FULL TARIFF WHEN ENTERING THE U.S. </a:t>
            </a:r>
          </a:p>
          <a:p>
            <a:endParaRPr lang="en-US" dirty="0"/>
          </a:p>
          <a:p>
            <a:r>
              <a:rPr lang="en-US" dirty="0"/>
              <a:t>HOWEVER, IF YARNS AND/OR FABRIC OF A 3</a:t>
            </a:r>
            <a:r>
              <a:rPr lang="en-US" baseline="30000" dirty="0"/>
              <a:t>RD</a:t>
            </a:r>
            <a:r>
              <a:rPr lang="en-US" dirty="0"/>
              <a:t> COUNTRY ARE ON THE SHORT SUPPLY LIST, THEN THE SHIRT COULD ENTER THE U.S. DUTY-FREE.</a:t>
            </a:r>
          </a:p>
        </p:txBody>
      </p:sp>
      <p:sp>
        <p:nvSpPr>
          <p:cNvPr id="4" name="Slide Number Placeholder 3"/>
          <p:cNvSpPr>
            <a:spLocks noGrp="1"/>
          </p:cNvSpPr>
          <p:nvPr>
            <p:ph type="sldNum" sz="quarter" idx="10"/>
          </p:nvPr>
        </p:nvSpPr>
        <p:spPr/>
        <p:txBody>
          <a:bodyPr/>
          <a:lstStyle/>
          <a:p>
            <a:fld id="{D8864915-19B5-4D48-A89E-8546D3166CF8}" type="slidenum">
              <a:rPr lang="en-US" smtClean="0"/>
              <a:t>2</a:t>
            </a:fld>
            <a:endParaRPr lang="en-US" dirty="0"/>
          </a:p>
        </p:txBody>
      </p:sp>
    </p:spTree>
    <p:extLst>
      <p:ext uri="{BB962C8B-B14F-4D97-AF65-F5344CB8AC3E}">
        <p14:creationId xmlns:p14="http://schemas.microsoft.com/office/powerpoint/2010/main" val="649423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20</a:t>
            </a:fld>
            <a:endParaRPr lang="en-US" dirty="0"/>
          </a:p>
        </p:txBody>
      </p:sp>
    </p:spTree>
    <p:extLst>
      <p:ext uri="{BB962C8B-B14F-4D97-AF65-F5344CB8AC3E}">
        <p14:creationId xmlns:p14="http://schemas.microsoft.com/office/powerpoint/2010/main" val="370235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21</a:t>
            </a:fld>
            <a:endParaRPr lang="en-US" dirty="0"/>
          </a:p>
        </p:txBody>
      </p:sp>
    </p:spTree>
    <p:extLst>
      <p:ext uri="{BB962C8B-B14F-4D97-AF65-F5344CB8AC3E}">
        <p14:creationId xmlns:p14="http://schemas.microsoft.com/office/powerpoint/2010/main" val="3925968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a:t>
            </a:r>
            <a:r>
              <a:rPr lang="en-US" sz="1200" kern="1200" baseline="0" dirty="0">
                <a:solidFill>
                  <a:schemeClr val="tx1"/>
                </a:solidFill>
                <a:effectLst/>
                <a:latin typeface="+mn-lt"/>
                <a:ea typeface="+mn-ea"/>
                <a:cs typeface="+mn-cs"/>
              </a:rPr>
              <a:t> description</a:t>
            </a:r>
            <a:r>
              <a:rPr lang="en-US" sz="1200" kern="1200" dirty="0">
                <a:solidFill>
                  <a:schemeClr val="tx1"/>
                </a:solidFill>
                <a:effectLst/>
                <a:latin typeface="+mn-lt"/>
                <a:ea typeface="+mn-ea"/>
                <a:cs typeface="+mn-cs"/>
              </a:rPr>
              <a:t> shouldn’t be too narrow either, as that raises the possibility of being unable to meet the narrow definition when importing the finished product.  I’ll discuss that further in a minute.</a:t>
            </a:r>
            <a:endParaRPr lang="en-US" dirty="0"/>
          </a:p>
          <a:p>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22</a:t>
            </a:fld>
            <a:endParaRPr lang="en-US" dirty="0"/>
          </a:p>
        </p:txBody>
      </p:sp>
    </p:spTree>
    <p:extLst>
      <p:ext uri="{BB962C8B-B14F-4D97-AF65-F5344CB8AC3E}">
        <p14:creationId xmlns:p14="http://schemas.microsoft.com/office/powerpoint/2010/main" val="2421098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23</a:t>
            </a:fld>
            <a:endParaRPr lang="en-US" dirty="0"/>
          </a:p>
        </p:txBody>
      </p:sp>
    </p:spTree>
    <p:extLst>
      <p:ext uri="{BB962C8B-B14F-4D97-AF65-F5344CB8AC3E}">
        <p14:creationId xmlns:p14="http://schemas.microsoft.com/office/powerpoint/2010/main" val="2415869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24</a:t>
            </a:fld>
            <a:endParaRPr lang="en-US" dirty="0"/>
          </a:p>
        </p:txBody>
      </p:sp>
    </p:spTree>
    <p:extLst>
      <p:ext uri="{BB962C8B-B14F-4D97-AF65-F5344CB8AC3E}">
        <p14:creationId xmlns:p14="http://schemas.microsoft.com/office/powerpoint/2010/main" val="678565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25</a:t>
            </a:fld>
            <a:endParaRPr lang="en-US" dirty="0"/>
          </a:p>
        </p:txBody>
      </p:sp>
    </p:spTree>
    <p:extLst>
      <p:ext uri="{BB962C8B-B14F-4D97-AF65-F5344CB8AC3E}">
        <p14:creationId xmlns:p14="http://schemas.microsoft.com/office/powerpoint/2010/main" val="270890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26</a:t>
            </a:fld>
            <a:endParaRPr lang="en-US" dirty="0"/>
          </a:p>
        </p:txBody>
      </p:sp>
    </p:spTree>
    <p:extLst>
      <p:ext uri="{BB962C8B-B14F-4D97-AF65-F5344CB8AC3E}">
        <p14:creationId xmlns:p14="http://schemas.microsoft.com/office/powerpoint/2010/main" val="354115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A FEW EXAMPLES OF WAYS IN WHICH YOU MIGHT IDENTIFY POTENTIAL SUPPLIERS.  YOU MAY ALSO KNOW OF OTHERS BASED ON YOUR OWN KNOWLEDGE OF THE INDUSTRY.</a:t>
            </a:r>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27</a:t>
            </a:fld>
            <a:endParaRPr lang="en-US" dirty="0"/>
          </a:p>
        </p:txBody>
      </p:sp>
    </p:spTree>
    <p:extLst>
      <p:ext uri="{BB962C8B-B14F-4D97-AF65-F5344CB8AC3E}">
        <p14:creationId xmlns:p14="http://schemas.microsoft.com/office/powerpoint/2010/main" val="2563038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28</a:t>
            </a:fld>
            <a:endParaRPr lang="en-US" dirty="0"/>
          </a:p>
        </p:txBody>
      </p:sp>
    </p:spTree>
    <p:extLst>
      <p:ext uri="{BB962C8B-B14F-4D97-AF65-F5344CB8AC3E}">
        <p14:creationId xmlns:p14="http://schemas.microsoft.com/office/powerpoint/2010/main" val="2822479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this earlier, but it is worth repeating</a:t>
            </a:r>
            <a:r>
              <a:rPr lang="en-US" baseline="0" dirty="0"/>
              <a:t>: PRICE IS NOT A FACTOR.</a:t>
            </a:r>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29</a:t>
            </a:fld>
            <a:endParaRPr lang="en-US" dirty="0"/>
          </a:p>
        </p:txBody>
      </p:sp>
    </p:spTree>
    <p:extLst>
      <p:ext uri="{BB962C8B-B14F-4D97-AF65-F5344CB8AC3E}">
        <p14:creationId xmlns:p14="http://schemas.microsoft.com/office/powerpoint/2010/main" val="18495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9E13879-9C4A-46FF-8FB4-0B5C86E6A6C5}"/>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spcBef>
                <a:spcPct val="30000"/>
              </a:spcBef>
              <a:defRPr sz="1200">
                <a:solidFill>
                  <a:schemeClr val="tx1"/>
                </a:solidFill>
                <a:latin typeface="Times" panose="02020603050405020304" pitchFamily="18" charset="0"/>
              </a:defRPr>
            </a:lvl1pPr>
            <a:lvl2pPr marL="757066" indent="-291179" defTabSz="949568" eaLnBrk="0" hangingPunct="0">
              <a:spcBef>
                <a:spcPct val="30000"/>
              </a:spcBef>
              <a:defRPr sz="1200">
                <a:solidFill>
                  <a:schemeClr val="tx1"/>
                </a:solidFill>
                <a:latin typeface="Times" panose="02020603050405020304" pitchFamily="18" charset="0"/>
              </a:defRPr>
            </a:lvl2pPr>
            <a:lvl3pPr marL="1164717" indent="-232943" defTabSz="949568" eaLnBrk="0" hangingPunct="0">
              <a:spcBef>
                <a:spcPct val="30000"/>
              </a:spcBef>
              <a:defRPr sz="1200">
                <a:solidFill>
                  <a:schemeClr val="tx1"/>
                </a:solidFill>
                <a:latin typeface="Times" panose="02020603050405020304" pitchFamily="18" charset="0"/>
              </a:defRPr>
            </a:lvl3pPr>
            <a:lvl4pPr marL="1630604" indent="-232943" defTabSz="949568" eaLnBrk="0" hangingPunct="0">
              <a:spcBef>
                <a:spcPct val="30000"/>
              </a:spcBef>
              <a:defRPr sz="1200">
                <a:solidFill>
                  <a:schemeClr val="tx1"/>
                </a:solidFill>
                <a:latin typeface="Times" panose="02020603050405020304" pitchFamily="18" charset="0"/>
              </a:defRPr>
            </a:lvl4pPr>
            <a:lvl5pPr marL="2096491" indent="-232943" defTabSz="949568" eaLnBrk="0" hangingPunct="0">
              <a:spcBef>
                <a:spcPct val="30000"/>
              </a:spcBef>
              <a:defRPr sz="1200">
                <a:solidFill>
                  <a:schemeClr val="tx1"/>
                </a:solidFill>
                <a:latin typeface="Times"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panose="02020603050405020304" pitchFamily="18" charset="0"/>
              </a:defRPr>
            </a:lvl9pPr>
          </a:lstStyle>
          <a:p>
            <a:pPr fontAlgn="base">
              <a:spcBef>
                <a:spcPct val="0"/>
              </a:spcBef>
              <a:spcAft>
                <a:spcPct val="0"/>
              </a:spcAft>
              <a:defRPr/>
            </a:pPr>
            <a:fld id="{48BC0426-AEEA-4061-B717-A46E249F431F}" type="slidenum">
              <a:rPr lang="en-US" altLang="en-US">
                <a:solidFill>
                  <a:srgbClr val="000000"/>
                </a:solidFill>
                <a:cs typeface="Arial" panose="020B0604020202020204" pitchFamily="34" charset="0"/>
              </a:rPr>
              <a:pPr fontAlgn="base">
                <a:spcBef>
                  <a:spcPct val="0"/>
                </a:spcBef>
                <a:spcAft>
                  <a:spcPct val="0"/>
                </a:spcAft>
                <a:defRPr/>
              </a:pPr>
              <a:t>3</a:t>
            </a:fld>
            <a:endParaRPr lang="en-US" altLang="en-US" dirty="0">
              <a:solidFill>
                <a:srgbClr val="000000"/>
              </a:solidFill>
              <a:cs typeface="Arial" panose="020B0604020202020204" pitchFamily="34" charset="0"/>
            </a:endParaRPr>
          </a:p>
        </p:txBody>
      </p:sp>
      <p:sp>
        <p:nvSpPr>
          <p:cNvPr id="46083" name="Rectangle 2">
            <a:extLst>
              <a:ext uri="{FF2B5EF4-FFF2-40B4-BE49-F238E27FC236}">
                <a16:creationId xmlns:a16="http://schemas.microsoft.com/office/drawing/2014/main" id="{B1CA2586-F4A5-4A25-8F82-280DA90AEF7D}"/>
              </a:ext>
            </a:extLst>
          </p:cNvPr>
          <p:cNvSpPr>
            <a:spLocks noGrp="1" noRot="1" noChangeAspect="1" noChangeArrowheads="1" noTextEdit="1"/>
          </p:cNvSpPr>
          <p:nvPr>
            <p:ph type="sldImg"/>
          </p:nvPr>
        </p:nvSpPr>
        <p:spPr>
          <a:xfrm>
            <a:off x="1182688" y="696913"/>
            <a:ext cx="4648200" cy="3486150"/>
          </a:xfrm>
          <a:ln/>
        </p:spPr>
      </p:sp>
      <p:sp>
        <p:nvSpPr>
          <p:cNvPr id="46084" name="Rectangle 3">
            <a:extLst>
              <a:ext uri="{FF2B5EF4-FFF2-40B4-BE49-F238E27FC236}">
                <a16:creationId xmlns:a16="http://schemas.microsoft.com/office/drawing/2014/main" id="{02C3E9E5-733C-4F86-8F5E-1BD3F38B602F}"/>
              </a:ext>
            </a:extLst>
          </p:cNvPr>
          <p:cNvSpPr>
            <a:spLocks noGrp="1" noChangeArrowheads="1"/>
          </p:cNvSpPr>
          <p:nvPr>
            <p:ph type="body" idx="1"/>
          </p:nvPr>
        </p:nvSpPr>
        <p:spPr>
          <a:xfrm>
            <a:off x="616656" y="4309269"/>
            <a:ext cx="5842000" cy="45707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YARN FORWARD RULE OF ORIGIN ONLY APPLIES TO THE MAIN COMPONENT - OR ESSENTIAL CHARACTER - OF THE GARMENT. THE RULE OF ORIGIN DOES NOT APPLY TO COLLARS, CUFFS, OR OTHER ACCESSORIES IN A GARMENT</a:t>
            </a:r>
            <a:r>
              <a:rPr lang="en-US" altLang="en-US" dirty="0">
                <a:latin typeface="Times" panose="02020603050405020304" pitchFamily="18" charset="0"/>
              </a:rPr>
              <a:t>. </a:t>
            </a:r>
          </a:p>
        </p:txBody>
      </p:sp>
    </p:spTree>
    <p:extLst>
      <p:ext uri="{BB962C8B-B14F-4D97-AF65-F5344CB8AC3E}">
        <p14:creationId xmlns:p14="http://schemas.microsoft.com/office/powerpoint/2010/main" val="2805369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“timely manner” is determined on a case by case basis.</a:t>
            </a:r>
          </a:p>
        </p:txBody>
      </p:sp>
      <p:sp>
        <p:nvSpPr>
          <p:cNvPr id="4" name="Slide Number Placeholder 3"/>
          <p:cNvSpPr>
            <a:spLocks noGrp="1"/>
          </p:cNvSpPr>
          <p:nvPr>
            <p:ph type="sldNum" sz="quarter" idx="10"/>
          </p:nvPr>
        </p:nvSpPr>
        <p:spPr/>
        <p:txBody>
          <a:bodyPr/>
          <a:lstStyle/>
          <a:p>
            <a:fld id="{89E8710C-A9EA-499A-B474-EBA9088225A4}" type="slidenum">
              <a:rPr lang="en-US" smtClean="0"/>
              <a:pPr/>
              <a:t>30</a:t>
            </a:fld>
            <a:endParaRPr lang="en-US" dirty="0"/>
          </a:p>
        </p:txBody>
      </p:sp>
    </p:spTree>
    <p:extLst>
      <p:ext uri="{BB962C8B-B14F-4D97-AF65-F5344CB8AC3E}">
        <p14:creationId xmlns:p14="http://schemas.microsoft.com/office/powerpoint/2010/main" val="3030958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31</a:t>
            </a:fld>
            <a:endParaRPr lang="en-US" dirty="0"/>
          </a:p>
        </p:txBody>
      </p:sp>
    </p:spTree>
    <p:extLst>
      <p:ext uri="{BB962C8B-B14F-4D97-AF65-F5344CB8AC3E}">
        <p14:creationId xmlns:p14="http://schemas.microsoft.com/office/powerpoint/2010/main" val="411258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32</a:t>
            </a:fld>
            <a:endParaRPr lang="en-US" dirty="0"/>
          </a:p>
        </p:txBody>
      </p:sp>
    </p:spTree>
    <p:extLst>
      <p:ext uri="{BB962C8B-B14F-4D97-AF65-F5344CB8AC3E}">
        <p14:creationId xmlns:p14="http://schemas.microsoft.com/office/powerpoint/2010/main" val="1532324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33</a:t>
            </a:fld>
            <a:endParaRPr lang="en-US" dirty="0"/>
          </a:p>
        </p:txBody>
      </p:sp>
    </p:spTree>
    <p:extLst>
      <p:ext uri="{BB962C8B-B14F-4D97-AF65-F5344CB8AC3E}">
        <p14:creationId xmlns:p14="http://schemas.microsoft.com/office/powerpoint/2010/main" val="2857951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34</a:t>
            </a:fld>
            <a:endParaRPr lang="en-US" dirty="0"/>
          </a:p>
        </p:txBody>
      </p:sp>
    </p:spTree>
    <p:extLst>
      <p:ext uri="{BB962C8B-B14F-4D97-AF65-F5344CB8AC3E}">
        <p14:creationId xmlns:p14="http://schemas.microsoft.com/office/powerpoint/2010/main" val="2543422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35</a:t>
            </a:fld>
            <a:endParaRPr lang="en-US" dirty="0"/>
          </a:p>
        </p:txBody>
      </p:sp>
    </p:spTree>
    <p:extLst>
      <p:ext uri="{BB962C8B-B14F-4D97-AF65-F5344CB8AC3E}">
        <p14:creationId xmlns:p14="http://schemas.microsoft.com/office/powerpoint/2010/main" val="780559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altLang="en-US" dirty="0"/>
              <a:t>THE RULES OF ORIGIN AND</a:t>
            </a:r>
            <a:r>
              <a:rPr lang="en-US" altLang="en-US" baseline="0" dirty="0"/>
              <a:t> THE SHORT SUPPLY PROCESS </a:t>
            </a:r>
            <a:r>
              <a:rPr lang="en-US" altLang="en-US" dirty="0"/>
              <a:t>CAN BE COMPLICATED. OF COURSE YOU CAN ALWAYS CONTACT OUR OFFICE IF YOU HAVE QUESTIONS OR SEE OUR WEBSITE, WHERE WE HAVE A FAIRLY COMPREHENSIVE GUIDE TO THE TEXTILE PROVISIONS OF THE TRADE AGREEMENT AND THE RULES OF ORIGIN.  </a:t>
            </a:r>
          </a:p>
          <a:p>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36</a:t>
            </a:fld>
            <a:endParaRPr lang="en-US" dirty="0"/>
          </a:p>
        </p:txBody>
      </p:sp>
    </p:spTree>
    <p:extLst>
      <p:ext uri="{BB962C8B-B14F-4D97-AF65-F5344CB8AC3E}">
        <p14:creationId xmlns:p14="http://schemas.microsoft.com/office/powerpoint/2010/main" val="112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altLang="en-US" dirty="0"/>
              <a:t>YOU WILL FIND THE SHORT</a:t>
            </a:r>
            <a:r>
              <a:rPr lang="en-US" altLang="en-US" baseline="0" dirty="0"/>
              <a:t> SUPPLY SECTION OF OUR WEBSITE ESPECIALLY HELPFUL.  HERE YOU WILL FIND COPIES OF PREVIOUS SHORT SUPPLY REQUESTS, WHICH MAY HELP YOU IN PREPARING YOUR OWN REQUEST.  </a:t>
            </a:r>
          </a:p>
          <a:p>
            <a:pPr defTabSz="922995">
              <a:defRPr/>
            </a:pPr>
            <a:endParaRPr lang="en-US" baseline="0" dirty="0"/>
          </a:p>
          <a:p>
            <a:pPr defTabSz="922995">
              <a:defRPr/>
            </a:pPr>
            <a:r>
              <a:rPr lang="en-US" baseline="0" dirty="0"/>
              <a:t>YOU WILL ALSO FIND CITA’S PROCEDURES HERE, WHICH OUTLINE THE REQUIREMENTS FOR A NEW REQUEST, AN OFFER TO SUPPLY, AND THE OTHER STEPS IN THE PROCESS.</a:t>
            </a:r>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37</a:t>
            </a:fld>
            <a:endParaRPr lang="en-US" dirty="0"/>
          </a:p>
        </p:txBody>
      </p:sp>
    </p:spTree>
    <p:extLst>
      <p:ext uri="{BB962C8B-B14F-4D97-AF65-F5344CB8AC3E}">
        <p14:creationId xmlns:p14="http://schemas.microsoft.com/office/powerpoint/2010/main" val="1226589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POINT OUT THAT ON THE CAFTA SHORT SUPPLY PAGE, WE HAVE A</a:t>
            </a:r>
            <a:r>
              <a:rPr lang="en-US" baseline="0" dirty="0"/>
              <a:t> LINK TO AN UNOFFICIAL TRANSLATION OF THE CAFTA-DR PROCEDURES IN SPANISH.  THESE PROCEDURES ARE VERY SIMILAR TO THE PROCEDURES YOU WILL USE UNDER THE U.S.-COLOMBIA TPA, SO YOU MAY FIND THEM HELPFUL.</a:t>
            </a:r>
          </a:p>
          <a:p>
            <a:endParaRPr lang="en-US" baseline="0" dirty="0"/>
          </a:p>
          <a:p>
            <a:r>
              <a:rPr lang="en-US" baseline="0" dirty="0"/>
              <a:t>HOWEVER, KEEP IN MIND THAT CITA’S OFFICIAL PROCEDURES ARE IN ENGLISH, AND IF THERE IS ANY DISCREPANCY, THE OFFICIAL ENGLISH PROCEDURES WILL PREVAIL.</a:t>
            </a:r>
            <a:endParaRPr lang="en-US" dirty="0"/>
          </a:p>
        </p:txBody>
      </p:sp>
      <p:sp>
        <p:nvSpPr>
          <p:cNvPr id="4" name="Slide Number Placeholder 3"/>
          <p:cNvSpPr>
            <a:spLocks noGrp="1"/>
          </p:cNvSpPr>
          <p:nvPr>
            <p:ph type="sldNum" sz="quarter" idx="10"/>
          </p:nvPr>
        </p:nvSpPr>
        <p:spPr/>
        <p:txBody>
          <a:bodyPr/>
          <a:lstStyle/>
          <a:p>
            <a:fld id="{89E8710C-A9EA-499A-B474-EBA9088225A4}" type="slidenum">
              <a:rPr lang="en-US" smtClean="0"/>
              <a:pPr/>
              <a:t>38</a:t>
            </a:fld>
            <a:endParaRPr lang="en-US" dirty="0"/>
          </a:p>
        </p:txBody>
      </p:sp>
    </p:spTree>
    <p:extLst>
      <p:ext uri="{BB962C8B-B14F-4D97-AF65-F5344CB8AC3E}">
        <p14:creationId xmlns:p14="http://schemas.microsoft.com/office/powerpoint/2010/main" val="1607703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20" tIns="46160" rIns="92320" bIns="46160"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3178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dirty="0"/>
              <a:t>HOWEVER, thread, narrow elastic fabrics, visible linings, and pocket bag fabrics MUST ORIGINATE. IN OTHER WORDS, IN ADDITION TO THE YARN FORWARD RULE FOR THE MAIN COMPONENT OF A GARMENT, THE ITEMS LISTED ON THIS SLIDE ALSO HAVE TO BE FROM EITHER COLOMBIA OR THE U.S. </a:t>
            </a:r>
          </a:p>
          <a:p>
            <a:endParaRPr lang="en-US" dirty="0"/>
          </a:p>
        </p:txBody>
      </p:sp>
      <p:sp>
        <p:nvSpPr>
          <p:cNvPr id="4" name="Slide Number Placeholder 3"/>
          <p:cNvSpPr>
            <a:spLocks noGrp="1"/>
          </p:cNvSpPr>
          <p:nvPr>
            <p:ph type="sldNum" sz="quarter" idx="10"/>
          </p:nvPr>
        </p:nvSpPr>
        <p:spPr/>
        <p:txBody>
          <a:bodyPr/>
          <a:lstStyle/>
          <a:p>
            <a:fld id="{D8864915-19B5-4D48-A89E-8546D3166CF8}" type="slidenum">
              <a:rPr lang="en-US" smtClean="0"/>
              <a:t>4</a:t>
            </a:fld>
            <a:endParaRPr lang="en-US" dirty="0"/>
          </a:p>
        </p:txBody>
      </p:sp>
    </p:spTree>
    <p:extLst>
      <p:ext uri="{BB962C8B-B14F-4D97-AF65-F5344CB8AC3E}">
        <p14:creationId xmlns:p14="http://schemas.microsoft.com/office/powerpoint/2010/main" val="285470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CBA3301-5A14-42B2-A156-F7DE41F16FB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spcBef>
                <a:spcPct val="30000"/>
              </a:spcBef>
              <a:defRPr sz="1200">
                <a:solidFill>
                  <a:schemeClr val="tx1"/>
                </a:solidFill>
                <a:latin typeface="Times" panose="02020603050405020304" pitchFamily="18" charset="0"/>
              </a:defRPr>
            </a:lvl1pPr>
            <a:lvl2pPr marL="757066" indent="-291179" defTabSz="949568" eaLnBrk="0" hangingPunct="0">
              <a:spcBef>
                <a:spcPct val="30000"/>
              </a:spcBef>
              <a:defRPr sz="1200">
                <a:solidFill>
                  <a:schemeClr val="tx1"/>
                </a:solidFill>
                <a:latin typeface="Times" panose="02020603050405020304" pitchFamily="18" charset="0"/>
              </a:defRPr>
            </a:lvl2pPr>
            <a:lvl3pPr marL="1164717" indent="-232943" defTabSz="949568" eaLnBrk="0" hangingPunct="0">
              <a:spcBef>
                <a:spcPct val="30000"/>
              </a:spcBef>
              <a:defRPr sz="1200">
                <a:solidFill>
                  <a:schemeClr val="tx1"/>
                </a:solidFill>
                <a:latin typeface="Times" panose="02020603050405020304" pitchFamily="18" charset="0"/>
              </a:defRPr>
            </a:lvl3pPr>
            <a:lvl4pPr marL="1630604" indent="-232943" defTabSz="949568" eaLnBrk="0" hangingPunct="0">
              <a:spcBef>
                <a:spcPct val="30000"/>
              </a:spcBef>
              <a:defRPr sz="1200">
                <a:solidFill>
                  <a:schemeClr val="tx1"/>
                </a:solidFill>
                <a:latin typeface="Times" panose="02020603050405020304" pitchFamily="18" charset="0"/>
              </a:defRPr>
            </a:lvl4pPr>
            <a:lvl5pPr marL="2096491" indent="-232943" defTabSz="949568" eaLnBrk="0" hangingPunct="0">
              <a:spcBef>
                <a:spcPct val="30000"/>
              </a:spcBef>
              <a:defRPr sz="1200">
                <a:solidFill>
                  <a:schemeClr val="tx1"/>
                </a:solidFill>
                <a:latin typeface="Times"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panose="02020603050405020304" pitchFamily="18" charset="0"/>
              </a:defRPr>
            </a:lvl9pPr>
          </a:lstStyle>
          <a:p>
            <a:pPr fontAlgn="base">
              <a:spcBef>
                <a:spcPct val="0"/>
              </a:spcBef>
              <a:spcAft>
                <a:spcPct val="0"/>
              </a:spcAft>
              <a:defRPr/>
            </a:pPr>
            <a:fld id="{8C6EC29C-E775-4EE0-B390-9A81D7531896}" type="slidenum">
              <a:rPr lang="en-US" altLang="en-US">
                <a:solidFill>
                  <a:srgbClr val="000000"/>
                </a:solidFill>
                <a:cs typeface="Arial" panose="020B0604020202020204" pitchFamily="34" charset="0"/>
              </a:rPr>
              <a:pPr fontAlgn="base">
                <a:spcBef>
                  <a:spcPct val="0"/>
                </a:spcBef>
                <a:spcAft>
                  <a:spcPct val="0"/>
                </a:spcAft>
                <a:defRPr/>
              </a:pPr>
              <a:t>5</a:t>
            </a:fld>
            <a:endParaRPr lang="en-US" altLang="en-US" dirty="0">
              <a:solidFill>
                <a:srgbClr val="000000"/>
              </a:solidFill>
              <a:cs typeface="Arial" panose="020B0604020202020204" pitchFamily="34" charset="0"/>
            </a:endParaRPr>
          </a:p>
        </p:txBody>
      </p:sp>
      <p:sp>
        <p:nvSpPr>
          <p:cNvPr id="47107" name="Rectangle 2">
            <a:extLst>
              <a:ext uri="{FF2B5EF4-FFF2-40B4-BE49-F238E27FC236}">
                <a16:creationId xmlns:a16="http://schemas.microsoft.com/office/drawing/2014/main" id="{98164184-E1EF-4716-AED7-E63631ADCE03}"/>
              </a:ext>
            </a:extLst>
          </p:cNvPr>
          <p:cNvSpPr>
            <a:spLocks noGrp="1" noRot="1" noChangeAspect="1" noChangeArrowheads="1" noTextEdit="1"/>
          </p:cNvSpPr>
          <p:nvPr>
            <p:ph type="sldImg"/>
          </p:nvPr>
        </p:nvSpPr>
        <p:spPr>
          <a:xfrm>
            <a:off x="1398588" y="1098550"/>
            <a:ext cx="4181475" cy="3136900"/>
          </a:xfrm>
          <a:ln/>
        </p:spPr>
      </p:sp>
      <p:sp>
        <p:nvSpPr>
          <p:cNvPr id="47108" name="Rectangle 3">
            <a:extLst>
              <a:ext uri="{FF2B5EF4-FFF2-40B4-BE49-F238E27FC236}">
                <a16:creationId xmlns:a16="http://schemas.microsoft.com/office/drawing/2014/main" id="{741D8E11-AB24-4CE3-AC84-4EF9461B8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cs typeface="Calibri" panose="020F0502020204030204" pitchFamily="34" charset="0"/>
              </a:rPr>
              <a:t>THERE IS A SPECIFIC LIST OF TEXTILE PRODUCTS THAT ARE IN SHORT SUPPLY.   AND, THERE IS A DETAILED PROCESS FOR ADDING FIBERS, YARNS, OR FABRICS TO THE SHORT SUPPLY LIST. AND, AS YOU ARE AWARE, THE SHORT SUPPLY PROCESS IS ADMINISTERED BY THE U.S.</a:t>
            </a:r>
          </a:p>
          <a:p>
            <a:pPr eaLnBrk="1" hangingPunct="1"/>
            <a:endParaRPr lang="en-US" altLang="en-US" dirty="0">
              <a:latin typeface="Calibri" panose="020F0502020204030204" pitchFamily="34" charset="0"/>
              <a:cs typeface="Calibri" panose="020F0502020204030204" pitchFamily="34" charset="0"/>
            </a:endParaRPr>
          </a:p>
          <a:p>
            <a:pPr eaLnBrk="1" hangingPunct="1"/>
            <a:r>
              <a:rPr lang="en-US" altLang="en-US" dirty="0">
                <a:latin typeface="Calibri" panose="020F0502020204030204" pitchFamily="34" charset="0"/>
                <a:cs typeface="Calibri" panose="020F0502020204030204" pitchFamily="34" charset="0"/>
              </a:rPr>
              <a:t>IN A MOMENT, MY COLLEAGUE, LAURIE MEASE, WILL PROVIDE MORE INFORAMTION ABOUT THE PROCESS OF ADDING A PRODUCT TO THE SHORT SUPPLY LIST</a:t>
            </a:r>
            <a:r>
              <a:rPr lang="en-US" altLang="en-US" dirty="0">
                <a:latin typeface="Times" panose="02020603050405020304" pitchFamily="18" charset="0"/>
              </a:rPr>
              <a:t>. </a:t>
            </a:r>
          </a:p>
          <a:p>
            <a:pPr eaLnBrk="1" hangingPunct="1"/>
            <a:endParaRPr lang="en-US" altLang="en-US" dirty="0">
              <a:latin typeface="Times" panose="02020603050405020304" pitchFamily="18" charset="0"/>
            </a:endParaRPr>
          </a:p>
          <a:p>
            <a:pPr eaLnBrk="1" hangingPunct="1"/>
            <a:r>
              <a:rPr lang="en-US" alt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1389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1104900"/>
            <a:ext cx="4181475" cy="3136900"/>
          </a:xfrm>
        </p:spPr>
      </p:sp>
      <p:sp>
        <p:nvSpPr>
          <p:cNvPr id="3" name="Notes Placeholder 2"/>
          <p:cNvSpPr>
            <a:spLocks noGrp="1"/>
          </p:cNvSpPr>
          <p:nvPr>
            <p:ph type="body" idx="1"/>
          </p:nvPr>
        </p:nvSpPr>
        <p:spPr/>
        <p:txBody>
          <a:bodyPr/>
          <a:lstStyle/>
          <a:p>
            <a:r>
              <a:rPr lang="en-US" dirty="0"/>
              <a:t>ABOVE PROVIDES A VERY BRIEF STATISTICAL OVERVIEW OF THE APPAREL TRADE FROM OUR LARGEST SUPPLIERS IN THE AMERICAS REGION.</a:t>
            </a:r>
          </a:p>
          <a:p>
            <a:endParaRPr lang="en-US" dirty="0"/>
          </a:p>
          <a:p>
            <a:r>
              <a:rPr lang="en-US" dirty="0"/>
              <a:t>THE DATA COMPARES THE DIFFERENT FREE TRADE AGREEMENT COUNTRIES’ USE OF THE SHORT SUPPLY PROVISION.  </a:t>
            </a:r>
          </a:p>
          <a:p>
            <a:endParaRPr lang="en-US" dirty="0"/>
          </a:p>
          <a:p>
            <a:pPr marL="171450" indent="-171450">
              <a:buFont typeface="Arial" panose="020B0604020202020204" pitchFamily="34" charset="0"/>
              <a:buChar char="•"/>
            </a:pPr>
            <a:r>
              <a:rPr lang="en-US" dirty="0"/>
              <a:t>THE 1</a:t>
            </a:r>
            <a:r>
              <a:rPr lang="en-US" baseline="30000" dirty="0"/>
              <a:t>ST</a:t>
            </a:r>
            <a:r>
              <a:rPr lang="en-US" dirty="0"/>
              <a:t> COLUMN IDENTIFIES TOTAL IMPORTS OF APPAREL TO THE U.S. IN 2017, MEASURED BY VALUE (MILLIONS/USD).</a:t>
            </a:r>
          </a:p>
          <a:p>
            <a:pPr marL="171450" indent="-171450">
              <a:buFont typeface="Arial" panose="020B0604020202020204" pitchFamily="34" charset="0"/>
              <a:buChar char="•"/>
            </a:pPr>
            <a:r>
              <a:rPr lang="en-US" dirty="0"/>
              <a:t>THE 2</a:t>
            </a:r>
            <a:r>
              <a:rPr lang="en-US" baseline="30000" dirty="0"/>
              <a:t>ND</a:t>
            </a:r>
            <a:r>
              <a:rPr lang="en-US" dirty="0"/>
              <a:t> COLUMN IDENTIFIES THE NUMBER OF SHORT SUPPLY PRODUCTS ON THE SHORT SUPPLY LIST FOR EACH FREE TRADE AGREEMENT.</a:t>
            </a:r>
          </a:p>
          <a:p>
            <a:pPr marL="171450" indent="-171450">
              <a:buFont typeface="Arial" panose="020B0604020202020204" pitchFamily="34" charset="0"/>
              <a:buChar char="•"/>
            </a:pPr>
            <a:r>
              <a:rPr lang="en-US" dirty="0"/>
              <a:t>THE 3</a:t>
            </a:r>
            <a:r>
              <a:rPr lang="en-US" baseline="30000" dirty="0"/>
              <a:t>RD</a:t>
            </a:r>
            <a:r>
              <a:rPr lang="en-US" dirty="0"/>
              <a:t> COLUMN IDENTIFIES HOW MANY SHORT SUPPLY PRODUCTS (YARN AND FABRICS) HAVE BEEN ADDED TO THE SHORT SUPPLY LIST UNDER THE SHORT SUPPLY PROCESS.</a:t>
            </a:r>
          </a:p>
          <a:p>
            <a:pPr marL="171450" indent="-171450">
              <a:buFont typeface="Arial" panose="020B0604020202020204" pitchFamily="34" charset="0"/>
              <a:buChar char="•"/>
            </a:pPr>
            <a:r>
              <a:rPr lang="en-US" dirty="0"/>
              <a:t>AND THE 4</a:t>
            </a:r>
            <a:r>
              <a:rPr lang="en-US" baseline="30000" dirty="0"/>
              <a:t>TH</a:t>
            </a:r>
            <a:r>
              <a:rPr lang="en-US" dirty="0"/>
              <a:t> COLUMN IDENTIFIES THE PERCENTAGE OF APPAREL SHIPPED TO THE U.S. ENTERING USING THE SHORT SUPPLY PROVISION – THIS IS APPAREL MADE USING 3</a:t>
            </a:r>
            <a:r>
              <a:rPr lang="en-US" baseline="30000" dirty="0"/>
              <a:t>RD</a:t>
            </a:r>
            <a:r>
              <a:rPr lang="en-US" dirty="0"/>
              <a:t> PARTY YARNS OR FABRIC ON THE SHORT SUPPLY LIST.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WILL NOW ALLOW LAURIE TO PROVIDE MORE DETAILED INFORMATION ABOUT THE SHORT SUPPLY PROCESS. </a:t>
            </a:r>
          </a:p>
        </p:txBody>
      </p:sp>
      <p:sp>
        <p:nvSpPr>
          <p:cNvPr id="4" name="Slide Number Placeholder 3"/>
          <p:cNvSpPr>
            <a:spLocks noGrp="1"/>
          </p:cNvSpPr>
          <p:nvPr>
            <p:ph type="sldNum" sz="quarter" idx="10"/>
          </p:nvPr>
        </p:nvSpPr>
        <p:spPr/>
        <p:txBody>
          <a:bodyPr/>
          <a:lstStyle/>
          <a:p>
            <a:fld id="{D8864915-19B5-4D48-A89E-8546D3166CF8}" type="slidenum">
              <a:rPr lang="en-US" smtClean="0"/>
              <a:t>6</a:t>
            </a:fld>
            <a:endParaRPr lang="en-US" dirty="0"/>
          </a:p>
        </p:txBody>
      </p:sp>
    </p:spTree>
    <p:extLst>
      <p:ext uri="{BB962C8B-B14F-4D97-AF65-F5344CB8AC3E}">
        <p14:creationId xmlns:p14="http://schemas.microsoft.com/office/powerpoint/2010/main" val="278278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70">
              <a:defRPr sz="2400">
                <a:solidFill>
                  <a:schemeClr val="tx1"/>
                </a:solidFill>
                <a:latin typeface="Times"/>
              </a:defRPr>
            </a:lvl1pPr>
            <a:lvl2pPr marL="757058" indent="-291177" defTabSz="913970">
              <a:defRPr sz="2400">
                <a:solidFill>
                  <a:schemeClr val="tx1"/>
                </a:solidFill>
                <a:latin typeface="Times"/>
              </a:defRPr>
            </a:lvl2pPr>
            <a:lvl3pPr marL="1164705" indent="-232941" defTabSz="913970">
              <a:defRPr sz="2400">
                <a:solidFill>
                  <a:schemeClr val="tx1"/>
                </a:solidFill>
                <a:latin typeface="Times"/>
              </a:defRPr>
            </a:lvl3pPr>
            <a:lvl4pPr marL="1630587" indent="-232941" defTabSz="913970">
              <a:defRPr sz="2400">
                <a:solidFill>
                  <a:schemeClr val="tx1"/>
                </a:solidFill>
                <a:latin typeface="Times"/>
              </a:defRPr>
            </a:lvl4pPr>
            <a:lvl5pPr marL="2096468" indent="-232941" defTabSz="913970">
              <a:defRPr sz="2400">
                <a:solidFill>
                  <a:schemeClr val="tx1"/>
                </a:solidFill>
                <a:latin typeface="Times"/>
              </a:defRPr>
            </a:lvl5pPr>
            <a:lvl6pPr marL="2562351" indent="-232941" defTabSz="913970" eaLnBrk="0" fontAlgn="base" hangingPunct="0">
              <a:spcBef>
                <a:spcPct val="0"/>
              </a:spcBef>
              <a:spcAft>
                <a:spcPct val="0"/>
              </a:spcAft>
              <a:defRPr sz="2400">
                <a:solidFill>
                  <a:schemeClr val="tx1"/>
                </a:solidFill>
                <a:latin typeface="Times"/>
              </a:defRPr>
            </a:lvl6pPr>
            <a:lvl7pPr marL="3028232" indent="-232941" defTabSz="913970" eaLnBrk="0" fontAlgn="base" hangingPunct="0">
              <a:spcBef>
                <a:spcPct val="0"/>
              </a:spcBef>
              <a:spcAft>
                <a:spcPct val="0"/>
              </a:spcAft>
              <a:defRPr sz="2400">
                <a:solidFill>
                  <a:schemeClr val="tx1"/>
                </a:solidFill>
                <a:latin typeface="Times"/>
              </a:defRPr>
            </a:lvl7pPr>
            <a:lvl8pPr marL="3494115" indent="-232941" defTabSz="913970" eaLnBrk="0" fontAlgn="base" hangingPunct="0">
              <a:spcBef>
                <a:spcPct val="0"/>
              </a:spcBef>
              <a:spcAft>
                <a:spcPct val="0"/>
              </a:spcAft>
              <a:defRPr sz="2400">
                <a:solidFill>
                  <a:schemeClr val="tx1"/>
                </a:solidFill>
                <a:latin typeface="Times"/>
              </a:defRPr>
            </a:lvl8pPr>
            <a:lvl9pPr marL="3959996" indent="-232941" defTabSz="913970" eaLnBrk="0" fontAlgn="base" hangingPunct="0">
              <a:spcBef>
                <a:spcPct val="0"/>
              </a:spcBef>
              <a:spcAft>
                <a:spcPct val="0"/>
              </a:spcAft>
              <a:defRPr sz="2400">
                <a:solidFill>
                  <a:schemeClr val="tx1"/>
                </a:solidFill>
                <a:latin typeface="Times"/>
              </a:defRPr>
            </a:lvl9pPr>
          </a:lstStyle>
          <a:p>
            <a:fld id="{05D4C5E7-CC24-458B-B939-8828067982F5}" type="slidenum">
              <a:rPr lang="en-US" altLang="en-US" sz="1200"/>
              <a:pPr/>
              <a:t>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What short supply IS: “No U.S. or Colombian suppliers are </a:t>
            </a:r>
            <a:r>
              <a:rPr lang="en-US" altLang="en-US" u="sng" dirty="0"/>
              <a:t>capable</a:t>
            </a:r>
            <a:r>
              <a:rPr lang="en-US" altLang="en-US" dirty="0"/>
              <a:t> of making this product or one that is substitutable.”</a:t>
            </a:r>
          </a:p>
          <a:p>
            <a:pPr eaLnBrk="1" hangingPunct="1"/>
            <a:endParaRPr lang="en-US" altLang="en-US" dirty="0"/>
          </a:p>
          <a:p>
            <a:pPr eaLnBrk="1" hangingPunct="1"/>
            <a:r>
              <a:rPr lang="en-US" altLang="en-US" dirty="0"/>
              <a:t>What short supply ISN’T: “Even though U.S. or Colombian suppliers make the product, the price is too high.”</a:t>
            </a:r>
          </a:p>
        </p:txBody>
      </p:sp>
    </p:spTree>
    <p:extLst>
      <p:ext uri="{BB962C8B-B14F-4D97-AF65-F5344CB8AC3E}">
        <p14:creationId xmlns:p14="http://schemas.microsoft.com/office/powerpoint/2010/main" val="103001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8</a:t>
            </a:fld>
            <a:endParaRPr lang="en-US" dirty="0"/>
          </a:p>
        </p:txBody>
      </p:sp>
    </p:spTree>
    <p:extLst>
      <p:ext uri="{BB962C8B-B14F-4D97-AF65-F5344CB8AC3E}">
        <p14:creationId xmlns:p14="http://schemas.microsoft.com/office/powerpoint/2010/main" val="215071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8710C-A9EA-499A-B474-EBA9088225A4}" type="slidenum">
              <a:rPr lang="en-US" smtClean="0"/>
              <a:pPr/>
              <a:t>9</a:t>
            </a:fld>
            <a:endParaRPr lang="en-US" dirty="0"/>
          </a:p>
        </p:txBody>
      </p:sp>
    </p:spTree>
    <p:extLst>
      <p:ext uri="{BB962C8B-B14F-4D97-AF65-F5344CB8AC3E}">
        <p14:creationId xmlns:p14="http://schemas.microsoft.com/office/powerpoint/2010/main" val="2424213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name="Image" r:id="rId2" imgW="10209524" imgH="1815873" progId="">
                  <p:embed/>
                </p:oleObj>
              </mc:Choice>
              <mc:Fallback>
                <p:oleObj name="Image" r:id="rId2" imgW="10209524" imgH="1815873" progId="">
                  <p:embed/>
                  <p:pic>
                    <p:nvPicPr>
                      <p:cNvPr id="0"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8"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0A97965C-CB63-451C-88B9-7F3668F9061C}" type="slidenum">
              <a:rPr lang="en-US" altLang="en-US"/>
              <a:pPr/>
              <a:t>‹Nº›</a:t>
            </a:fld>
            <a:endParaRPr lang="en-US" altLang="en-US" dirty="0"/>
          </a:p>
        </p:txBody>
      </p:sp>
      <p:grpSp>
        <p:nvGrpSpPr>
          <p:cNvPr id="3098"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Untitled-1 copy"/>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Untitled-1 cop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25E1DAF-F67A-4BE9-AC5E-2117F5C0E9A1}" type="slidenum">
              <a:rPr lang="en-US" altLang="en-US"/>
              <a:pPr/>
              <a:t>‹Nº›</a:t>
            </a:fld>
            <a:endParaRPr lang="en-US" altLang="en-US" dirty="0"/>
          </a:p>
        </p:txBody>
      </p:sp>
    </p:spTree>
    <p:extLst>
      <p:ext uri="{BB962C8B-B14F-4D97-AF65-F5344CB8AC3E}">
        <p14:creationId xmlns:p14="http://schemas.microsoft.com/office/powerpoint/2010/main" val="24430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5A971FF-D2A2-4AE6-A4AD-3F9EECFA98EE}" type="slidenum">
              <a:rPr lang="en-US" altLang="en-US"/>
              <a:pPr/>
              <a:t>‹Nº›</a:t>
            </a:fld>
            <a:endParaRPr lang="en-US" altLang="en-US" dirty="0"/>
          </a:p>
        </p:txBody>
      </p:sp>
    </p:spTree>
    <p:extLst>
      <p:ext uri="{BB962C8B-B14F-4D97-AF65-F5344CB8AC3E}">
        <p14:creationId xmlns:p14="http://schemas.microsoft.com/office/powerpoint/2010/main" val="275481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a:t>Click to edit Master title style</a:t>
            </a:r>
          </a:p>
        </p:txBody>
      </p:sp>
      <p:sp>
        <p:nvSpPr>
          <p:cNvPr id="3" name="Table Placeholder 2"/>
          <p:cNvSpPr>
            <a:spLocks noGrp="1"/>
          </p:cNvSpPr>
          <p:nvPr>
            <p:ph type="tbl" idx="1"/>
          </p:nvPr>
        </p:nvSpPr>
        <p:spPr>
          <a:xfrm>
            <a:off x="457200" y="1447800"/>
            <a:ext cx="8229600" cy="4949825"/>
          </a:xfrm>
        </p:spPr>
        <p:txBody>
          <a:bodyPr/>
          <a:lstStyle/>
          <a:p>
            <a:r>
              <a:rPr lang="en-US" dirty="0"/>
              <a:t>Click icon to add table</a:t>
            </a:r>
          </a:p>
        </p:txBody>
      </p:sp>
      <p:sp>
        <p:nvSpPr>
          <p:cNvPr id="4" name="Date Placeholder 3"/>
          <p:cNvSpPr>
            <a:spLocks noGrp="1"/>
          </p:cNvSpPr>
          <p:nvPr>
            <p:ph type="dt" sz="half" idx="10"/>
          </p:nvPr>
        </p:nvSpPr>
        <p:spPr>
          <a:xfrm>
            <a:off x="457200" y="6477000"/>
            <a:ext cx="2133600" cy="244475"/>
          </a:xfr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lt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F22E0B6-ECF0-4A1E-ACB9-A53F975F1460}" type="slidenum">
              <a:rPr lang="en-US" altLang="en-US"/>
              <a:pPr/>
              <a:t>‹Nº›</a:t>
            </a:fld>
            <a:endParaRPr lang="en-US" altLang="en-US" dirty="0"/>
          </a:p>
        </p:txBody>
      </p:sp>
    </p:spTree>
    <p:extLst>
      <p:ext uri="{BB962C8B-B14F-4D97-AF65-F5344CB8AC3E}">
        <p14:creationId xmlns:p14="http://schemas.microsoft.com/office/powerpoint/2010/main" val="255555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1295400" y="2209800"/>
            <a:ext cx="35052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2209800"/>
            <a:ext cx="3505200" cy="3886200"/>
          </a:xfrm>
        </p:spPr>
        <p:txBody>
          <a:bodyPr/>
          <a:lstStyle/>
          <a:p>
            <a:pPr lvl="0"/>
            <a:endParaRPr lang="en-US" noProof="0" dirty="0"/>
          </a:p>
        </p:txBody>
      </p:sp>
      <p:sp>
        <p:nvSpPr>
          <p:cNvPr id="5" name="Footer Placeholder 4">
            <a:extLst>
              <a:ext uri="{FF2B5EF4-FFF2-40B4-BE49-F238E27FC236}">
                <a16:creationId xmlns:a16="http://schemas.microsoft.com/office/drawing/2014/main" id="{A9394855-0CB1-4947-B701-C0B971EB5E1F}"/>
              </a:ext>
            </a:extLst>
          </p:cNvPr>
          <p:cNvSpPr>
            <a:spLocks noGrp="1"/>
          </p:cNvSpPr>
          <p:nvPr>
            <p:ph type="ftr" sz="quarter" idx="10"/>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9E591B0-7B18-4ABE-A0B4-4FC7E3BF74A0}"/>
              </a:ext>
            </a:extLst>
          </p:cNvPr>
          <p:cNvSpPr>
            <a:spLocks noGrp="1"/>
          </p:cNvSpPr>
          <p:nvPr>
            <p:ph type="sldNum" sz="quarter" idx="11"/>
          </p:nvPr>
        </p:nvSpPr>
        <p:spPr/>
        <p:txBody>
          <a:bodyPr/>
          <a:lstStyle>
            <a:lvl1pPr>
              <a:defRPr/>
            </a:lvl1pPr>
          </a:lstStyle>
          <a:p>
            <a:fld id="{B290BF09-96EE-4E10-A058-76FC890E9393}" type="slidenum">
              <a:rPr lang="en-US" altLang="en-US"/>
              <a:pPr/>
              <a:t>‹Nº›</a:t>
            </a:fld>
            <a:endParaRPr lang="en-US" altLang="en-US" sz="1050" dirty="0">
              <a:latin typeface="Georgia" panose="02040502050405020303" pitchFamily="18" charset="0"/>
            </a:endParaRPr>
          </a:p>
        </p:txBody>
      </p:sp>
    </p:spTree>
    <p:extLst>
      <p:ext uri="{BB962C8B-B14F-4D97-AF65-F5344CB8AC3E}">
        <p14:creationId xmlns:p14="http://schemas.microsoft.com/office/powerpoint/2010/main" val="313922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AB39ACE-2992-4391-80E4-B04CBB6FA0FF}" type="slidenum">
              <a:rPr lang="en-US" altLang="en-US"/>
              <a:pPr/>
              <a:t>‹Nº›</a:t>
            </a:fld>
            <a:endParaRPr lang="en-US" altLang="en-US" dirty="0"/>
          </a:p>
        </p:txBody>
      </p:sp>
    </p:spTree>
    <p:extLst>
      <p:ext uri="{BB962C8B-B14F-4D97-AF65-F5344CB8AC3E}">
        <p14:creationId xmlns:p14="http://schemas.microsoft.com/office/powerpoint/2010/main" val="375960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C2CA1BB-8028-40C7-A726-60C38DF4200C}" type="slidenum">
              <a:rPr lang="en-US" altLang="en-US"/>
              <a:pPr/>
              <a:t>‹Nº›</a:t>
            </a:fld>
            <a:endParaRPr lang="en-US" altLang="en-US" dirty="0"/>
          </a:p>
        </p:txBody>
      </p:sp>
    </p:spTree>
    <p:extLst>
      <p:ext uri="{BB962C8B-B14F-4D97-AF65-F5344CB8AC3E}">
        <p14:creationId xmlns:p14="http://schemas.microsoft.com/office/powerpoint/2010/main" val="246001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F557A3D-A65A-4B96-9195-2F10B0F0E0AD}" type="slidenum">
              <a:rPr lang="en-US" altLang="en-US"/>
              <a:pPr/>
              <a:t>‹Nº›</a:t>
            </a:fld>
            <a:endParaRPr lang="en-US" altLang="en-US" dirty="0"/>
          </a:p>
        </p:txBody>
      </p:sp>
    </p:spTree>
    <p:extLst>
      <p:ext uri="{BB962C8B-B14F-4D97-AF65-F5344CB8AC3E}">
        <p14:creationId xmlns:p14="http://schemas.microsoft.com/office/powerpoint/2010/main" val="58838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2584EA96-C7EE-4ABC-8A11-B0DD106E9660}" type="slidenum">
              <a:rPr lang="en-US" altLang="en-US"/>
              <a:pPr/>
              <a:t>‹Nº›</a:t>
            </a:fld>
            <a:endParaRPr lang="en-US" altLang="en-US" dirty="0"/>
          </a:p>
        </p:txBody>
      </p:sp>
    </p:spTree>
    <p:extLst>
      <p:ext uri="{BB962C8B-B14F-4D97-AF65-F5344CB8AC3E}">
        <p14:creationId xmlns:p14="http://schemas.microsoft.com/office/powerpoint/2010/main" val="22573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E0432F89-6C6B-4DFD-8193-C032FFB9A149}" type="slidenum">
              <a:rPr lang="en-US" altLang="en-US"/>
              <a:pPr/>
              <a:t>‹Nº›</a:t>
            </a:fld>
            <a:endParaRPr lang="en-US" altLang="en-US" dirty="0"/>
          </a:p>
        </p:txBody>
      </p:sp>
    </p:spTree>
    <p:extLst>
      <p:ext uri="{BB962C8B-B14F-4D97-AF65-F5344CB8AC3E}">
        <p14:creationId xmlns:p14="http://schemas.microsoft.com/office/powerpoint/2010/main" val="371495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011055EA-6E47-40DD-9D24-85715DC86544}" type="slidenum">
              <a:rPr lang="en-US" altLang="en-US"/>
              <a:pPr/>
              <a:t>‹Nº›</a:t>
            </a:fld>
            <a:endParaRPr lang="en-US" altLang="en-US" dirty="0"/>
          </a:p>
        </p:txBody>
      </p:sp>
    </p:spTree>
    <p:extLst>
      <p:ext uri="{BB962C8B-B14F-4D97-AF65-F5344CB8AC3E}">
        <p14:creationId xmlns:p14="http://schemas.microsoft.com/office/powerpoint/2010/main" val="255278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24AB8D1-00E8-40DF-BBD5-2BD9D3A55C60}" type="slidenum">
              <a:rPr lang="en-US" altLang="en-US"/>
              <a:pPr/>
              <a:t>‹Nº›</a:t>
            </a:fld>
            <a:endParaRPr lang="en-US" altLang="en-US" dirty="0"/>
          </a:p>
        </p:txBody>
      </p:sp>
    </p:spTree>
    <p:extLst>
      <p:ext uri="{BB962C8B-B14F-4D97-AF65-F5344CB8AC3E}">
        <p14:creationId xmlns:p14="http://schemas.microsoft.com/office/powerpoint/2010/main" val="29870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6554A095-966C-445A-B0EA-197C928533A9}" type="slidenum">
              <a:rPr lang="en-US" altLang="en-US"/>
              <a:pPr/>
              <a:t>‹Nº›</a:t>
            </a:fld>
            <a:endParaRPr lang="en-US" altLang="en-US" dirty="0"/>
          </a:p>
        </p:txBody>
      </p:sp>
    </p:spTree>
    <p:extLst>
      <p:ext uri="{BB962C8B-B14F-4D97-AF65-F5344CB8AC3E}">
        <p14:creationId xmlns:p14="http://schemas.microsoft.com/office/powerpoint/2010/main" val="326631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41" name="Picture 17" descr="Untitled-1 cop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titled-1 cop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DD95E4-D24A-40E9-A15B-CCA30DC8DA04}" type="slidenum">
              <a:rPr lang="en-US" altLang="en-US"/>
              <a:pPr/>
              <a:t>‹Nº›</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xtilebluebook.n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andsend.com/pp/CanvasFieldCoat-68979_174155_57.html?CM_MERCH=WDGT_6865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Laurie.Mease@trade.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hyperlink" Target="http://www.google.com/imgres?imgurl=http://www.cloudave.com/wordpress/wp-content/uploads/HLIC/52b45b9db2b53248f701754f3a76d8f5.jpg&amp;imgrefurl=http://www.cloudave.com/1616/should-founders-be-allowed-to-take-money-off-the-table/&amp;usg=__U2NH_bExjbv98hUv0k5FARyCkNg=&amp;h=278&amp;w=431&amp;sz=159&amp;hl=en&amp;start=2&amp;zoom=1&amp;tbnid=c-Xars3thoLjJM:&amp;tbnh=81&amp;tbnw=126&amp;ei=H36pT-6pCoL10gGQsfCDAQ&amp;prev=/search?q=pockets+out&amp;hl=en&amp;gbv=2&amp;tbm=isch&amp;itbs=1"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http://www.questoutfitters.com/pictures%20narrow%20roll%20goods/cuff%20roll.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685800" y="381000"/>
            <a:ext cx="7772400" cy="1676400"/>
          </a:xfrm>
        </p:spPr>
        <p:txBody>
          <a:bodyPr/>
          <a:lstStyle/>
          <a:p>
            <a:r>
              <a:rPr lang="en-US" altLang="en-US" sz="3600" b="1" dirty="0">
                <a:latin typeface="Georgia" panose="02040502050405020303" pitchFamily="18" charset="0"/>
              </a:rPr>
              <a:t>U.S.-Colombia TPA</a:t>
            </a:r>
            <a:br>
              <a:rPr lang="en-US" altLang="en-US" sz="3600" b="1" dirty="0">
                <a:latin typeface="Georgia" panose="02040502050405020303" pitchFamily="18" charset="0"/>
              </a:rPr>
            </a:br>
            <a:r>
              <a:rPr lang="en-US" altLang="en-US" sz="3600" b="1" dirty="0">
                <a:latin typeface="Georgia" panose="02040502050405020303" pitchFamily="18" charset="0"/>
              </a:rPr>
              <a:t>Short Supply Mechanism (</a:t>
            </a:r>
            <a:r>
              <a:rPr lang="en-US" altLang="en-US" sz="3600" b="1" dirty="0" err="1">
                <a:latin typeface="Georgia" panose="02040502050405020303" pitchFamily="18" charset="0"/>
              </a:rPr>
              <a:t>Mecanismo</a:t>
            </a:r>
            <a:r>
              <a:rPr lang="en-US" altLang="en-US" sz="3600" b="1" dirty="0">
                <a:latin typeface="Georgia" panose="02040502050405020303" pitchFamily="18" charset="0"/>
              </a:rPr>
              <a:t> de </a:t>
            </a:r>
            <a:r>
              <a:rPr lang="en-US" altLang="en-US" sz="3600" b="1" dirty="0" err="1">
                <a:latin typeface="Georgia" panose="02040502050405020303" pitchFamily="18" charset="0"/>
              </a:rPr>
              <a:t>Escaso</a:t>
            </a:r>
            <a:r>
              <a:rPr lang="en-US" altLang="en-US" sz="3600" b="1" dirty="0">
                <a:latin typeface="Georgia" panose="02040502050405020303" pitchFamily="18" charset="0"/>
              </a:rPr>
              <a:t> </a:t>
            </a:r>
            <a:r>
              <a:rPr lang="en-US" altLang="en-US" sz="3600" b="1" dirty="0" err="1">
                <a:latin typeface="Georgia" panose="02040502050405020303" pitchFamily="18" charset="0"/>
              </a:rPr>
              <a:t>Abasto</a:t>
            </a:r>
            <a:r>
              <a:rPr lang="en-US" altLang="en-US" sz="3600" b="1" dirty="0">
                <a:latin typeface="Georgia" panose="02040502050405020303" pitchFamily="18" charset="0"/>
              </a:rPr>
              <a:t>)</a:t>
            </a:r>
          </a:p>
        </p:txBody>
      </p:sp>
      <p:sp>
        <p:nvSpPr>
          <p:cNvPr id="7173" name="Rectangle 5"/>
          <p:cNvSpPr>
            <a:spLocks noGrp="1" noChangeArrowheads="1"/>
          </p:cNvSpPr>
          <p:nvPr>
            <p:ph type="subTitle" idx="1"/>
          </p:nvPr>
        </p:nvSpPr>
        <p:spPr>
          <a:xfrm>
            <a:off x="457200" y="4419600"/>
            <a:ext cx="8305800" cy="1905000"/>
          </a:xfrm>
        </p:spPr>
        <p:txBody>
          <a:bodyPr/>
          <a:lstStyle/>
          <a:p>
            <a:r>
              <a:rPr lang="en-US" altLang="en-US" sz="2000" b="1" dirty="0">
                <a:latin typeface="Georgia" panose="02040502050405020303" pitchFamily="18" charset="0"/>
              </a:rPr>
              <a:t>August 9, 2018</a:t>
            </a:r>
          </a:p>
          <a:p>
            <a:endParaRPr lang="en-US" altLang="en-US" sz="2000" dirty="0">
              <a:latin typeface="Georgia" panose="02040502050405020303" pitchFamily="18" charset="0"/>
            </a:endParaRPr>
          </a:p>
          <a:p>
            <a:r>
              <a:rPr lang="en-US" altLang="en-US" sz="2000" dirty="0">
                <a:latin typeface="Georgia" panose="02040502050405020303" pitchFamily="18" charset="0"/>
              </a:rPr>
              <a:t>Richard Stetson and Laurie Mease</a:t>
            </a:r>
          </a:p>
          <a:p>
            <a:r>
              <a:rPr lang="en-US" altLang="en-US" sz="2000" dirty="0">
                <a:latin typeface="Georgia" panose="02040502050405020303" pitchFamily="18" charset="0"/>
              </a:rPr>
              <a:t>Office of Textiles and Apparel (OTEXA)</a:t>
            </a:r>
          </a:p>
          <a:p>
            <a:r>
              <a:rPr lang="en-US" altLang="en-US" sz="2000" dirty="0">
                <a:latin typeface="Georgia" panose="02040502050405020303" pitchFamily="18" charset="0"/>
              </a:rPr>
              <a:t>U.S. Department of Commerce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352800" y="1752600"/>
            <a:ext cx="5638800" cy="4800600"/>
          </a:xfrm>
        </p:spPr>
        <p:txBody>
          <a:bodyPr/>
          <a:lstStyle/>
          <a:p>
            <a:r>
              <a:rPr lang="en-US" altLang="en-US" sz="2000" dirty="0">
                <a:latin typeface="Georgia" panose="02040502050405020303" pitchFamily="18" charset="0"/>
              </a:rPr>
              <a:t>Because CITA does not collect information, interested entities </a:t>
            </a:r>
            <a:r>
              <a:rPr lang="en-US" altLang="en-US" sz="2000" u="sng" dirty="0">
                <a:latin typeface="Georgia" panose="02040502050405020303" pitchFamily="18" charset="0"/>
              </a:rPr>
              <a:t>must</a:t>
            </a:r>
            <a:r>
              <a:rPr lang="en-US" altLang="en-US" sz="2000" dirty="0">
                <a:latin typeface="Georgia" panose="02040502050405020303" pitchFamily="18" charset="0"/>
              </a:rPr>
              <a:t> provide evidence based on their “due diligence.”</a:t>
            </a:r>
          </a:p>
          <a:p>
            <a:endParaRPr lang="en-US" altLang="en-US" sz="2000" dirty="0">
              <a:latin typeface="Georgia" panose="02040502050405020303" pitchFamily="18" charset="0"/>
            </a:endParaRPr>
          </a:p>
          <a:p>
            <a:r>
              <a:rPr lang="en-US" altLang="en-US" sz="2000" dirty="0">
                <a:latin typeface="Georgia" panose="02040502050405020303" pitchFamily="18" charset="0"/>
              </a:rPr>
              <a:t>For requestors, due diligence is a </a:t>
            </a:r>
            <a:r>
              <a:rPr lang="en-US" altLang="en-US" sz="2000" u="sng" dirty="0">
                <a:latin typeface="Georgia" panose="02040502050405020303" pitchFamily="18" charset="0"/>
              </a:rPr>
              <a:t>reasonable effort to source the product</a:t>
            </a:r>
            <a:r>
              <a:rPr lang="en-US" altLang="en-US" sz="2000" dirty="0">
                <a:latin typeface="Georgia" panose="02040502050405020303" pitchFamily="18" charset="0"/>
              </a:rPr>
              <a:t> from U.S. or Colombian suppliers.  </a:t>
            </a:r>
          </a:p>
          <a:p>
            <a:pPr>
              <a:buFontTx/>
              <a:buNone/>
            </a:pPr>
            <a:endParaRPr lang="en-US" altLang="en-US" sz="2000" dirty="0">
              <a:latin typeface="Georgia" panose="02040502050405020303" pitchFamily="18" charset="0"/>
            </a:endParaRPr>
          </a:p>
          <a:p>
            <a:r>
              <a:rPr lang="en-US" altLang="en-US" sz="2000" dirty="0">
                <a:latin typeface="Georgia" panose="02040502050405020303" pitchFamily="18" charset="0"/>
              </a:rPr>
              <a:t>For potential suppliers, due diligence is the offer to supply the product, and a </a:t>
            </a:r>
            <a:r>
              <a:rPr lang="en-US" altLang="en-US" sz="2000" u="sng" dirty="0">
                <a:latin typeface="Georgia" panose="02040502050405020303" pitchFamily="18" charset="0"/>
              </a:rPr>
              <a:t>demonstration that they can produce</a:t>
            </a:r>
            <a:r>
              <a:rPr lang="en-US" altLang="en-US" sz="2000" dirty="0">
                <a:latin typeface="Georgia" panose="02040502050405020303" pitchFamily="18" charset="0"/>
              </a:rPr>
              <a:t> it or one that is substitutable. </a:t>
            </a:r>
          </a:p>
        </p:txBody>
      </p:sp>
      <p:sp>
        <p:nvSpPr>
          <p:cNvPr id="4" name="Slide Number Placeholder 3"/>
          <p:cNvSpPr>
            <a:spLocks noGrp="1"/>
          </p:cNvSpPr>
          <p:nvPr>
            <p:ph type="sldNum" sz="quarter" idx="11"/>
          </p:nvPr>
        </p:nvSpPr>
        <p:spPr>
          <a:xfrm>
            <a:off x="6019800" y="6477000"/>
            <a:ext cx="2895600" cy="244475"/>
          </a:xfrm>
        </p:spPr>
        <p:txBody>
          <a:bodyPr/>
          <a:lstStyle/>
          <a:p>
            <a:pPr algn="r">
              <a:defRPr/>
            </a:pPr>
            <a:fld id="{5CC373C0-17C0-47B3-8A5C-E339ABF78251}" type="slidenum">
              <a:rPr lang="en-US" sz="1100" smtClean="0">
                <a:solidFill>
                  <a:srgbClr val="000000"/>
                </a:solidFill>
                <a:latin typeface="Calibri" panose="020F0502020204030204" pitchFamily="34" charset="0"/>
              </a:rPr>
              <a:pPr algn="r">
                <a:defRPr/>
              </a:pPr>
              <a:t>10</a:t>
            </a:fld>
            <a:endParaRPr lang="en-US" sz="1100" dirty="0">
              <a:solidFill>
                <a:srgbClr val="000000"/>
              </a:solidFill>
              <a:latin typeface="Calibri" panose="020F0502020204030204" pitchFamily="34" charset="0"/>
            </a:endParaRPr>
          </a:p>
        </p:txBody>
      </p:sp>
      <p:sp>
        <p:nvSpPr>
          <p:cNvPr id="10244" name="Rectangle 1026"/>
          <p:cNvSpPr>
            <a:spLocks noGrp="1" noChangeArrowheads="1"/>
          </p:cNvSpPr>
          <p:nvPr>
            <p:ph type="title"/>
          </p:nvPr>
        </p:nvSpPr>
        <p:spPr>
          <a:xfrm>
            <a:off x="1447800" y="304800"/>
            <a:ext cx="7239000" cy="914400"/>
          </a:xfrm>
        </p:spPr>
        <p:txBody>
          <a:bodyPr/>
          <a:lstStyle/>
          <a:p>
            <a:pPr eaLnBrk="1" hangingPunct="1"/>
            <a:r>
              <a:rPr lang="en-US" altLang="en-US" sz="2800" b="1" dirty="0">
                <a:latin typeface="Georgia" panose="02040502050405020303" pitchFamily="18" charset="0"/>
              </a:rPr>
              <a:t>The Short Supply Process:</a:t>
            </a:r>
            <a:br>
              <a:rPr lang="en-US" altLang="en-US" sz="2800" b="1" dirty="0">
                <a:latin typeface="Georgia" panose="02040502050405020303" pitchFamily="18" charset="0"/>
              </a:rPr>
            </a:br>
            <a:r>
              <a:rPr lang="en-US" altLang="en-US" sz="2800" b="1" dirty="0">
                <a:latin typeface="Georgia" panose="02040502050405020303" pitchFamily="18" charset="0"/>
              </a:rPr>
              <a:t>       “Due Diligence” is CRITICAL!</a:t>
            </a: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5908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47800" y="274638"/>
            <a:ext cx="7543800" cy="868362"/>
          </a:xfrm>
        </p:spPr>
        <p:txBody>
          <a:bodyPr/>
          <a:lstStyle/>
          <a:p>
            <a:r>
              <a:rPr lang="en-US" altLang="en-US" sz="2800" b="1" dirty="0">
                <a:latin typeface="Georgia" panose="02040502050405020303" pitchFamily="18" charset="0"/>
              </a:rPr>
              <a:t>Downstream Products and Finishing</a:t>
            </a:r>
          </a:p>
        </p:txBody>
      </p:sp>
      <p:sp>
        <p:nvSpPr>
          <p:cNvPr id="15363" name="Content Placeholder 2"/>
          <p:cNvSpPr>
            <a:spLocks noGrp="1"/>
          </p:cNvSpPr>
          <p:nvPr>
            <p:ph idx="1"/>
          </p:nvPr>
        </p:nvSpPr>
        <p:spPr>
          <a:xfrm>
            <a:off x="304800" y="1524000"/>
            <a:ext cx="8382000" cy="4572000"/>
          </a:xfrm>
        </p:spPr>
        <p:txBody>
          <a:bodyPr/>
          <a:lstStyle/>
          <a:p>
            <a:r>
              <a:rPr lang="en-US" altLang="en-US" sz="2000" dirty="0">
                <a:latin typeface="Georgia" panose="02040502050405020303" pitchFamily="18" charset="0"/>
              </a:rPr>
              <a:t>CITA does not accept Requests where the product that’s unavailable </a:t>
            </a:r>
          </a:p>
          <a:p>
            <a:pPr>
              <a:buFontTx/>
              <a:buNone/>
            </a:pPr>
            <a:r>
              <a:rPr lang="en-US" altLang="en-US" sz="2000" dirty="0">
                <a:latin typeface="Georgia" panose="02040502050405020303" pitchFamily="18" charset="0"/>
              </a:rPr>
              <a:t>	isn’t the final “downstream” product, but one of its inputs.</a:t>
            </a:r>
          </a:p>
          <a:p>
            <a:endParaRPr lang="en-US" altLang="en-US" sz="2000" dirty="0">
              <a:latin typeface="Georgia" panose="02040502050405020303" pitchFamily="18" charset="0"/>
            </a:endParaRPr>
          </a:p>
          <a:p>
            <a:r>
              <a:rPr lang="en-US" altLang="en-US" sz="2000" dirty="0">
                <a:latin typeface="Georgia" panose="02040502050405020303" pitchFamily="18" charset="0"/>
              </a:rPr>
              <a:t>For example, if the inquiry is for a fabric that calls for a specific yarn, and a supplier can make the fabric but the yarn isn’t available in the U.S. or Colombia, the supplier should say so in its response to the requestor. </a:t>
            </a:r>
          </a:p>
          <a:p>
            <a:endParaRPr lang="en-US" altLang="en-US" sz="2000" dirty="0">
              <a:latin typeface="Georgia" panose="02040502050405020303" pitchFamily="18" charset="0"/>
            </a:endParaRPr>
          </a:p>
          <a:p>
            <a:r>
              <a:rPr lang="en-US" altLang="en-US" sz="2000" dirty="0">
                <a:latin typeface="Georgia" panose="02040502050405020303" pitchFamily="18" charset="0"/>
              </a:rPr>
              <a:t>In the same way, CITA also does not accept Requests where the only aspect of the product that’s “unavailable” is a finishing process.</a:t>
            </a:r>
          </a:p>
          <a:p>
            <a:endParaRPr lang="en-US" altLang="en-US" sz="2000" dirty="0">
              <a:latin typeface="Georgia" panose="02040502050405020303" pitchFamily="18" charset="0"/>
            </a:endParaRPr>
          </a:p>
          <a:p>
            <a:r>
              <a:rPr lang="en-US" altLang="en-US" sz="2000" dirty="0">
                <a:latin typeface="Georgia" panose="02040502050405020303" pitchFamily="18" charset="0"/>
              </a:rPr>
              <a:t>If a supplier identifies that it is only a production input (i.e. fiber or yarn) or a finishing process that’s unavailable, clearly state this in a Response. </a:t>
            </a:r>
          </a:p>
        </p:txBody>
      </p:sp>
      <p:sp>
        <p:nvSpPr>
          <p:cNvPr id="4" name="Slide Number Placeholder 3"/>
          <p:cNvSpPr>
            <a:spLocks noGrp="1"/>
          </p:cNvSpPr>
          <p:nvPr>
            <p:ph type="sldNum" sz="quarter" idx="11"/>
          </p:nvPr>
        </p:nvSpPr>
        <p:spPr>
          <a:xfrm>
            <a:off x="6096000" y="6477000"/>
            <a:ext cx="2895600" cy="244475"/>
          </a:xfrm>
        </p:spPr>
        <p:txBody>
          <a:bodyPr/>
          <a:lstStyle/>
          <a:p>
            <a:pPr algn="r">
              <a:defRPr/>
            </a:pPr>
            <a:fld id="{90C51976-41BA-4AB7-B9B6-271B65E0BC02}" type="slidenum">
              <a:rPr lang="en-US" sz="1100" smtClean="0">
                <a:solidFill>
                  <a:srgbClr val="000000"/>
                </a:solidFill>
                <a:latin typeface="Calibri" panose="020F0502020204030204" pitchFamily="34" charset="0"/>
              </a:rPr>
              <a:pPr algn="r">
                <a:defRPr/>
              </a:pPr>
              <a:t>11</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0947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274638"/>
            <a:ext cx="7620000" cy="868362"/>
          </a:xfrm>
        </p:spPr>
        <p:txBody>
          <a:bodyPr/>
          <a:lstStyle/>
          <a:p>
            <a:r>
              <a:rPr lang="en-US" altLang="en-US" sz="2600" b="1" dirty="0">
                <a:latin typeface="Georgia" panose="02040502050405020303" pitchFamily="18" charset="0"/>
              </a:rPr>
              <a:t>What Must a Potential Supplier Provide?</a:t>
            </a:r>
          </a:p>
        </p:txBody>
      </p:sp>
      <p:sp>
        <p:nvSpPr>
          <p:cNvPr id="16387" name="Content Placeholder 2"/>
          <p:cNvSpPr>
            <a:spLocks noGrp="1"/>
          </p:cNvSpPr>
          <p:nvPr>
            <p:ph idx="1"/>
          </p:nvPr>
        </p:nvSpPr>
        <p:spPr>
          <a:xfrm>
            <a:off x="685800" y="1981200"/>
            <a:ext cx="7772400" cy="3429000"/>
          </a:xfrm>
        </p:spPr>
        <p:txBody>
          <a:bodyPr/>
          <a:lstStyle/>
          <a:p>
            <a:r>
              <a:rPr lang="en-US" altLang="en-US" sz="2000" dirty="0">
                <a:latin typeface="Georgia" panose="02040502050405020303" pitchFamily="18" charset="0"/>
              </a:rPr>
              <a:t>Offer to supply the specified product or one substitutable.</a:t>
            </a:r>
          </a:p>
          <a:p>
            <a:endParaRPr lang="en-US" altLang="en-US" sz="2000" dirty="0">
              <a:latin typeface="Georgia" panose="02040502050405020303" pitchFamily="18" charset="0"/>
            </a:endParaRPr>
          </a:p>
          <a:p>
            <a:r>
              <a:rPr lang="en-US" altLang="en-US" sz="2000" dirty="0">
                <a:latin typeface="Georgia" panose="02040502050405020303" pitchFamily="18" charset="0"/>
              </a:rPr>
              <a:t>Provide detailed information on production capacity and capability.</a:t>
            </a:r>
          </a:p>
          <a:p>
            <a:endParaRPr lang="en-US" altLang="en-US" sz="2000" dirty="0">
              <a:latin typeface="Georgia" panose="02040502050405020303" pitchFamily="18" charset="0"/>
            </a:endParaRPr>
          </a:p>
          <a:p>
            <a:r>
              <a:rPr lang="en-US" altLang="en-US" sz="2000" dirty="0">
                <a:latin typeface="Georgia" panose="02040502050405020303" pitchFamily="18" charset="0"/>
              </a:rPr>
              <a:t>Identify all sub-contractors.</a:t>
            </a:r>
          </a:p>
          <a:p>
            <a:pPr>
              <a:buFontTx/>
              <a:buNone/>
            </a:pPr>
            <a:endParaRPr lang="en-US" altLang="en-US" sz="2000" dirty="0">
              <a:latin typeface="Georgia" panose="02040502050405020303" pitchFamily="18" charset="0"/>
            </a:endParaRPr>
          </a:p>
          <a:p>
            <a:r>
              <a:rPr lang="en-US" altLang="en-US" sz="2000" dirty="0">
                <a:latin typeface="Georgia" panose="02040502050405020303" pitchFamily="18" charset="0"/>
              </a:rPr>
              <a:t>Not required to provide business proprietary information.</a:t>
            </a:r>
          </a:p>
          <a:p>
            <a:endParaRPr lang="en-US" altLang="en-US" sz="2000" dirty="0">
              <a:latin typeface="Georgia" panose="02040502050405020303" pitchFamily="18" charset="0"/>
            </a:endParaRPr>
          </a:p>
          <a:p>
            <a:r>
              <a:rPr lang="en-US" altLang="en-US" sz="2000" dirty="0">
                <a:latin typeface="Georgia" panose="02040502050405020303" pitchFamily="18" charset="0"/>
              </a:rPr>
              <a:t>Not required to provide samples.</a:t>
            </a:r>
          </a:p>
        </p:txBody>
      </p:sp>
      <p:sp>
        <p:nvSpPr>
          <p:cNvPr id="4" name="Slide Number Placeholder 3"/>
          <p:cNvSpPr>
            <a:spLocks noGrp="1"/>
          </p:cNvSpPr>
          <p:nvPr>
            <p:ph type="sldNum" sz="quarter" idx="11"/>
          </p:nvPr>
        </p:nvSpPr>
        <p:spPr>
          <a:xfrm>
            <a:off x="6096000" y="6477000"/>
            <a:ext cx="2895600" cy="244475"/>
          </a:xfrm>
        </p:spPr>
        <p:txBody>
          <a:bodyPr/>
          <a:lstStyle/>
          <a:p>
            <a:pPr algn="r">
              <a:defRPr/>
            </a:pPr>
            <a:fld id="{BFA81EB3-7CB2-47DD-8A15-A472597F7AB3}" type="slidenum">
              <a:rPr lang="en-US" sz="1100" smtClean="0">
                <a:solidFill>
                  <a:srgbClr val="000000"/>
                </a:solidFill>
                <a:latin typeface="Calibri" panose="020F0502020204030204" pitchFamily="34" charset="0"/>
              </a:rPr>
              <a:pPr algn="r">
                <a:defRPr/>
              </a:pPr>
              <a:t>12</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3373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71600" y="228600"/>
            <a:ext cx="7620000" cy="914400"/>
          </a:xfrm>
        </p:spPr>
        <p:txBody>
          <a:bodyPr/>
          <a:lstStyle/>
          <a:p>
            <a:r>
              <a:rPr lang="en-US" altLang="en-US" sz="2800" b="1" dirty="0">
                <a:latin typeface="Georgia" panose="02040502050405020303" pitchFamily="18" charset="0"/>
              </a:rPr>
              <a:t>Information on Supplier’s Production Capability</a:t>
            </a:r>
          </a:p>
        </p:txBody>
      </p:sp>
      <p:sp>
        <p:nvSpPr>
          <p:cNvPr id="17411" name="Content Placeholder 2"/>
          <p:cNvSpPr>
            <a:spLocks noGrp="1"/>
          </p:cNvSpPr>
          <p:nvPr>
            <p:ph idx="1"/>
          </p:nvPr>
        </p:nvSpPr>
        <p:spPr>
          <a:xfrm>
            <a:off x="304799" y="1447800"/>
            <a:ext cx="8522653" cy="5105400"/>
          </a:xfrm>
        </p:spPr>
        <p:txBody>
          <a:bodyPr/>
          <a:lstStyle/>
          <a:p>
            <a:pPr>
              <a:buFontTx/>
              <a:buNone/>
            </a:pPr>
            <a:r>
              <a:rPr lang="en-US" altLang="en-US" sz="1800" dirty="0">
                <a:latin typeface="Georgia" panose="02040502050405020303" pitchFamily="18" charset="0"/>
              </a:rPr>
              <a:t>A supplier must substantiate its claim to be able to supply the product by </a:t>
            </a:r>
          </a:p>
          <a:p>
            <a:pPr>
              <a:buFontTx/>
              <a:buNone/>
            </a:pPr>
            <a:r>
              <a:rPr lang="en-US" altLang="en-US" sz="1800" dirty="0">
                <a:latin typeface="Georgia" panose="02040502050405020303" pitchFamily="18" charset="0"/>
              </a:rPr>
              <a:t>providing certain information. A requestor may ask that a supplier:</a:t>
            </a:r>
          </a:p>
          <a:p>
            <a:pPr>
              <a:buFontTx/>
              <a:buNone/>
            </a:pPr>
            <a:endParaRPr lang="en-US" altLang="en-US" sz="1800" dirty="0">
              <a:latin typeface="Georgia" panose="02040502050405020303" pitchFamily="18" charset="0"/>
            </a:endParaRPr>
          </a:p>
          <a:p>
            <a:r>
              <a:rPr lang="en-US" altLang="en-US" sz="1800" dirty="0">
                <a:latin typeface="Georgia" panose="02040502050405020303" pitchFamily="18" charset="0"/>
              </a:rPr>
              <a:t>Provide quantity of the product, or one(s) similar, that the supplier has produced in the last 24 months.</a:t>
            </a:r>
          </a:p>
          <a:p>
            <a:endParaRPr lang="en-US" altLang="en-US" sz="1800" dirty="0">
              <a:latin typeface="Georgia" panose="02040502050405020303" pitchFamily="18" charset="0"/>
            </a:endParaRPr>
          </a:p>
          <a:p>
            <a:r>
              <a:rPr lang="en-US" altLang="en-US" sz="1800" dirty="0">
                <a:latin typeface="Georgia" panose="02040502050405020303" pitchFamily="18" charset="0"/>
              </a:rPr>
              <a:t>Provide other information demonstrating its ability to produce the product, such as:</a:t>
            </a:r>
          </a:p>
          <a:p>
            <a:pPr>
              <a:buFontTx/>
              <a:buNone/>
            </a:pPr>
            <a:r>
              <a:rPr lang="en-US" altLang="en-US" sz="1800" dirty="0">
                <a:latin typeface="Georgia" panose="02040502050405020303" pitchFamily="18" charset="0"/>
              </a:rPr>
              <a:t>		Equipment to be used, </a:t>
            </a:r>
          </a:p>
          <a:p>
            <a:pPr>
              <a:buFontTx/>
              <a:buNone/>
            </a:pPr>
            <a:r>
              <a:rPr lang="en-US" altLang="en-US" sz="1800" dirty="0">
                <a:latin typeface="Georgia" panose="02040502050405020303" pitchFamily="18" charset="0"/>
              </a:rPr>
              <a:t>		Current capacity, </a:t>
            </a:r>
          </a:p>
          <a:p>
            <a:pPr>
              <a:buFontTx/>
              <a:buNone/>
            </a:pPr>
            <a:r>
              <a:rPr lang="en-US" altLang="en-US" sz="1800" dirty="0">
                <a:latin typeface="Georgia" panose="02040502050405020303" pitchFamily="18" charset="0"/>
              </a:rPr>
              <a:t>		Current loom availability, and/or </a:t>
            </a:r>
          </a:p>
          <a:p>
            <a:pPr>
              <a:buFontTx/>
              <a:buNone/>
            </a:pPr>
            <a:r>
              <a:rPr lang="en-US" altLang="en-US" sz="1800" dirty="0">
                <a:latin typeface="Georgia" panose="02040502050405020303" pitchFamily="18" charset="0"/>
              </a:rPr>
              <a:t>		Timetables to deliver product.</a:t>
            </a:r>
          </a:p>
          <a:p>
            <a:pPr>
              <a:buFontTx/>
              <a:buNone/>
            </a:pPr>
            <a:endParaRPr lang="en-US" altLang="en-US" sz="1800" dirty="0">
              <a:latin typeface="Georgia" panose="02040502050405020303" pitchFamily="18" charset="0"/>
            </a:endParaRPr>
          </a:p>
          <a:p>
            <a:r>
              <a:rPr lang="en-US" altLang="en-US" sz="1800" dirty="0">
                <a:latin typeface="Georgia" panose="02040502050405020303" pitchFamily="18" charset="0"/>
              </a:rPr>
              <a:t>Must provide the name and address of any sub-contractor.</a:t>
            </a:r>
          </a:p>
          <a:p>
            <a:pPr>
              <a:buFontTx/>
              <a:buNone/>
            </a:pPr>
            <a:endParaRPr lang="en-US" altLang="en-US" sz="1800" dirty="0">
              <a:latin typeface="Georgia" panose="02040502050405020303" pitchFamily="18" charset="0"/>
            </a:endParaRPr>
          </a:p>
          <a:p>
            <a:r>
              <a:rPr lang="en-US" altLang="en-US" sz="1800" dirty="0">
                <a:latin typeface="Georgia" panose="02040502050405020303" pitchFamily="18" charset="0"/>
              </a:rPr>
              <a:t>A supplier is not required to disclose business confidential information. </a:t>
            </a:r>
          </a:p>
          <a:p>
            <a:pPr>
              <a:buFontTx/>
              <a:buNone/>
            </a:pPr>
            <a:endParaRPr lang="en-US" altLang="en-US" sz="1800" dirty="0">
              <a:latin typeface="Georgia" panose="02040502050405020303" pitchFamily="18" charset="0"/>
            </a:endParaRPr>
          </a:p>
        </p:txBody>
      </p:sp>
      <p:sp>
        <p:nvSpPr>
          <p:cNvPr id="4" name="Slide Number Placeholder 3"/>
          <p:cNvSpPr>
            <a:spLocks noGrp="1"/>
          </p:cNvSpPr>
          <p:nvPr>
            <p:ph type="sldNum" sz="quarter" idx="11"/>
          </p:nvPr>
        </p:nvSpPr>
        <p:spPr>
          <a:xfrm>
            <a:off x="6096000" y="6477000"/>
            <a:ext cx="2895600" cy="244475"/>
          </a:xfrm>
        </p:spPr>
        <p:txBody>
          <a:bodyPr/>
          <a:lstStyle/>
          <a:p>
            <a:pPr algn="r">
              <a:defRPr/>
            </a:pPr>
            <a:fld id="{38A0669C-1322-4282-B6F4-70BB504698A3}" type="slidenum">
              <a:rPr lang="en-US" sz="1100" smtClean="0">
                <a:solidFill>
                  <a:srgbClr val="000000"/>
                </a:solidFill>
                <a:latin typeface="Calibri" panose="020F0502020204030204" pitchFamily="34" charset="0"/>
              </a:rPr>
              <a:pPr algn="r">
                <a:defRPr/>
              </a:pPr>
              <a:t>13</a:t>
            </a:fld>
            <a:endParaRPr lang="en-US" sz="1100" dirty="0">
              <a:solidFill>
                <a:srgbClr val="000000"/>
              </a:solidFill>
              <a:latin typeface="Calibri" panose="020F0502020204030204" pitchFamily="34" charset="0"/>
            </a:endParaRPr>
          </a:p>
        </p:txBody>
      </p:sp>
      <p:pic>
        <p:nvPicPr>
          <p:cNvPr id="17413" name="Picture 4" descr="l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962400"/>
            <a:ext cx="18018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83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304800"/>
            <a:ext cx="7239000" cy="914400"/>
          </a:xfrm>
        </p:spPr>
        <p:txBody>
          <a:bodyPr/>
          <a:lstStyle/>
          <a:p>
            <a:r>
              <a:rPr lang="en-US" altLang="en-US" sz="3200" b="1" dirty="0">
                <a:latin typeface="Georgia" panose="02040502050405020303" pitchFamily="18" charset="0"/>
              </a:rPr>
              <a:t>Substitutable Products</a:t>
            </a:r>
          </a:p>
        </p:txBody>
      </p:sp>
      <p:sp>
        <p:nvSpPr>
          <p:cNvPr id="18435" name="Content Placeholder 2"/>
          <p:cNvSpPr>
            <a:spLocks noGrp="1"/>
          </p:cNvSpPr>
          <p:nvPr>
            <p:ph idx="1"/>
          </p:nvPr>
        </p:nvSpPr>
        <p:spPr>
          <a:xfrm>
            <a:off x="304800" y="1895856"/>
            <a:ext cx="8458200" cy="4953000"/>
          </a:xfrm>
        </p:spPr>
        <p:txBody>
          <a:bodyPr/>
          <a:lstStyle/>
          <a:p>
            <a:r>
              <a:rPr lang="en-US" altLang="en-US" sz="2000" dirty="0">
                <a:latin typeface="Georgia" panose="02040502050405020303" pitchFamily="18" charset="0"/>
              </a:rPr>
              <a:t>A supplier may propose another product that it believes is substitutable for the product specified.</a:t>
            </a:r>
          </a:p>
          <a:p>
            <a:endParaRPr lang="en-US" altLang="en-US" sz="2000" dirty="0">
              <a:latin typeface="Georgia" panose="02040502050405020303" pitchFamily="18" charset="0"/>
            </a:endParaRPr>
          </a:p>
          <a:p>
            <a:r>
              <a:rPr lang="en-US" altLang="en-US" sz="2000" dirty="0">
                <a:latin typeface="Georgia" panose="02040502050405020303" pitchFamily="18" charset="0"/>
              </a:rPr>
              <a:t>A supplier should explain why it believes the product is an acceptable substitute,  referencing measurable criteria whenever possible.</a:t>
            </a:r>
          </a:p>
          <a:p>
            <a:endParaRPr lang="en-US" altLang="en-US" sz="2000" dirty="0">
              <a:latin typeface="Georgia" panose="02040502050405020303" pitchFamily="18" charset="0"/>
            </a:endParaRPr>
          </a:p>
          <a:p>
            <a:r>
              <a:rPr lang="en-US" altLang="en-US" sz="2000" dirty="0">
                <a:latin typeface="Georgia" panose="02040502050405020303" pitchFamily="18" charset="0"/>
              </a:rPr>
              <a:t>If the requestor does not accept the proposed substitute, it must provide an explanation to the supplier why it is not substitutable.  </a:t>
            </a:r>
          </a:p>
          <a:p>
            <a:endParaRPr lang="en-US" altLang="en-US" sz="2000" dirty="0">
              <a:latin typeface="Georgia" panose="02040502050405020303" pitchFamily="18" charset="0"/>
            </a:endParaRPr>
          </a:p>
          <a:p>
            <a:r>
              <a:rPr lang="en-US" altLang="en-US" sz="2000" dirty="0">
                <a:latin typeface="Georgia" panose="02040502050405020303" pitchFamily="18" charset="0"/>
              </a:rPr>
              <a:t>However, the requestor may NOT base their explanation on customer preference or any other non-measureable criteria.</a:t>
            </a:r>
          </a:p>
          <a:p>
            <a:endParaRPr lang="en-US" altLang="en-US" sz="2000" dirty="0">
              <a:latin typeface="Georgia" panose="02040502050405020303" pitchFamily="18" charset="0"/>
            </a:endParaRPr>
          </a:p>
        </p:txBody>
      </p:sp>
      <p:sp>
        <p:nvSpPr>
          <p:cNvPr id="4" name="Slide Number Placeholder 3"/>
          <p:cNvSpPr>
            <a:spLocks noGrp="1"/>
          </p:cNvSpPr>
          <p:nvPr>
            <p:ph type="sldNum" sz="quarter" idx="11"/>
          </p:nvPr>
        </p:nvSpPr>
        <p:spPr>
          <a:xfrm>
            <a:off x="6019800" y="6477000"/>
            <a:ext cx="2895600" cy="244475"/>
          </a:xfrm>
        </p:spPr>
        <p:txBody>
          <a:bodyPr/>
          <a:lstStyle/>
          <a:p>
            <a:pPr algn="r">
              <a:defRPr/>
            </a:pPr>
            <a:fld id="{9F17C0C4-5F3A-43BF-AF26-3ED2200ACD9E}" type="slidenum">
              <a:rPr lang="en-US" sz="1100" smtClean="0">
                <a:solidFill>
                  <a:srgbClr val="000000"/>
                </a:solidFill>
                <a:latin typeface="Calibri" panose="020F0502020204030204" pitchFamily="34" charset="0"/>
              </a:rPr>
              <a:pPr algn="r">
                <a:defRPr/>
              </a:pPr>
              <a:t>14</a:t>
            </a:fld>
            <a:endParaRPr lang="en-US" sz="1100" dirty="0">
              <a:solidFill>
                <a:srgbClr val="000000"/>
              </a:solidFill>
              <a:latin typeface="Calibri" panose="020F0502020204030204" pitchFamily="34" charset="0"/>
            </a:endParaRPr>
          </a:p>
        </p:txBody>
      </p:sp>
      <p:pic>
        <p:nvPicPr>
          <p:cNvPr id="18437" name="Picture 4" descr="Cashmere-Yarn-0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7348" y="1600200"/>
            <a:ext cx="9906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6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304800"/>
            <a:ext cx="7239000" cy="914400"/>
          </a:xfrm>
        </p:spPr>
        <p:txBody>
          <a:bodyPr/>
          <a:lstStyle/>
          <a:p>
            <a:r>
              <a:rPr lang="en-US" altLang="en-US" sz="3200" b="1" dirty="0">
                <a:latin typeface="Georgia" panose="02040502050405020303" pitchFamily="18" charset="0"/>
              </a:rPr>
              <a:t>Providing Samples</a:t>
            </a:r>
          </a:p>
        </p:txBody>
      </p:sp>
      <p:sp>
        <p:nvSpPr>
          <p:cNvPr id="19459" name="Content Placeholder 2"/>
          <p:cNvSpPr>
            <a:spLocks noGrp="1"/>
          </p:cNvSpPr>
          <p:nvPr>
            <p:ph idx="1"/>
          </p:nvPr>
        </p:nvSpPr>
        <p:spPr>
          <a:xfrm>
            <a:off x="457199" y="1371600"/>
            <a:ext cx="8213725" cy="4876800"/>
          </a:xfrm>
        </p:spPr>
        <p:txBody>
          <a:bodyPr/>
          <a:lstStyle/>
          <a:p>
            <a:r>
              <a:rPr lang="en-US" altLang="en-US" sz="2000" dirty="0">
                <a:latin typeface="Georgia" panose="02040502050405020303" pitchFamily="18" charset="0"/>
              </a:rPr>
              <a:t>While a requestor may ask for a sample, a supplier is not required to provide one.   </a:t>
            </a:r>
          </a:p>
          <a:p>
            <a:endParaRPr lang="en-US" altLang="en-US" sz="2000" dirty="0">
              <a:latin typeface="Georgia" panose="02040502050405020303" pitchFamily="18" charset="0"/>
            </a:endParaRPr>
          </a:p>
          <a:p>
            <a:r>
              <a:rPr lang="en-US" altLang="en-US" sz="2000" dirty="0">
                <a:latin typeface="Georgia" panose="02040502050405020303" pitchFamily="18" charset="0"/>
              </a:rPr>
              <a:t>If a supplier does offer to supply a sample, it may require payment or a minimum purchase order. </a:t>
            </a:r>
          </a:p>
          <a:p>
            <a:endParaRPr lang="en-US" altLang="en-US" sz="2000" dirty="0">
              <a:latin typeface="Georgia" panose="02040502050405020303" pitchFamily="18" charset="0"/>
            </a:endParaRPr>
          </a:p>
          <a:p>
            <a:r>
              <a:rPr lang="en-US" altLang="en-US" sz="2000" dirty="0">
                <a:latin typeface="Georgia" panose="02040502050405020303" pitchFamily="18" charset="0"/>
              </a:rPr>
              <a:t>Both the requestor and supplier should explain their standard business practice on samples. </a:t>
            </a:r>
          </a:p>
          <a:p>
            <a:endParaRPr lang="en-US" altLang="en-US" sz="2000" dirty="0">
              <a:latin typeface="Georgia" panose="02040502050405020303" pitchFamily="18" charset="0"/>
            </a:endParaRPr>
          </a:p>
          <a:p>
            <a:r>
              <a:rPr lang="en-US" altLang="en-US" sz="2000" dirty="0">
                <a:latin typeface="Georgia" panose="02040502050405020303" pitchFamily="18" charset="0"/>
              </a:rPr>
              <a:t>Even if the supplier provides a sample, it must still provide detailed information to support its claim that it can produce the subject product. </a:t>
            </a:r>
          </a:p>
          <a:p>
            <a:endParaRPr lang="en-US" altLang="en-US" sz="2000" dirty="0">
              <a:latin typeface="Georgia" panose="02040502050405020303" pitchFamily="18" charset="0"/>
            </a:endParaRPr>
          </a:p>
          <a:p>
            <a:r>
              <a:rPr lang="en-US" altLang="en-US" sz="2000" dirty="0">
                <a:latin typeface="Georgia" panose="02040502050405020303" pitchFamily="18" charset="0"/>
              </a:rPr>
              <a:t>A requestor may test a sample to determine if it meets specifications. </a:t>
            </a:r>
          </a:p>
          <a:p>
            <a:endParaRPr lang="en-US" altLang="en-US" sz="2000" dirty="0"/>
          </a:p>
        </p:txBody>
      </p:sp>
      <p:sp>
        <p:nvSpPr>
          <p:cNvPr id="4" name="Slide Number Placeholder 3"/>
          <p:cNvSpPr>
            <a:spLocks noGrp="1"/>
          </p:cNvSpPr>
          <p:nvPr>
            <p:ph type="sldNum" sz="quarter" idx="11"/>
          </p:nvPr>
        </p:nvSpPr>
        <p:spPr>
          <a:xfrm>
            <a:off x="6096000" y="6477000"/>
            <a:ext cx="2895600" cy="244475"/>
          </a:xfrm>
        </p:spPr>
        <p:txBody>
          <a:bodyPr/>
          <a:lstStyle/>
          <a:p>
            <a:pPr algn="r">
              <a:defRPr/>
            </a:pPr>
            <a:fld id="{DD999EFC-76E6-4AD9-B352-B222C9DED9F1}" type="slidenum">
              <a:rPr lang="en-US" sz="1100" smtClean="0">
                <a:solidFill>
                  <a:srgbClr val="000000"/>
                </a:solidFill>
                <a:latin typeface="Calibri" panose="020F0502020204030204" pitchFamily="34" charset="0"/>
              </a:rPr>
              <a:pPr algn="r">
                <a:defRPr/>
              </a:pPr>
              <a:t>15</a:t>
            </a:fld>
            <a:endParaRPr lang="en-US" sz="1100" dirty="0">
              <a:solidFill>
                <a:srgbClr val="000000"/>
              </a:solidFill>
              <a:latin typeface="Calibri" panose="020F0502020204030204" pitchFamily="34" charset="0"/>
            </a:endParaRPr>
          </a:p>
        </p:txBody>
      </p:sp>
      <p:pic>
        <p:nvPicPr>
          <p:cNvPr id="19461" name="Picture 4" descr="indian_textile_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334000"/>
            <a:ext cx="9747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47800" y="457200"/>
            <a:ext cx="7543800" cy="609600"/>
          </a:xfrm>
        </p:spPr>
        <p:txBody>
          <a:bodyPr/>
          <a:lstStyle/>
          <a:p>
            <a:pPr eaLnBrk="1" hangingPunct="1"/>
            <a:r>
              <a:rPr lang="en-US" altLang="en-US" sz="3200" b="1" dirty="0">
                <a:latin typeface="Georgia" panose="02040502050405020303" pitchFamily="18" charset="0"/>
              </a:rPr>
              <a:t>Price is NOT a Factor</a:t>
            </a:r>
          </a:p>
        </p:txBody>
      </p:sp>
      <p:sp>
        <p:nvSpPr>
          <p:cNvPr id="20483" name="Content Placeholder 2"/>
          <p:cNvSpPr>
            <a:spLocks noGrp="1"/>
          </p:cNvSpPr>
          <p:nvPr>
            <p:ph idx="1"/>
          </p:nvPr>
        </p:nvSpPr>
        <p:spPr>
          <a:xfrm>
            <a:off x="381000" y="1981200"/>
            <a:ext cx="8382000" cy="4495800"/>
          </a:xfrm>
        </p:spPr>
        <p:txBody>
          <a:bodyPr/>
          <a:lstStyle/>
          <a:p>
            <a:pPr eaLnBrk="1" hangingPunct="1"/>
            <a:r>
              <a:rPr lang="en-US" altLang="en-US" sz="2400" dirty="0">
                <a:latin typeface="Georgia" panose="02040502050405020303" pitchFamily="18" charset="0"/>
              </a:rPr>
              <a:t>CITA does </a:t>
            </a:r>
            <a:r>
              <a:rPr lang="en-US" altLang="en-US" sz="2400" dirty="0">
                <a:solidFill>
                  <a:srgbClr val="FF0000"/>
                </a:solidFill>
                <a:latin typeface="Georgia" panose="02040502050405020303" pitchFamily="18" charset="0"/>
              </a:rPr>
              <a:t>NOT</a:t>
            </a:r>
            <a:r>
              <a:rPr lang="en-US" altLang="en-US" sz="2400" dirty="0">
                <a:latin typeface="Georgia" panose="02040502050405020303" pitchFamily="18" charset="0"/>
              </a:rPr>
              <a:t> consider whether the product is available outside the region at a lower price.</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As long as a potential supplier can demonstrate it can produce the subject product or one substitutable, price is irrelevant.   </a:t>
            </a:r>
          </a:p>
        </p:txBody>
      </p:sp>
      <p:pic>
        <p:nvPicPr>
          <p:cNvPr id="20484" name="Picture 4" descr="dollar-sign-crossed-out-200x28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648200"/>
            <a:ext cx="1138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a:xfrm>
            <a:off x="6019800" y="6477000"/>
            <a:ext cx="2895600" cy="244475"/>
          </a:xfrm>
        </p:spPr>
        <p:txBody>
          <a:bodyPr/>
          <a:lstStyle/>
          <a:p>
            <a:pPr algn="r">
              <a:defRPr/>
            </a:pPr>
            <a:fld id="{23B0CCCC-B901-4B7B-8B6D-D8CE478C5FFF}" type="slidenum">
              <a:rPr lang="en-US" sz="1100" smtClean="0">
                <a:solidFill>
                  <a:srgbClr val="000000"/>
                </a:solidFill>
                <a:latin typeface="Calibri" panose="020F0502020204030204" pitchFamily="34" charset="0"/>
              </a:rPr>
              <a:pPr algn="r">
                <a:defRPr/>
              </a:pPr>
              <a:t>16</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0314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47800" y="228600"/>
            <a:ext cx="7620000" cy="914400"/>
          </a:xfrm>
        </p:spPr>
        <p:txBody>
          <a:bodyPr/>
          <a:lstStyle/>
          <a:p>
            <a:r>
              <a:rPr lang="en-US" altLang="en-US" sz="2800" b="1" dirty="0">
                <a:latin typeface="Georgia" panose="02040502050405020303" pitchFamily="18" charset="0"/>
              </a:rPr>
              <a:t>Documenting Due Diligence</a:t>
            </a:r>
          </a:p>
        </p:txBody>
      </p:sp>
      <p:sp>
        <p:nvSpPr>
          <p:cNvPr id="21507" name="Content Placeholder 2"/>
          <p:cNvSpPr>
            <a:spLocks noGrp="1"/>
          </p:cNvSpPr>
          <p:nvPr>
            <p:ph idx="1"/>
          </p:nvPr>
        </p:nvSpPr>
        <p:spPr>
          <a:xfrm>
            <a:off x="533400" y="1752600"/>
            <a:ext cx="8001000" cy="4876800"/>
          </a:xfrm>
        </p:spPr>
        <p:txBody>
          <a:bodyPr/>
          <a:lstStyle/>
          <a:p>
            <a:r>
              <a:rPr lang="en-US" altLang="en-US" sz="2000" dirty="0">
                <a:latin typeface="Georgia" panose="02040502050405020303" pitchFamily="18" charset="0"/>
              </a:rPr>
              <a:t>Memorialize and document all communications with (e.g. copy all emails and notes of telephone conversations), including the name of the inquirer.</a:t>
            </a:r>
          </a:p>
          <a:p>
            <a:endParaRPr lang="en-US" altLang="en-US" sz="2000" dirty="0">
              <a:latin typeface="Georgia" panose="02040502050405020303" pitchFamily="18" charset="0"/>
            </a:endParaRPr>
          </a:p>
          <a:p>
            <a:r>
              <a:rPr lang="en-US" altLang="en-US" sz="2000" dirty="0">
                <a:latin typeface="Georgia" panose="02040502050405020303" pitchFamily="18" charset="0"/>
              </a:rPr>
              <a:t>Collect any documentation (e.g. specification sheets and test results) that the requestor provided relating to the specified product.  </a:t>
            </a:r>
          </a:p>
          <a:p>
            <a:endParaRPr lang="en-US" altLang="en-US" sz="2000" dirty="0">
              <a:latin typeface="Georgia" panose="02040502050405020303" pitchFamily="18" charset="0"/>
            </a:endParaRPr>
          </a:p>
          <a:p>
            <a:r>
              <a:rPr lang="en-US" altLang="en-US" sz="2000" dirty="0">
                <a:latin typeface="Georgia" panose="02040502050405020303" pitchFamily="18" charset="0"/>
              </a:rPr>
              <a:t>Be sure to keep copies of all documentation that you provide to the requestor. </a:t>
            </a:r>
          </a:p>
        </p:txBody>
      </p:sp>
      <p:sp>
        <p:nvSpPr>
          <p:cNvPr id="4" name="Slide Number Placeholder 3"/>
          <p:cNvSpPr>
            <a:spLocks noGrp="1"/>
          </p:cNvSpPr>
          <p:nvPr>
            <p:ph type="sldNum" sz="quarter" idx="11"/>
          </p:nvPr>
        </p:nvSpPr>
        <p:spPr>
          <a:xfrm>
            <a:off x="5867400" y="6477000"/>
            <a:ext cx="2895600" cy="244475"/>
          </a:xfrm>
        </p:spPr>
        <p:txBody>
          <a:bodyPr/>
          <a:lstStyle/>
          <a:p>
            <a:pPr algn="r">
              <a:defRPr/>
            </a:pPr>
            <a:fld id="{A7C57A91-F8DA-4939-98FB-79B2576D803E}" type="slidenum">
              <a:rPr lang="en-US" sz="1100" smtClean="0">
                <a:solidFill>
                  <a:srgbClr val="000000"/>
                </a:solidFill>
                <a:latin typeface="Calibri" panose="020F0502020204030204" pitchFamily="34" charset="0"/>
              </a:rPr>
              <a:pPr algn="r">
                <a:defRPr/>
              </a:pPr>
              <a:t>17</a:t>
            </a:fld>
            <a:endParaRPr lang="en-US" sz="1100" dirty="0">
              <a:solidFill>
                <a:srgbClr val="000000"/>
              </a:solidFill>
              <a:latin typeface="Calibri" panose="020F0502020204030204" pitchFamily="34" charset="0"/>
            </a:endParaRPr>
          </a:p>
        </p:txBody>
      </p:sp>
      <p:pic>
        <p:nvPicPr>
          <p:cNvPr id="21509" name="Picture 4" descr="paper_st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054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200" b="1" dirty="0">
                <a:latin typeface="Georgia" panose="02040502050405020303" pitchFamily="18" charset="0"/>
              </a:rPr>
              <a:t>Tips for Suppliers</a:t>
            </a:r>
          </a:p>
        </p:txBody>
      </p:sp>
      <p:sp>
        <p:nvSpPr>
          <p:cNvPr id="22531" name="Content Placeholder 2"/>
          <p:cNvSpPr>
            <a:spLocks noGrp="1"/>
          </p:cNvSpPr>
          <p:nvPr>
            <p:ph idx="1"/>
          </p:nvPr>
        </p:nvSpPr>
        <p:spPr>
          <a:xfrm>
            <a:off x="609600" y="1524000"/>
            <a:ext cx="7848600" cy="4572000"/>
          </a:xfrm>
        </p:spPr>
        <p:txBody>
          <a:bodyPr/>
          <a:lstStyle/>
          <a:p>
            <a:r>
              <a:rPr lang="en-US" altLang="en-US" sz="2000" dirty="0">
                <a:latin typeface="Georgia" panose="02040502050405020303" pitchFamily="18" charset="0"/>
              </a:rPr>
              <a:t>Make sure you respond to the initial inquiry – indicate if you will respond fully at a later date, or if someone else in the company will respond. </a:t>
            </a:r>
          </a:p>
          <a:p>
            <a:endParaRPr lang="en-US" altLang="en-US" sz="2000" dirty="0">
              <a:latin typeface="Georgia" panose="02040502050405020303" pitchFamily="18" charset="0"/>
            </a:endParaRPr>
          </a:p>
          <a:p>
            <a:r>
              <a:rPr lang="en-US" altLang="en-US" sz="2000" dirty="0">
                <a:latin typeface="Georgia" panose="02040502050405020303" pitchFamily="18" charset="0"/>
              </a:rPr>
              <a:t>Clarify any questions about the product’s specifications and criteria, its substitutability, and requirements for quantity and deadlines. </a:t>
            </a:r>
          </a:p>
          <a:p>
            <a:endParaRPr lang="en-US" altLang="en-US" sz="2000" dirty="0">
              <a:latin typeface="Georgia" panose="02040502050405020303" pitchFamily="18" charset="0"/>
            </a:endParaRPr>
          </a:p>
          <a:p>
            <a:r>
              <a:rPr lang="en-US" altLang="en-US" sz="2000" dirty="0">
                <a:latin typeface="Georgia" panose="02040502050405020303" pitchFamily="18" charset="0"/>
              </a:rPr>
              <a:t>Answer ALL outstanding questions from the requestor regarding production capability and normal business practice.</a:t>
            </a:r>
          </a:p>
          <a:p>
            <a:endParaRPr lang="en-US" altLang="en-US" sz="2000" dirty="0">
              <a:latin typeface="Georgia" panose="02040502050405020303" pitchFamily="18" charset="0"/>
            </a:endParaRPr>
          </a:p>
          <a:p>
            <a:r>
              <a:rPr lang="en-US" altLang="en-US" sz="2000" dirty="0">
                <a:latin typeface="Georgia" panose="02040502050405020303" pitchFamily="18" charset="0"/>
              </a:rPr>
              <a:t>You may consult with other suppliers about the inquiry.</a:t>
            </a:r>
          </a:p>
          <a:p>
            <a:endParaRPr lang="en-US" altLang="en-US" sz="2000" dirty="0">
              <a:latin typeface="Georgia" panose="02040502050405020303" pitchFamily="18" charset="0"/>
            </a:endParaRPr>
          </a:p>
          <a:p>
            <a:r>
              <a:rPr lang="en-US" altLang="en-US" sz="2000" dirty="0">
                <a:latin typeface="Georgia" panose="02040502050405020303" pitchFamily="18" charset="0"/>
              </a:rPr>
              <a:t>Contact OTEXA if you have any questions.</a:t>
            </a:r>
          </a:p>
        </p:txBody>
      </p:sp>
      <p:sp>
        <p:nvSpPr>
          <p:cNvPr id="4" name="Slide Number Placeholder 3"/>
          <p:cNvSpPr>
            <a:spLocks noGrp="1"/>
          </p:cNvSpPr>
          <p:nvPr>
            <p:ph type="sldNum" sz="quarter" idx="11"/>
          </p:nvPr>
        </p:nvSpPr>
        <p:spPr>
          <a:xfrm>
            <a:off x="5867400" y="6477000"/>
            <a:ext cx="2895600" cy="244475"/>
          </a:xfrm>
        </p:spPr>
        <p:txBody>
          <a:bodyPr/>
          <a:lstStyle/>
          <a:p>
            <a:pPr algn="r">
              <a:defRPr/>
            </a:pPr>
            <a:fld id="{71F086FC-6803-4362-ACAC-E41764DFC6CA}" type="slidenum">
              <a:rPr lang="en-US" sz="1100" smtClean="0">
                <a:solidFill>
                  <a:srgbClr val="000000"/>
                </a:solidFill>
                <a:latin typeface="Calibri" panose="020F0502020204030204" pitchFamily="34" charset="0"/>
              </a:rPr>
              <a:pPr algn="r">
                <a:defRPr/>
              </a:pPr>
              <a:t>18</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5566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2CA1BB-8028-40C7-A726-60C38DF4200C}" type="slidenum">
              <a:rPr lang="en-US" altLang="en-US" sz="1100" smtClean="0">
                <a:solidFill>
                  <a:srgbClr val="000000"/>
                </a:solidFill>
                <a:latin typeface="Calibri" panose="020F0502020204030204" pitchFamily="34" charset="0"/>
              </a:rPr>
              <a:pPr/>
              <a:t>19</a:t>
            </a:fld>
            <a:endParaRPr lang="en-US" altLang="en-US" sz="1100" dirty="0">
              <a:solidFill>
                <a:srgbClr val="000000"/>
              </a:solidFill>
              <a:latin typeface="Calibri" panose="020F0502020204030204" pitchFamily="34" charset="0"/>
            </a:endParaRPr>
          </a:p>
        </p:txBody>
      </p:sp>
      <p:sp>
        <p:nvSpPr>
          <p:cNvPr id="5" name="Text Placeholder 5"/>
          <p:cNvSpPr>
            <a:spLocks noGrp="1"/>
          </p:cNvSpPr>
          <p:nvPr>
            <p:ph type="body" idx="1"/>
          </p:nvPr>
        </p:nvSpPr>
        <p:spPr>
          <a:xfrm>
            <a:off x="685800" y="2590800"/>
            <a:ext cx="7772400" cy="1500187"/>
          </a:xfrm>
        </p:spPr>
        <p:txBody>
          <a:bodyPr/>
          <a:lstStyle/>
          <a:p>
            <a:pPr algn="ctr"/>
            <a:r>
              <a:rPr lang="en-US" sz="3200" b="1" dirty="0">
                <a:latin typeface="Georgia" panose="02040502050405020303" pitchFamily="18" charset="0"/>
              </a:rPr>
              <a:t>How to Prepare a New Short Supply Request</a:t>
            </a:r>
          </a:p>
        </p:txBody>
      </p:sp>
    </p:spTree>
    <p:extLst>
      <p:ext uri="{BB962C8B-B14F-4D97-AF65-F5344CB8AC3E}">
        <p14:creationId xmlns:p14="http://schemas.microsoft.com/office/powerpoint/2010/main" val="134641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A6D0E47D-308A-4411-8169-D7D2B59F1CC7}"/>
              </a:ext>
            </a:extLst>
          </p:cNvPr>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Georgia" panose="02040502050405020303" pitchFamily="18" charset="0"/>
              </a:defRPr>
            </a:lvl1pPr>
            <a:lvl2pPr marL="557213" indent="-214313" eaLnBrk="0" hangingPunct="0">
              <a:spcBef>
                <a:spcPct val="20000"/>
              </a:spcBef>
              <a:buChar char="–"/>
              <a:defRPr>
                <a:solidFill>
                  <a:schemeClr val="tx1"/>
                </a:solidFill>
                <a:latin typeface="Georgia" panose="02040502050405020303" pitchFamily="18" charset="0"/>
              </a:defRPr>
            </a:lvl2pPr>
            <a:lvl3pPr marL="857250" indent="-171450" eaLnBrk="0" hangingPunct="0">
              <a:spcBef>
                <a:spcPct val="20000"/>
              </a:spcBef>
              <a:buChar char="•"/>
              <a:defRPr>
                <a:solidFill>
                  <a:schemeClr val="tx1"/>
                </a:solidFill>
                <a:latin typeface="Georgia" panose="02040502050405020303" pitchFamily="18" charset="0"/>
              </a:defRPr>
            </a:lvl3pPr>
            <a:lvl4pPr marL="1200150" indent="-171450" eaLnBrk="0" hangingPunct="0">
              <a:spcBef>
                <a:spcPct val="20000"/>
              </a:spcBef>
              <a:buChar char="–"/>
              <a:defRPr>
                <a:solidFill>
                  <a:schemeClr val="tx1"/>
                </a:solidFill>
                <a:latin typeface="Georgia" panose="02040502050405020303" pitchFamily="18" charset="0"/>
              </a:defRPr>
            </a:lvl4pPr>
            <a:lvl5pPr marL="1543050" indent="-171450" eaLnBrk="0" hangingPunct="0">
              <a:spcBef>
                <a:spcPct val="20000"/>
              </a:spcBef>
              <a:buChar char="»"/>
              <a:defRPr>
                <a:solidFill>
                  <a:schemeClr val="tx1"/>
                </a:solidFill>
                <a:latin typeface="Georgia" panose="02040502050405020303" pitchFamily="18" charset="0"/>
              </a:defRPr>
            </a:lvl5pPr>
            <a:lvl6pPr marL="1885950" indent="-171450" eaLnBrk="0" fontAlgn="base" hangingPunct="0">
              <a:spcBef>
                <a:spcPct val="20000"/>
              </a:spcBef>
              <a:spcAft>
                <a:spcPct val="0"/>
              </a:spcAft>
              <a:buChar char="»"/>
              <a:defRPr>
                <a:solidFill>
                  <a:schemeClr val="tx1"/>
                </a:solidFill>
                <a:latin typeface="Georgia" panose="02040502050405020303" pitchFamily="18" charset="0"/>
              </a:defRPr>
            </a:lvl6pPr>
            <a:lvl7pPr marL="2228850" indent="-171450" eaLnBrk="0" fontAlgn="base" hangingPunct="0">
              <a:spcBef>
                <a:spcPct val="20000"/>
              </a:spcBef>
              <a:spcAft>
                <a:spcPct val="0"/>
              </a:spcAft>
              <a:buChar char="»"/>
              <a:defRPr>
                <a:solidFill>
                  <a:schemeClr val="tx1"/>
                </a:solidFill>
                <a:latin typeface="Georgia" panose="02040502050405020303" pitchFamily="18" charset="0"/>
              </a:defRPr>
            </a:lvl7pPr>
            <a:lvl8pPr marL="2571750" indent="-171450" eaLnBrk="0" fontAlgn="base" hangingPunct="0">
              <a:spcBef>
                <a:spcPct val="20000"/>
              </a:spcBef>
              <a:spcAft>
                <a:spcPct val="0"/>
              </a:spcAft>
              <a:buChar char="»"/>
              <a:defRPr>
                <a:solidFill>
                  <a:schemeClr val="tx1"/>
                </a:solidFill>
                <a:latin typeface="Georgia" panose="02040502050405020303" pitchFamily="18" charset="0"/>
              </a:defRPr>
            </a:lvl8pPr>
            <a:lvl9pPr marL="2914650" indent="-171450" eaLnBrk="0" fontAlgn="base" hangingPunct="0">
              <a:spcBef>
                <a:spcPct val="20000"/>
              </a:spcBef>
              <a:spcAft>
                <a:spcPct val="0"/>
              </a:spcAft>
              <a:buChar char="»"/>
              <a:defRPr>
                <a:solidFill>
                  <a:schemeClr val="tx1"/>
                </a:solidFill>
                <a:latin typeface="Georgia" panose="02040502050405020303" pitchFamily="18" charset="0"/>
              </a:defRPr>
            </a:lvl9pPr>
          </a:lstStyle>
          <a:p>
            <a:pPr fontAlgn="base">
              <a:spcBef>
                <a:spcPct val="0"/>
              </a:spcBef>
              <a:spcAft>
                <a:spcPct val="0"/>
              </a:spcAft>
              <a:buNone/>
            </a:pPr>
            <a:fld id="{7A133EE8-FEBF-4BC3-82B8-BF810313CEBC}" type="slidenum">
              <a:rPr lang="en-US" altLang="en-US">
                <a:solidFill>
                  <a:srgbClr val="0067AB"/>
                </a:solidFill>
                <a:latin typeface="Verdana" panose="020B0604030504040204" pitchFamily="34" charset="0"/>
                <a:cs typeface="Arial" panose="020B0604020202020204" pitchFamily="34" charset="0"/>
              </a:rPr>
              <a:pPr fontAlgn="base">
                <a:spcBef>
                  <a:spcPct val="0"/>
                </a:spcBef>
                <a:spcAft>
                  <a:spcPct val="0"/>
                </a:spcAft>
                <a:buNone/>
              </a:pPr>
              <a:t>2</a:t>
            </a:fld>
            <a:endParaRPr lang="en-US" altLang="en-US" sz="1050" dirty="0">
              <a:solidFill>
                <a:srgbClr val="0067AB"/>
              </a:solidFill>
              <a:cs typeface="Arial" panose="020B0604020202020204" pitchFamily="34" charset="0"/>
            </a:endParaRPr>
          </a:p>
        </p:txBody>
      </p:sp>
      <p:sp>
        <p:nvSpPr>
          <p:cNvPr id="17411" name="Rectangle 2050">
            <a:extLst>
              <a:ext uri="{FF2B5EF4-FFF2-40B4-BE49-F238E27FC236}">
                <a16:creationId xmlns:a16="http://schemas.microsoft.com/office/drawing/2014/main" id="{0C58E043-B446-47DC-9461-B8FAD561B43D}"/>
              </a:ext>
            </a:extLst>
          </p:cNvPr>
          <p:cNvSpPr>
            <a:spLocks noGrp="1" noChangeArrowheads="1"/>
          </p:cNvSpPr>
          <p:nvPr>
            <p:ph type="title"/>
          </p:nvPr>
        </p:nvSpPr>
        <p:spPr>
          <a:xfrm>
            <a:off x="1418326" y="445878"/>
            <a:ext cx="7734300" cy="628650"/>
          </a:xfrm>
        </p:spPr>
        <p:txBody>
          <a:bodyPr/>
          <a:lstStyle/>
          <a:p>
            <a:pPr eaLnBrk="1" hangingPunct="1"/>
            <a:r>
              <a:rPr lang="en-US" altLang="en-US" sz="3200" b="1" dirty="0">
                <a:latin typeface="Georgia" panose="02040502050405020303" pitchFamily="18" charset="0"/>
                <a:cs typeface="Times New Roman" panose="02020603050405020304" pitchFamily="18" charset="0"/>
              </a:rPr>
              <a:t>Norma de Origen “Yarn-forward”</a:t>
            </a:r>
            <a:endParaRPr lang="en-US" altLang="en-US" sz="3200" dirty="0">
              <a:latin typeface="Georgia" panose="02040502050405020303" pitchFamily="18" charset="0"/>
              <a:cs typeface="Times New Roman" panose="02020603050405020304" pitchFamily="18" charset="0"/>
            </a:endParaRPr>
          </a:p>
        </p:txBody>
      </p:sp>
      <p:sp>
        <p:nvSpPr>
          <p:cNvPr id="17412" name="Rectangle 2051">
            <a:extLst>
              <a:ext uri="{FF2B5EF4-FFF2-40B4-BE49-F238E27FC236}">
                <a16:creationId xmlns:a16="http://schemas.microsoft.com/office/drawing/2014/main" id="{C347B071-D737-4121-ACE1-2253F79534BB}"/>
              </a:ext>
            </a:extLst>
          </p:cNvPr>
          <p:cNvSpPr>
            <a:spLocks noGrp="1" noChangeArrowheads="1"/>
          </p:cNvSpPr>
          <p:nvPr>
            <p:ph type="body" idx="1"/>
          </p:nvPr>
        </p:nvSpPr>
        <p:spPr>
          <a:xfrm>
            <a:off x="990600" y="1371600"/>
            <a:ext cx="7162800" cy="3086100"/>
          </a:xfrm>
        </p:spPr>
        <p:txBody>
          <a:bodyPr/>
          <a:lstStyle/>
          <a:p>
            <a:pPr eaLnBrk="1" hangingPunct="1">
              <a:buFontTx/>
              <a:buNone/>
            </a:pPr>
            <a:endParaRPr lang="en-US" altLang="en-US" dirty="0"/>
          </a:p>
          <a:p>
            <a:pPr eaLnBrk="1" hangingPunct="1">
              <a:buFontTx/>
              <a:buNone/>
            </a:pPr>
            <a:r>
              <a:rPr lang="en-US" altLang="en-US" sz="2400" b="1" dirty="0"/>
              <a:t>     </a:t>
            </a:r>
          </a:p>
          <a:p>
            <a:pPr eaLnBrk="1" hangingPunct="1">
              <a:buFontTx/>
              <a:buNone/>
            </a:pPr>
            <a:r>
              <a:rPr lang="en-US" altLang="en-US" sz="2700" b="1" dirty="0">
                <a:latin typeface="Georgia" panose="02040502050405020303" pitchFamily="18" charset="0"/>
              </a:rPr>
              <a:t> Hilado</a:t>
            </a:r>
            <a:r>
              <a:rPr lang="en-US" altLang="en-US" sz="2700" dirty="0">
                <a:latin typeface="Georgia" panose="02040502050405020303" pitchFamily="18" charset="0"/>
              </a:rPr>
              <a:t>               </a:t>
            </a:r>
            <a:r>
              <a:rPr lang="en-US" altLang="en-US" sz="2700" b="1" dirty="0">
                <a:latin typeface="Georgia" panose="02040502050405020303" pitchFamily="18" charset="0"/>
              </a:rPr>
              <a:t>Tejido      </a:t>
            </a:r>
            <a:r>
              <a:rPr lang="en-US" altLang="en-US" sz="2700" dirty="0">
                <a:latin typeface="Georgia" panose="02040502050405020303" pitchFamily="18" charset="0"/>
              </a:rPr>
              <a:t>          </a:t>
            </a:r>
            <a:r>
              <a:rPr lang="en-US" altLang="en-US" sz="2700" b="1" dirty="0">
                <a:latin typeface="Georgia" panose="02040502050405020303" pitchFamily="18" charset="0"/>
              </a:rPr>
              <a:t>Prendas</a:t>
            </a:r>
          </a:p>
        </p:txBody>
      </p:sp>
      <p:pic>
        <p:nvPicPr>
          <p:cNvPr id="17413" name="Picture 2052" descr="G:\Clip Art &amp; Photos\yarn_3.jpg">
            <a:extLst>
              <a:ext uri="{FF2B5EF4-FFF2-40B4-BE49-F238E27FC236}">
                <a16:creationId xmlns:a16="http://schemas.microsoft.com/office/drawing/2014/main" id="{201B8861-F8F0-4E9D-9B02-05E525DED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440" y="3221675"/>
            <a:ext cx="1828800" cy="16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2054">
            <a:extLst>
              <a:ext uri="{FF2B5EF4-FFF2-40B4-BE49-F238E27FC236}">
                <a16:creationId xmlns:a16="http://schemas.microsoft.com/office/drawing/2014/main" id="{0328859F-3C21-454C-AF54-404B22487536}"/>
              </a:ext>
            </a:extLst>
          </p:cNvPr>
          <p:cNvSpPr>
            <a:spLocks noChangeArrowheads="1"/>
          </p:cNvSpPr>
          <p:nvPr/>
        </p:nvSpPr>
        <p:spPr bwMode="auto">
          <a:xfrm>
            <a:off x="5029200" y="2400301"/>
            <a:ext cx="857250" cy="364331"/>
          </a:xfrm>
          <a:prstGeom prst="rightArrow">
            <a:avLst>
              <a:gd name="adj1" fmla="val 50000"/>
              <a:gd name="adj2" fmla="val 5882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algn="ctr" eaLnBrk="1" fontAlgn="base" hangingPunct="1">
              <a:spcAft>
                <a:spcPct val="0"/>
              </a:spcAft>
            </a:pPr>
            <a:endParaRPr lang="en-US" altLang="en-US" sz="1200" dirty="0">
              <a:solidFill>
                <a:srgbClr val="000000"/>
              </a:solidFill>
              <a:cs typeface="Arial" panose="020B0604020202020204" pitchFamily="34" charset="0"/>
            </a:endParaRPr>
          </a:p>
        </p:txBody>
      </p:sp>
      <p:pic>
        <p:nvPicPr>
          <p:cNvPr id="17415" name="Picture 2055" descr="G:\Clip Art &amp; Photos\fabric1.jpg">
            <a:extLst>
              <a:ext uri="{FF2B5EF4-FFF2-40B4-BE49-F238E27FC236}">
                <a16:creationId xmlns:a16="http://schemas.microsoft.com/office/drawing/2014/main" id="{A35E8930-B9A2-4EE9-AF54-F5F0822F0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3253822"/>
            <a:ext cx="18859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056" descr="G:\Clip Art &amp; Photos\apparel\Polo Shirt - LL Bean.jpg">
            <a:extLst>
              <a:ext uri="{FF2B5EF4-FFF2-40B4-BE49-F238E27FC236}">
                <a16:creationId xmlns:a16="http://schemas.microsoft.com/office/drawing/2014/main" id="{783DF970-B85E-4D13-B2B3-0149517BCA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5838" y="3253822"/>
            <a:ext cx="180260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AutoShape 2057">
            <a:extLst>
              <a:ext uri="{FF2B5EF4-FFF2-40B4-BE49-F238E27FC236}">
                <a16:creationId xmlns:a16="http://schemas.microsoft.com/office/drawing/2014/main" id="{EBE6513A-1F83-4EBD-9B3C-BCEF50A08C8A}"/>
              </a:ext>
            </a:extLst>
          </p:cNvPr>
          <p:cNvSpPr>
            <a:spLocks noChangeArrowheads="1"/>
          </p:cNvSpPr>
          <p:nvPr/>
        </p:nvSpPr>
        <p:spPr bwMode="auto">
          <a:xfrm>
            <a:off x="2571750" y="2400301"/>
            <a:ext cx="914400" cy="364331"/>
          </a:xfrm>
          <a:prstGeom prst="rightArrow">
            <a:avLst>
              <a:gd name="adj1" fmla="val 50000"/>
              <a:gd name="adj2" fmla="val 6274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algn="ctr" eaLnBrk="1" fontAlgn="base" hangingPunct="1">
              <a:spcAft>
                <a:spcPct val="0"/>
              </a:spcAft>
            </a:pPr>
            <a:endParaRPr lang="en-US" altLang="en-US" sz="1200" dirty="0">
              <a:solidFill>
                <a:srgbClr val="000000"/>
              </a:solidFill>
              <a:cs typeface="Arial" panose="020B0604020202020204" pitchFamily="34" charset="0"/>
            </a:endParaRPr>
          </a:p>
        </p:txBody>
      </p:sp>
    </p:spTree>
    <p:extLst>
      <p:ext uri="{BB962C8B-B14F-4D97-AF65-F5344CB8AC3E}">
        <p14:creationId xmlns:p14="http://schemas.microsoft.com/office/powerpoint/2010/main" val="124589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543800" cy="868362"/>
          </a:xfrm>
        </p:spPr>
        <p:txBody>
          <a:bodyPr/>
          <a:lstStyle/>
          <a:p>
            <a:r>
              <a:rPr lang="en-US" sz="3200" b="1" dirty="0">
                <a:latin typeface="Georgia" panose="02040502050405020303" pitchFamily="18" charset="0"/>
              </a:rPr>
              <a:t>First Steps in Preparing a Request</a:t>
            </a:r>
          </a:p>
        </p:txBody>
      </p:sp>
      <p:sp>
        <p:nvSpPr>
          <p:cNvPr id="3" name="Content Placeholder 2"/>
          <p:cNvSpPr>
            <a:spLocks noGrp="1"/>
          </p:cNvSpPr>
          <p:nvPr>
            <p:ph idx="1"/>
          </p:nvPr>
        </p:nvSpPr>
        <p:spPr>
          <a:xfrm>
            <a:off x="457200" y="1752600"/>
            <a:ext cx="8229600" cy="4949825"/>
          </a:xfrm>
        </p:spPr>
        <p:txBody>
          <a:bodyPr/>
          <a:lstStyle/>
          <a:p>
            <a:pPr marL="0" indent="0">
              <a:buNone/>
            </a:pPr>
            <a:r>
              <a:rPr lang="en-US" sz="2000" dirty="0">
                <a:latin typeface="Georgia" panose="02040502050405020303" pitchFamily="18" charset="0"/>
              </a:rPr>
              <a:t>If you think that a product isn’t available in the region, you must compile evidence to support your claim.</a:t>
            </a:r>
          </a:p>
          <a:p>
            <a:pPr marL="0" indent="0">
              <a:buNone/>
            </a:pPr>
            <a:endParaRPr lang="en-US" sz="2000" dirty="0">
              <a:latin typeface="Georgia" panose="02040502050405020303" pitchFamily="18" charset="0"/>
            </a:endParaRPr>
          </a:p>
          <a:p>
            <a:r>
              <a:rPr lang="en-US" sz="2000" dirty="0">
                <a:latin typeface="Georgia" panose="02040502050405020303" pitchFamily="18" charset="0"/>
              </a:rPr>
              <a:t>Identify the product:</a:t>
            </a:r>
          </a:p>
          <a:p>
            <a:pPr lvl="1"/>
            <a:r>
              <a:rPr lang="en-US" sz="1600" dirty="0">
                <a:latin typeface="Georgia" panose="02040502050405020303" pitchFamily="18" charset="0"/>
              </a:rPr>
              <a:t>Reasonable specifications (industry standards)?</a:t>
            </a:r>
          </a:p>
          <a:p>
            <a:pPr lvl="1"/>
            <a:r>
              <a:rPr lang="en-US" sz="1600" dirty="0">
                <a:latin typeface="Georgia" panose="02040502050405020303" pitchFamily="18" charset="0"/>
              </a:rPr>
              <a:t>Reasonable deadline and quantities?</a:t>
            </a:r>
          </a:p>
          <a:p>
            <a:pPr lvl="1"/>
            <a:r>
              <a:rPr lang="en-US" sz="1600" dirty="0">
                <a:latin typeface="Georgia" panose="02040502050405020303" pitchFamily="18" charset="0"/>
              </a:rPr>
              <a:t>Is there a substitutable product?</a:t>
            </a:r>
          </a:p>
          <a:p>
            <a:pPr lvl="1"/>
            <a:endParaRPr lang="en-US" sz="1600" dirty="0">
              <a:latin typeface="Georgia" panose="02040502050405020303" pitchFamily="18" charset="0"/>
            </a:endParaRPr>
          </a:p>
          <a:p>
            <a:r>
              <a:rPr lang="en-US" sz="2000" dirty="0">
                <a:latin typeface="Georgia" panose="02040502050405020303" pitchFamily="18" charset="0"/>
              </a:rPr>
              <a:t>Identify potential suppliers, and contact them to confirm whether they can or cannot supply the product.</a:t>
            </a:r>
          </a:p>
          <a:p>
            <a:endParaRPr lang="en-US" sz="2000" dirty="0">
              <a:latin typeface="Georgia" panose="02040502050405020303" pitchFamily="18" charset="0"/>
            </a:endParaRPr>
          </a:p>
          <a:p>
            <a:r>
              <a:rPr lang="en-US" sz="2000" dirty="0">
                <a:latin typeface="Georgia" panose="02040502050405020303" pitchFamily="18" charset="0"/>
              </a:rPr>
              <a:t>Collect documents to support your claim.</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20</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2284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Georgia" panose="02040502050405020303" pitchFamily="18" charset="0"/>
              </a:rPr>
              <a:t>Product Description</a:t>
            </a:r>
          </a:p>
        </p:txBody>
      </p:sp>
      <p:sp>
        <p:nvSpPr>
          <p:cNvPr id="3" name="Content Placeholder 2"/>
          <p:cNvSpPr>
            <a:spLocks noGrp="1"/>
          </p:cNvSpPr>
          <p:nvPr>
            <p:ph idx="1"/>
          </p:nvPr>
        </p:nvSpPr>
        <p:spPr/>
        <p:txBody>
          <a:bodyPr/>
          <a:lstStyle/>
          <a:p>
            <a:r>
              <a:rPr lang="en-US" sz="1800" dirty="0">
                <a:latin typeface="Georgia" panose="02040502050405020303" pitchFamily="18" charset="0"/>
              </a:rPr>
              <a:t>Requestors must include a </a:t>
            </a:r>
            <a:r>
              <a:rPr lang="en-US" sz="1800" b="1" dirty="0">
                <a:solidFill>
                  <a:srgbClr val="FF0000"/>
                </a:solidFill>
                <a:latin typeface="Georgia" panose="02040502050405020303" pitchFamily="18" charset="0"/>
              </a:rPr>
              <a:t>reasonable</a:t>
            </a:r>
            <a:r>
              <a:rPr lang="en-US" sz="1800" dirty="0">
                <a:latin typeface="Georgia" panose="02040502050405020303" pitchFamily="18" charset="0"/>
              </a:rPr>
              <a:t> product description, both in terms of scope and specifications.</a:t>
            </a:r>
          </a:p>
          <a:p>
            <a:endParaRPr lang="en-US" sz="1800" dirty="0">
              <a:latin typeface="Georgia" panose="02040502050405020303" pitchFamily="18" charset="0"/>
            </a:endParaRPr>
          </a:p>
          <a:p>
            <a:r>
              <a:rPr lang="en-US" sz="1800" dirty="0">
                <a:latin typeface="Georgia" panose="02040502050405020303" pitchFamily="18" charset="0"/>
              </a:rPr>
              <a:t>Don’t make the product description too broad.</a:t>
            </a:r>
          </a:p>
          <a:p>
            <a:endParaRPr lang="en-US" sz="1800" dirty="0">
              <a:latin typeface="Georgia" panose="02040502050405020303" pitchFamily="18" charset="0"/>
            </a:endParaRPr>
          </a:p>
          <a:p>
            <a:r>
              <a:rPr lang="en-US" sz="1800" dirty="0">
                <a:latin typeface="Georgia" panose="02040502050405020303" pitchFamily="18" charset="0"/>
              </a:rPr>
              <a:t>Make sure you include all relevant specifications for inputs, construction, and finishing processes.</a:t>
            </a:r>
          </a:p>
          <a:p>
            <a:endParaRPr lang="en-US" sz="1800" dirty="0">
              <a:latin typeface="Georgia" panose="02040502050405020303" pitchFamily="18" charset="0"/>
            </a:endParaRPr>
          </a:p>
          <a:p>
            <a:r>
              <a:rPr lang="en-US" sz="1800" dirty="0">
                <a:latin typeface="Georgia" panose="02040502050405020303" pitchFamily="18" charset="0"/>
              </a:rPr>
              <a:t>If you include performance requirements, they must have </a:t>
            </a:r>
            <a:r>
              <a:rPr lang="en-US" sz="1800" b="1" dirty="0">
                <a:solidFill>
                  <a:srgbClr val="FF0000"/>
                </a:solidFill>
                <a:latin typeface="Georgia" panose="02040502050405020303" pitchFamily="18" charset="0"/>
              </a:rPr>
              <a:t>measureable criteria</a:t>
            </a:r>
            <a:r>
              <a:rPr lang="en-US" sz="1800" dirty="0">
                <a:latin typeface="Georgia" panose="02040502050405020303" pitchFamily="18" charset="0"/>
              </a:rPr>
              <a:t>.  Identify any relevant testing methods.</a:t>
            </a:r>
          </a:p>
          <a:p>
            <a:endParaRPr lang="en-US" sz="1800" dirty="0">
              <a:latin typeface="Georgia" panose="02040502050405020303" pitchFamily="18" charset="0"/>
            </a:endParaRPr>
          </a:p>
          <a:p>
            <a:r>
              <a:rPr lang="en-US" sz="1800" dirty="0">
                <a:latin typeface="Georgia" panose="02040502050405020303" pitchFamily="18" charset="0"/>
              </a:rPr>
              <a:t>Disclose any requirements for testing and quantities.</a:t>
            </a:r>
          </a:p>
          <a:p>
            <a:endParaRPr lang="en-US" sz="1800" dirty="0">
              <a:latin typeface="Georgia" panose="02040502050405020303" pitchFamily="18" charset="0"/>
            </a:endParaRPr>
          </a:p>
          <a:p>
            <a:r>
              <a:rPr lang="en-US" sz="1800" dirty="0">
                <a:latin typeface="Georgia" panose="02040502050405020303" pitchFamily="18" charset="0"/>
              </a:rPr>
              <a:t>Include explanations for any specifications or requirements that might be outside industry standards.</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21</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9643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96200" cy="868362"/>
          </a:xfrm>
        </p:spPr>
        <p:txBody>
          <a:bodyPr/>
          <a:lstStyle/>
          <a:p>
            <a:r>
              <a:rPr lang="en-US" sz="2800" b="1" dirty="0">
                <a:latin typeface="Georgia" panose="02040502050405020303" pitchFamily="18" charset="0"/>
              </a:rPr>
              <a:t>Things to Consider in a Product Description</a:t>
            </a:r>
          </a:p>
        </p:txBody>
      </p:sp>
      <p:sp>
        <p:nvSpPr>
          <p:cNvPr id="3" name="Content Placeholder 2"/>
          <p:cNvSpPr>
            <a:spLocks noGrp="1"/>
          </p:cNvSpPr>
          <p:nvPr>
            <p:ph idx="1"/>
          </p:nvPr>
        </p:nvSpPr>
        <p:spPr>
          <a:xfrm>
            <a:off x="457200" y="1600200"/>
            <a:ext cx="8229600" cy="4949825"/>
          </a:xfrm>
        </p:spPr>
        <p:txBody>
          <a:bodyPr/>
          <a:lstStyle/>
          <a:p>
            <a:r>
              <a:rPr lang="en-US" sz="1800" dirty="0">
                <a:latin typeface="Georgia" panose="02040502050405020303" pitchFamily="18" charset="0"/>
              </a:rPr>
              <a:t>Don’t make the ranges too broad.  If a supplier can make ANY PART of that range, that product is not in short supply.</a:t>
            </a:r>
          </a:p>
          <a:p>
            <a:endParaRPr lang="en-US" sz="1800" dirty="0">
              <a:latin typeface="Georgia" panose="02040502050405020303" pitchFamily="18" charset="0"/>
            </a:endParaRPr>
          </a:p>
          <a:p>
            <a:r>
              <a:rPr lang="en-US" sz="1800" dirty="0">
                <a:latin typeface="Georgia" panose="02040502050405020303" pitchFamily="18" charset="0"/>
              </a:rPr>
              <a:t>You only need to include relevant specifications.</a:t>
            </a:r>
          </a:p>
          <a:p>
            <a:endParaRPr lang="en-US" sz="1800" dirty="0">
              <a:latin typeface="Georgia" panose="02040502050405020303" pitchFamily="18" charset="0"/>
            </a:endParaRPr>
          </a:p>
          <a:p>
            <a:r>
              <a:rPr lang="en-US" sz="1800" dirty="0">
                <a:latin typeface="Georgia" panose="02040502050405020303" pitchFamily="18" charset="0"/>
              </a:rPr>
              <a:t>If you find during due diligence that a supplier can make a certain part of the range, you can </a:t>
            </a:r>
            <a:r>
              <a:rPr lang="en-US" sz="1800" u="sng" dirty="0">
                <a:latin typeface="Georgia" panose="02040502050405020303" pitchFamily="18" charset="0"/>
              </a:rPr>
              <a:t>narrow</a:t>
            </a:r>
            <a:r>
              <a:rPr lang="en-US" sz="1800" dirty="0">
                <a:latin typeface="Georgia" panose="02040502050405020303" pitchFamily="18" charset="0"/>
              </a:rPr>
              <a:t> the product description when you submit the Request.</a:t>
            </a:r>
          </a:p>
          <a:p>
            <a:endParaRPr lang="en-US" sz="1800" dirty="0">
              <a:latin typeface="Georgia" panose="02040502050405020303" pitchFamily="18" charset="0"/>
            </a:endParaRPr>
          </a:p>
          <a:p>
            <a:r>
              <a:rPr lang="en-US" sz="1800" dirty="0">
                <a:latin typeface="Georgia" panose="02040502050405020303" pitchFamily="18" charset="0"/>
              </a:rPr>
              <a:t>Measurable criteria does NOT include “hand” or “feel.”</a:t>
            </a:r>
          </a:p>
          <a:p>
            <a:endParaRPr lang="en-US" sz="1800" dirty="0">
              <a:latin typeface="Georgia" panose="02040502050405020303" pitchFamily="18" charset="0"/>
            </a:endParaRPr>
          </a:p>
          <a:p>
            <a:r>
              <a:rPr lang="en-US" sz="1800" dirty="0">
                <a:latin typeface="Georgia" panose="02040502050405020303" pitchFamily="18" charset="0"/>
              </a:rPr>
              <a:t>“Customer preference” is not a valid reason to include a specification.</a:t>
            </a:r>
          </a:p>
          <a:p>
            <a:endParaRPr lang="en-US" sz="1800" dirty="0">
              <a:latin typeface="Georgia" panose="02040502050405020303" pitchFamily="18" charset="0"/>
            </a:endParaRPr>
          </a:p>
          <a:p>
            <a:r>
              <a:rPr lang="en-US" sz="1800" dirty="0">
                <a:latin typeface="Georgia" panose="02040502050405020303" pitchFamily="18" charset="0"/>
              </a:rPr>
              <a:t>“Certification” requirements may not be valid.</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22</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26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391400" cy="868362"/>
          </a:xfrm>
        </p:spPr>
        <p:txBody>
          <a:bodyPr/>
          <a:lstStyle/>
          <a:p>
            <a:r>
              <a:rPr lang="en-US" sz="3200" b="1" dirty="0">
                <a:latin typeface="Georgia" panose="02040502050405020303" pitchFamily="18" charset="0"/>
              </a:rPr>
              <a:t>What are Relevant Specifications?</a:t>
            </a:r>
          </a:p>
        </p:txBody>
      </p:sp>
      <p:sp>
        <p:nvSpPr>
          <p:cNvPr id="3" name="Content Placeholder 2"/>
          <p:cNvSpPr>
            <a:spLocks noGrp="1"/>
          </p:cNvSpPr>
          <p:nvPr>
            <p:ph idx="1"/>
          </p:nvPr>
        </p:nvSpPr>
        <p:spPr/>
        <p:txBody>
          <a:bodyPr/>
          <a:lstStyle/>
          <a:p>
            <a:r>
              <a:rPr lang="en-US" sz="1800" dirty="0">
                <a:latin typeface="Georgia" panose="02040502050405020303" pitchFamily="18" charset="0"/>
              </a:rPr>
              <a:t>“Relevant specifications” are those that will determine whether a potential supplier has the capability to produce the product.</a:t>
            </a:r>
          </a:p>
          <a:p>
            <a:endParaRPr lang="en-US" sz="1800" dirty="0">
              <a:latin typeface="Georgia" panose="02040502050405020303" pitchFamily="18" charset="0"/>
            </a:endParaRPr>
          </a:p>
          <a:p>
            <a:r>
              <a:rPr lang="en-US" sz="1800" dirty="0">
                <a:latin typeface="Georgia" panose="02040502050405020303" pitchFamily="18" charset="0"/>
              </a:rPr>
              <a:t>It is not necessary to include all specifications that would be provided to a supplier (i.e. mill specifications).</a:t>
            </a:r>
          </a:p>
          <a:p>
            <a:endParaRPr lang="en-US" sz="1800" dirty="0">
              <a:latin typeface="Georgia" panose="02040502050405020303" pitchFamily="18" charset="0"/>
            </a:endParaRPr>
          </a:p>
          <a:p>
            <a:r>
              <a:rPr lang="en-US" sz="1800" dirty="0">
                <a:latin typeface="Georgia" panose="02040502050405020303" pitchFamily="18" charset="0"/>
              </a:rPr>
              <a:t>Depending on the product, the relevant specifications may be yarn sizes, fiber content, weave types, and/or finishing processes.</a:t>
            </a:r>
          </a:p>
          <a:p>
            <a:endParaRPr lang="en-US" sz="1800" dirty="0">
              <a:latin typeface="Georgia" panose="02040502050405020303" pitchFamily="18" charset="0"/>
            </a:endParaRPr>
          </a:p>
          <a:p>
            <a:r>
              <a:rPr lang="en-US" sz="1800" dirty="0">
                <a:latin typeface="Georgia" panose="02040502050405020303" pitchFamily="18" charset="0"/>
              </a:rPr>
              <a:t>If a particular specification, e.g. width, is not going to be a determining factor in whether a supplier is capable of producing the good, then you don’t </a:t>
            </a:r>
            <a:r>
              <a:rPr lang="en-US" sz="1800" u="sng" dirty="0">
                <a:latin typeface="Georgia" panose="02040502050405020303" pitchFamily="18" charset="0"/>
              </a:rPr>
              <a:t>have</a:t>
            </a:r>
            <a:r>
              <a:rPr lang="en-US" sz="1800" dirty="0">
                <a:latin typeface="Georgia" panose="02040502050405020303" pitchFamily="18" charset="0"/>
              </a:rPr>
              <a:t> to include it in your product description.</a:t>
            </a:r>
          </a:p>
          <a:p>
            <a:endParaRPr lang="en-US" sz="1800" dirty="0">
              <a:latin typeface="Georgia" panose="02040502050405020303" pitchFamily="18" charset="0"/>
            </a:endParaRPr>
          </a:p>
          <a:p>
            <a:r>
              <a:rPr lang="en-US" sz="1800" dirty="0">
                <a:latin typeface="Georgia" panose="02040502050405020303" pitchFamily="18" charset="0"/>
              </a:rPr>
              <a:t>However, if width is not specified and a supplier can supply the product, it can provide a product of </a:t>
            </a:r>
            <a:r>
              <a:rPr lang="en-US" sz="1800" u="sng" dirty="0">
                <a:latin typeface="Georgia" panose="02040502050405020303" pitchFamily="18" charset="0"/>
              </a:rPr>
              <a:t>any</a:t>
            </a:r>
            <a:r>
              <a:rPr lang="en-US" sz="1800" dirty="0">
                <a:latin typeface="Georgia" panose="02040502050405020303" pitchFamily="18" charset="0"/>
              </a:rPr>
              <a:t> width.</a:t>
            </a:r>
          </a:p>
          <a:p>
            <a:endParaRPr lang="en-US" sz="18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23</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1834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239000" cy="868362"/>
          </a:xfrm>
        </p:spPr>
        <p:txBody>
          <a:bodyPr/>
          <a:lstStyle/>
          <a:p>
            <a:r>
              <a:rPr lang="en-US" sz="3200" b="1" dirty="0">
                <a:latin typeface="Georgia" panose="02040502050405020303" pitchFamily="18" charset="0"/>
              </a:rPr>
              <a:t>Don’t Forget TOLERANCES!</a:t>
            </a:r>
          </a:p>
        </p:txBody>
      </p:sp>
      <p:sp>
        <p:nvSpPr>
          <p:cNvPr id="3" name="Content Placeholder 2"/>
          <p:cNvSpPr>
            <a:spLocks noGrp="1"/>
          </p:cNvSpPr>
          <p:nvPr>
            <p:ph idx="1"/>
          </p:nvPr>
        </p:nvSpPr>
        <p:spPr/>
        <p:txBody>
          <a:bodyPr/>
          <a:lstStyle/>
          <a:p>
            <a:r>
              <a:rPr lang="en-US" sz="2000" dirty="0">
                <a:latin typeface="Georgia" panose="02040502050405020303" pitchFamily="18" charset="0"/>
              </a:rPr>
              <a:t>Some physical parameters can change after construction.  Dyes and other finishing processes can affect yarn size, thread count, colorization, and weight.</a:t>
            </a:r>
          </a:p>
          <a:p>
            <a:endParaRPr lang="en-US" sz="2000" dirty="0">
              <a:latin typeface="Georgia" panose="02040502050405020303" pitchFamily="18" charset="0"/>
            </a:endParaRPr>
          </a:p>
          <a:p>
            <a:r>
              <a:rPr lang="en-US" sz="2000" dirty="0">
                <a:latin typeface="Georgia" panose="02040502050405020303" pitchFamily="18" charset="0"/>
              </a:rPr>
              <a:t>Even though you provide specifications based on construction parameters, take into account how post-construction processes can affect physical characteristics.</a:t>
            </a:r>
          </a:p>
          <a:p>
            <a:endParaRPr lang="en-US" sz="2000" dirty="0">
              <a:latin typeface="Georgia" panose="02040502050405020303" pitchFamily="18" charset="0"/>
            </a:endParaRPr>
          </a:p>
          <a:p>
            <a:r>
              <a:rPr lang="en-US" sz="2000" dirty="0">
                <a:latin typeface="Georgia" panose="02040502050405020303" pitchFamily="18" charset="0"/>
              </a:rPr>
              <a:t>Customs tests the imported apparel, </a:t>
            </a:r>
            <a:r>
              <a:rPr lang="en-US" sz="2000" dirty="0">
                <a:solidFill>
                  <a:srgbClr val="FF0000"/>
                </a:solidFill>
                <a:latin typeface="Georgia" panose="02040502050405020303" pitchFamily="18" charset="0"/>
              </a:rPr>
              <a:t>NOT</a:t>
            </a:r>
            <a:r>
              <a:rPr lang="en-US" sz="2000" dirty="0">
                <a:latin typeface="Georgia" panose="02040502050405020303" pitchFamily="18" charset="0"/>
              </a:rPr>
              <a:t> the fiber, yarn, or fabric.  If test results fall outside specifications, Customs will deny duty-free treatment.</a:t>
            </a:r>
          </a:p>
          <a:p>
            <a:endParaRPr lang="en-US" sz="2000" dirty="0">
              <a:latin typeface="Georgia" panose="02040502050405020303" pitchFamily="18" charset="0"/>
            </a:endParaRPr>
          </a:p>
          <a:p>
            <a:r>
              <a:rPr lang="en-US" sz="2000" dirty="0">
                <a:latin typeface="Georgia" panose="02040502050405020303" pitchFamily="18" charset="0"/>
              </a:rPr>
              <a:t>CITA </a:t>
            </a:r>
            <a:r>
              <a:rPr lang="en-US" sz="2000" dirty="0">
                <a:solidFill>
                  <a:srgbClr val="FF0000"/>
                </a:solidFill>
                <a:latin typeface="Georgia" panose="02040502050405020303" pitchFamily="18" charset="0"/>
              </a:rPr>
              <a:t>CANNOT MAKE ANY CHANGES </a:t>
            </a:r>
            <a:r>
              <a:rPr lang="en-US" sz="2000" dirty="0">
                <a:latin typeface="Georgia" panose="02040502050405020303" pitchFamily="18" charset="0"/>
              </a:rPr>
              <a:t>to a product description once it has been submitted by a requestor.  Expansion of specifications must be made in a new Request.</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24</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5897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47800" y="228600"/>
            <a:ext cx="7543800" cy="914400"/>
          </a:xfrm>
        </p:spPr>
        <p:txBody>
          <a:bodyPr/>
          <a:lstStyle/>
          <a:p>
            <a:r>
              <a:rPr lang="en-US" altLang="en-US" sz="2800" b="1" dirty="0">
                <a:latin typeface="Georgia" panose="02040502050405020303" pitchFamily="18" charset="0"/>
              </a:rPr>
              <a:t>Commercial Quantities in a Timely Manner</a:t>
            </a:r>
          </a:p>
        </p:txBody>
      </p:sp>
      <p:sp>
        <p:nvSpPr>
          <p:cNvPr id="28675" name="Content Placeholder 2"/>
          <p:cNvSpPr>
            <a:spLocks noGrp="1"/>
          </p:cNvSpPr>
          <p:nvPr>
            <p:ph idx="1"/>
          </p:nvPr>
        </p:nvSpPr>
        <p:spPr>
          <a:xfrm>
            <a:off x="307975" y="1630427"/>
            <a:ext cx="8531225" cy="4495800"/>
          </a:xfrm>
        </p:spPr>
        <p:txBody>
          <a:bodyPr/>
          <a:lstStyle/>
          <a:p>
            <a:pPr>
              <a:buFontTx/>
              <a:buNone/>
            </a:pPr>
            <a:r>
              <a:rPr lang="en-US" altLang="en-US" sz="1800" dirty="0">
                <a:latin typeface="Georgia" panose="02040502050405020303" pitchFamily="18" charset="0"/>
              </a:rPr>
              <a:t>In the course of due diligence, and in its Request, the requestor must indicate the total quantity it requires over a certain period of time, and what, if any, deadlines are involved.   </a:t>
            </a:r>
          </a:p>
          <a:p>
            <a:pPr>
              <a:buFontTx/>
              <a:buNone/>
            </a:pPr>
            <a:endParaRPr lang="en-US" altLang="en-US" sz="1800" dirty="0">
              <a:latin typeface="Georgia" panose="02040502050405020303" pitchFamily="18" charset="0"/>
            </a:endParaRPr>
          </a:p>
          <a:p>
            <a:r>
              <a:rPr lang="en-US" altLang="en-US" sz="1800" dirty="0">
                <a:latin typeface="Georgia" panose="02040502050405020303" pitchFamily="18" charset="0"/>
              </a:rPr>
              <a:t>CITA does not require that suppliers have capacity to produce the quantity </a:t>
            </a:r>
            <a:r>
              <a:rPr lang="en-US" altLang="en-US" sz="1800" u="sng" dirty="0">
                <a:latin typeface="Georgia" panose="02040502050405020303" pitchFamily="18" charset="0"/>
              </a:rPr>
              <a:t>immediately</a:t>
            </a:r>
            <a:r>
              <a:rPr lang="en-US" altLang="en-US" sz="1800" dirty="0">
                <a:latin typeface="Georgia" panose="02040502050405020303" pitchFamily="18" charset="0"/>
              </a:rPr>
              <a:t> available, but it must be available in a timely manner.</a:t>
            </a:r>
          </a:p>
          <a:p>
            <a:endParaRPr lang="en-US" altLang="en-US" sz="1800" dirty="0">
              <a:latin typeface="Georgia" panose="02040502050405020303" pitchFamily="18" charset="0"/>
            </a:endParaRPr>
          </a:p>
          <a:p>
            <a:r>
              <a:rPr lang="en-US" altLang="en-US" sz="1800" dirty="0">
                <a:latin typeface="Georgia" panose="02040502050405020303" pitchFamily="18" charset="0"/>
              </a:rPr>
              <a:t>If CITA finds that the product is available, but not in the quantities requested, it can add the product in a “Restricted Quantity.”</a:t>
            </a:r>
          </a:p>
          <a:p>
            <a:endParaRPr lang="en-US" altLang="en-US" sz="1800" dirty="0">
              <a:latin typeface="Georgia" panose="02040502050405020303" pitchFamily="18" charset="0"/>
            </a:endParaRPr>
          </a:p>
          <a:p>
            <a:r>
              <a:rPr lang="en-US" altLang="en-US" sz="1800" dirty="0">
                <a:latin typeface="Georgia" panose="02040502050405020303" pitchFamily="18" charset="0"/>
              </a:rPr>
              <a:t>CITA will determine what is considered “timely” on a </a:t>
            </a:r>
            <a:r>
              <a:rPr lang="en-US" altLang="en-US" sz="1800" b="1" dirty="0">
                <a:solidFill>
                  <a:srgbClr val="FF0000"/>
                </a:solidFill>
                <a:latin typeface="Georgia" panose="02040502050405020303" pitchFamily="18" charset="0"/>
              </a:rPr>
              <a:t>case-by-case basis</a:t>
            </a:r>
            <a:r>
              <a:rPr lang="en-US" altLang="en-US" sz="1800" dirty="0">
                <a:latin typeface="Georgia" panose="02040502050405020303" pitchFamily="18" charset="0"/>
              </a:rPr>
              <a:t>, but will typically consider the relative complexity of the subject product.  </a:t>
            </a:r>
          </a:p>
        </p:txBody>
      </p:sp>
      <p:sp>
        <p:nvSpPr>
          <p:cNvPr id="4" name="Slide Number Placeholder 3"/>
          <p:cNvSpPr>
            <a:spLocks noGrp="1"/>
          </p:cNvSpPr>
          <p:nvPr>
            <p:ph type="sldNum" sz="quarter" idx="11"/>
          </p:nvPr>
        </p:nvSpPr>
        <p:spPr>
          <a:xfrm>
            <a:off x="6019800" y="6477000"/>
            <a:ext cx="2895600" cy="244475"/>
          </a:xfrm>
        </p:spPr>
        <p:txBody>
          <a:bodyPr/>
          <a:lstStyle/>
          <a:p>
            <a:pPr algn="r">
              <a:defRPr/>
            </a:pPr>
            <a:fld id="{616234CD-1AF5-4AA8-9264-4057D36A80F1}" type="slidenum">
              <a:rPr lang="en-US" sz="1100" smtClean="0">
                <a:solidFill>
                  <a:srgbClr val="000000"/>
                </a:solidFill>
                <a:latin typeface="Calibri" panose="020F0502020204030204" pitchFamily="34" charset="0"/>
              </a:rPr>
              <a:pPr algn="r">
                <a:defRPr/>
              </a:pPr>
              <a:t>25</a:t>
            </a:fld>
            <a:endParaRPr lang="en-US" sz="1100" dirty="0">
              <a:solidFill>
                <a:srgbClr val="000000"/>
              </a:solidFill>
              <a:latin typeface="Calibri" panose="020F0502020204030204" pitchFamily="34" charset="0"/>
            </a:endParaRPr>
          </a:p>
        </p:txBody>
      </p:sp>
      <p:sp>
        <p:nvSpPr>
          <p:cNvPr id="2" name="AutoShape 2" descr="http://www.clker.com/cliparts/2/X/Q/3/Y/6/man-looking-at-watch.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www.clker.com/cliparts/2/X/Q/3/Y/6/man-looking-at-watch.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ww.clker.com/cliparts/2/X/Q/3/Y/6/man-looking-at-watch.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320" name="Picture 8" descr="http://1v1d1e1lmiki1lgcvx32p49h8fe.wpengine.netdna-cdn.com/image/wp-content/uploads/2014/10/man-looking-at-watch.jpg?w=740&amp;h=385&amp;zc=1&amp;q=90&amp;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562600"/>
            <a:ext cx="1826880" cy="95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6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0" y="304800"/>
            <a:ext cx="7391400" cy="914400"/>
          </a:xfrm>
        </p:spPr>
        <p:txBody>
          <a:bodyPr/>
          <a:lstStyle/>
          <a:p>
            <a:pPr eaLnBrk="1" hangingPunct="1"/>
            <a:r>
              <a:rPr lang="en-US" altLang="en-US" sz="2800" b="1" dirty="0">
                <a:latin typeface="Georgia" panose="02040502050405020303" pitchFamily="18" charset="0"/>
              </a:rPr>
              <a:t>Identifying and Contacting Potential Suppliers</a:t>
            </a:r>
          </a:p>
        </p:txBody>
      </p:sp>
      <p:sp>
        <p:nvSpPr>
          <p:cNvPr id="13315" name="Content Placeholder 2"/>
          <p:cNvSpPr>
            <a:spLocks noGrp="1"/>
          </p:cNvSpPr>
          <p:nvPr>
            <p:ph idx="1"/>
          </p:nvPr>
        </p:nvSpPr>
        <p:spPr>
          <a:xfrm>
            <a:off x="533400" y="1524000"/>
            <a:ext cx="8077200" cy="4800600"/>
          </a:xfrm>
        </p:spPr>
        <p:txBody>
          <a:bodyPr/>
          <a:lstStyle/>
          <a:p>
            <a:pPr eaLnBrk="1" hangingPunct="1"/>
            <a:r>
              <a:rPr lang="en-US" altLang="en-US" sz="1800" dirty="0">
                <a:latin typeface="Georgia" panose="02040502050405020303" pitchFamily="18" charset="0"/>
              </a:rPr>
              <a:t>Requestors may use different ways to identify potential suppliers: industry directories, association memberships, previous supplier contacts from past requests, etc.   </a:t>
            </a:r>
          </a:p>
          <a:p>
            <a:pPr eaLnBrk="1" hangingPunct="1"/>
            <a:endParaRPr lang="en-US" altLang="en-US" sz="1800" dirty="0">
              <a:latin typeface="Georgia" panose="02040502050405020303" pitchFamily="18" charset="0"/>
            </a:endParaRPr>
          </a:p>
          <a:p>
            <a:pPr eaLnBrk="1" hangingPunct="1"/>
            <a:r>
              <a:rPr lang="en-US" altLang="en-US" sz="1800" dirty="0">
                <a:latin typeface="Georgia" panose="02040502050405020303" pitchFamily="18" charset="0"/>
              </a:rPr>
              <a:t>Confirm the name, title, and address for the contact, including email and/or phone.  You must include this in your Request.</a:t>
            </a:r>
          </a:p>
          <a:p>
            <a:pPr eaLnBrk="1" hangingPunct="1"/>
            <a:endParaRPr lang="en-US" altLang="en-US" sz="1800" dirty="0">
              <a:latin typeface="Georgia" panose="02040502050405020303" pitchFamily="18" charset="0"/>
            </a:endParaRPr>
          </a:p>
          <a:p>
            <a:pPr eaLnBrk="1" hangingPunct="1"/>
            <a:r>
              <a:rPr lang="en-US" altLang="en-US" sz="1800" dirty="0">
                <a:latin typeface="Georgia" panose="02040502050405020303" pitchFamily="18" charset="0"/>
              </a:rPr>
              <a:t>CITA will not reject a Request because not </a:t>
            </a:r>
            <a:r>
              <a:rPr lang="en-US" altLang="en-US" sz="1800" u="sng" dirty="0">
                <a:latin typeface="Georgia" panose="02040502050405020303" pitchFamily="18" charset="0"/>
              </a:rPr>
              <a:t>all</a:t>
            </a:r>
            <a:r>
              <a:rPr lang="en-US" altLang="en-US" sz="1800" dirty="0">
                <a:latin typeface="Georgia" panose="02040502050405020303" pitchFamily="18" charset="0"/>
              </a:rPr>
              <a:t> possible suppliers have been contacted, but you must have contacted a </a:t>
            </a:r>
            <a:r>
              <a:rPr lang="en-US" altLang="en-US" sz="1800" b="1" dirty="0">
                <a:solidFill>
                  <a:srgbClr val="FF0000"/>
                </a:solidFill>
                <a:latin typeface="Georgia" panose="02040502050405020303" pitchFamily="18" charset="0"/>
              </a:rPr>
              <a:t>reasonable</a:t>
            </a:r>
            <a:r>
              <a:rPr lang="en-US" altLang="en-US" sz="1800" dirty="0">
                <a:latin typeface="Georgia" panose="02040502050405020303" pitchFamily="18" charset="0"/>
              </a:rPr>
              <a:t> number of suppliers.  Be prepared to justify your choices.</a:t>
            </a:r>
          </a:p>
          <a:p>
            <a:pPr eaLnBrk="1" hangingPunct="1"/>
            <a:endParaRPr lang="en-US" altLang="en-US" sz="1800" dirty="0">
              <a:latin typeface="Georgia" panose="02040502050405020303" pitchFamily="18" charset="0"/>
            </a:endParaRPr>
          </a:p>
          <a:p>
            <a:pPr eaLnBrk="1" hangingPunct="1"/>
            <a:r>
              <a:rPr lang="en-US" altLang="en-US" sz="1800" dirty="0">
                <a:latin typeface="Georgia" panose="02040502050405020303" pitchFamily="18" charset="0"/>
              </a:rPr>
              <a:t>Requestors must attempt to contact a potential supplier at least twice, but it is the supplier’s responsibility to respond to the inquiry.</a:t>
            </a:r>
          </a:p>
          <a:p>
            <a:pPr eaLnBrk="1" hangingPunct="1"/>
            <a:endParaRPr lang="en-US" altLang="en-US" sz="1800" dirty="0">
              <a:latin typeface="Georgia" panose="02040502050405020303" pitchFamily="18" charset="0"/>
            </a:endParaRPr>
          </a:p>
          <a:p>
            <a:pPr eaLnBrk="1" hangingPunct="1"/>
            <a:r>
              <a:rPr lang="en-US" altLang="en-US" sz="1800" dirty="0">
                <a:latin typeface="Georgia" panose="02040502050405020303" pitchFamily="18" charset="0"/>
              </a:rPr>
              <a:t>A potential supplier is not required to respond immediately, but should respond in a timely manner.</a:t>
            </a:r>
          </a:p>
        </p:txBody>
      </p:sp>
      <p:sp>
        <p:nvSpPr>
          <p:cNvPr id="8" name="Slide Number Placeholder 7"/>
          <p:cNvSpPr>
            <a:spLocks noGrp="1"/>
          </p:cNvSpPr>
          <p:nvPr>
            <p:ph type="sldNum" sz="quarter" idx="11"/>
          </p:nvPr>
        </p:nvSpPr>
        <p:spPr>
          <a:xfrm>
            <a:off x="6096000" y="6477000"/>
            <a:ext cx="2895600" cy="244475"/>
          </a:xfrm>
        </p:spPr>
        <p:txBody>
          <a:bodyPr/>
          <a:lstStyle/>
          <a:p>
            <a:pPr algn="r">
              <a:defRPr/>
            </a:pPr>
            <a:fld id="{A94A97A4-A312-44F1-8078-4FED54EE151E}" type="slidenum">
              <a:rPr lang="en-US" sz="1100" smtClean="0">
                <a:solidFill>
                  <a:srgbClr val="000000"/>
                </a:solidFill>
                <a:latin typeface="Calibri" panose="020F0502020204030204" pitchFamily="34" charset="0"/>
              </a:rPr>
              <a:pPr algn="r">
                <a:defRPr/>
              </a:pPr>
              <a:t>26</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5456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391400" cy="868362"/>
          </a:xfrm>
        </p:spPr>
        <p:txBody>
          <a:bodyPr/>
          <a:lstStyle/>
          <a:p>
            <a:r>
              <a:rPr lang="en-US" sz="3200" b="1" dirty="0">
                <a:latin typeface="Georgia" panose="02040502050405020303" pitchFamily="18" charset="0"/>
              </a:rPr>
              <a:t>Possible Ways to Find Suppliers </a:t>
            </a:r>
          </a:p>
        </p:txBody>
      </p:sp>
      <p:sp>
        <p:nvSpPr>
          <p:cNvPr id="3" name="Content Placeholder 2"/>
          <p:cNvSpPr>
            <a:spLocks noGrp="1"/>
          </p:cNvSpPr>
          <p:nvPr>
            <p:ph idx="1"/>
          </p:nvPr>
        </p:nvSpPr>
        <p:spPr>
          <a:xfrm>
            <a:off x="457200" y="1752600"/>
            <a:ext cx="8229600" cy="4949825"/>
          </a:xfrm>
        </p:spPr>
        <p:txBody>
          <a:bodyPr/>
          <a:lstStyle/>
          <a:p>
            <a:r>
              <a:rPr lang="en-US" sz="2400" dirty="0">
                <a:latin typeface="Georgia" panose="02040502050405020303" pitchFamily="18" charset="0"/>
              </a:rPr>
              <a:t>Contact U.S. trade associations</a:t>
            </a:r>
          </a:p>
          <a:p>
            <a:pPr lvl="1"/>
            <a:r>
              <a:rPr lang="en-US" sz="2400" dirty="0">
                <a:latin typeface="Georgia" panose="02040502050405020303" pitchFamily="18" charset="0"/>
              </a:rPr>
              <a:t>Examples: NCTO, AFMA, USIFI</a:t>
            </a:r>
          </a:p>
          <a:p>
            <a:pPr lvl="1"/>
            <a:endParaRPr lang="en-US" sz="2400" dirty="0">
              <a:latin typeface="Georgia" panose="02040502050405020303" pitchFamily="18" charset="0"/>
            </a:endParaRPr>
          </a:p>
          <a:p>
            <a:r>
              <a:rPr lang="en-US" sz="2400" dirty="0">
                <a:latin typeface="Georgia" panose="02040502050405020303" pitchFamily="18" charset="0"/>
              </a:rPr>
              <a:t>Contact Colombian trade associations</a:t>
            </a:r>
          </a:p>
          <a:p>
            <a:endParaRPr lang="en-US" sz="2400" dirty="0">
              <a:latin typeface="Georgia" panose="02040502050405020303" pitchFamily="18" charset="0"/>
            </a:endParaRPr>
          </a:p>
          <a:p>
            <a:r>
              <a:rPr lang="en-US" sz="2400" dirty="0">
                <a:latin typeface="Georgia" panose="02040502050405020303" pitchFamily="18" charset="0"/>
              </a:rPr>
              <a:t>Davison’s Textile Blue Book: </a:t>
            </a:r>
            <a:r>
              <a:rPr lang="en-US" sz="2400" dirty="0">
                <a:latin typeface="Georgia" panose="02040502050405020303" pitchFamily="18" charset="0"/>
                <a:hlinkClick r:id="rId3"/>
              </a:rPr>
              <a:t>http://www.textilebluebook.net/</a:t>
            </a:r>
            <a:r>
              <a:rPr lang="en-US" sz="2400" dirty="0">
                <a:latin typeface="Georgia" panose="02040502050405020303" pitchFamily="18" charset="0"/>
              </a:rPr>
              <a:t> </a:t>
            </a:r>
          </a:p>
          <a:p>
            <a:endParaRPr lang="en-US" sz="2400" dirty="0">
              <a:latin typeface="Georgia" panose="02040502050405020303" pitchFamily="18" charset="0"/>
            </a:endParaRPr>
          </a:p>
          <a:p>
            <a:r>
              <a:rPr lang="en-US" sz="2400" dirty="0">
                <a:latin typeface="Georgia" panose="02040502050405020303" pitchFamily="18" charset="0"/>
              </a:rPr>
              <a:t>Previous short supply requests (found on OTEXA’s website)</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27</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6533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543800" cy="868362"/>
          </a:xfrm>
        </p:spPr>
        <p:txBody>
          <a:bodyPr/>
          <a:lstStyle/>
          <a:p>
            <a:r>
              <a:rPr lang="en-US" sz="2800" b="1" dirty="0">
                <a:latin typeface="Georgia" panose="02040502050405020303" pitchFamily="18" charset="0"/>
              </a:rPr>
              <a:t>Contents of a Due Diligence Inquiry</a:t>
            </a:r>
          </a:p>
        </p:txBody>
      </p:sp>
      <p:sp>
        <p:nvSpPr>
          <p:cNvPr id="3" name="Content Placeholder 2"/>
          <p:cNvSpPr>
            <a:spLocks noGrp="1"/>
          </p:cNvSpPr>
          <p:nvPr>
            <p:ph idx="1"/>
          </p:nvPr>
        </p:nvSpPr>
        <p:spPr/>
        <p:txBody>
          <a:bodyPr/>
          <a:lstStyle/>
          <a:p>
            <a:r>
              <a:rPr lang="en-US" sz="2000" dirty="0">
                <a:latin typeface="Georgia" panose="02040502050405020303" pitchFamily="18" charset="0"/>
              </a:rPr>
              <a:t>State that you are trying to source a product that complies with the U.S.-Colombia TPA rules of origin.</a:t>
            </a:r>
          </a:p>
          <a:p>
            <a:endParaRPr lang="en-US" sz="2000" dirty="0">
              <a:latin typeface="Georgia" panose="02040502050405020303" pitchFamily="18" charset="0"/>
            </a:endParaRPr>
          </a:p>
          <a:p>
            <a:r>
              <a:rPr lang="en-US" sz="2000" dirty="0">
                <a:latin typeface="Georgia" panose="02040502050405020303" pitchFamily="18" charset="0"/>
              </a:rPr>
              <a:t>Provide the entire product description, including any performance criteria.  If anything is outside industry standards, provide justification.</a:t>
            </a:r>
          </a:p>
          <a:p>
            <a:endParaRPr lang="en-US" sz="2000" dirty="0">
              <a:latin typeface="Georgia" panose="02040502050405020303" pitchFamily="18" charset="0"/>
            </a:endParaRPr>
          </a:p>
          <a:p>
            <a:r>
              <a:rPr lang="en-US" sz="2000" dirty="0">
                <a:latin typeface="Georgia" panose="02040502050405020303" pitchFamily="18" charset="0"/>
              </a:rPr>
              <a:t>Indicate the quantity required and any deadlines involved.</a:t>
            </a:r>
          </a:p>
          <a:p>
            <a:endParaRPr lang="en-US" sz="2000" dirty="0">
              <a:latin typeface="Georgia" panose="02040502050405020303" pitchFamily="18" charset="0"/>
            </a:endParaRPr>
          </a:p>
          <a:p>
            <a:r>
              <a:rPr lang="en-US" sz="2000" dirty="0">
                <a:latin typeface="Georgia" panose="02040502050405020303" pitchFamily="18" charset="0"/>
              </a:rPr>
              <a:t>Ask for a response within a </a:t>
            </a:r>
            <a:r>
              <a:rPr lang="en-US" sz="2000" u="sng" dirty="0">
                <a:latin typeface="Georgia" panose="02040502050405020303" pitchFamily="18" charset="0"/>
              </a:rPr>
              <a:t>reasonable</a:t>
            </a:r>
            <a:r>
              <a:rPr lang="en-US" sz="2000" dirty="0">
                <a:latin typeface="Georgia" panose="02040502050405020303" pitchFamily="18" charset="0"/>
              </a:rPr>
              <a:t> period of time.</a:t>
            </a:r>
          </a:p>
          <a:p>
            <a:endParaRPr lang="en-US" sz="2000" dirty="0">
              <a:latin typeface="Georgia" panose="02040502050405020303" pitchFamily="18" charset="0"/>
            </a:endParaRPr>
          </a:p>
          <a:p>
            <a:r>
              <a:rPr lang="en-US" sz="2000" dirty="0">
                <a:latin typeface="Georgia" panose="02040502050405020303" pitchFamily="18" charset="0"/>
              </a:rPr>
              <a:t>You may use a representative to make initial inquiries, but once a supplier indicates interest, all communications must be between the requestor and the potential supplier.</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28</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0696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47800" y="457200"/>
            <a:ext cx="7543800" cy="609600"/>
          </a:xfrm>
        </p:spPr>
        <p:txBody>
          <a:bodyPr/>
          <a:lstStyle/>
          <a:p>
            <a:pPr eaLnBrk="1" hangingPunct="1"/>
            <a:r>
              <a:rPr lang="en-US" altLang="en-US" sz="3200" b="1" dirty="0">
                <a:latin typeface="Georgia" panose="02040502050405020303" pitchFamily="18" charset="0"/>
              </a:rPr>
              <a:t>Price is NOT a Factor</a:t>
            </a:r>
          </a:p>
        </p:txBody>
      </p:sp>
      <p:sp>
        <p:nvSpPr>
          <p:cNvPr id="20483" name="Content Placeholder 2"/>
          <p:cNvSpPr>
            <a:spLocks noGrp="1"/>
          </p:cNvSpPr>
          <p:nvPr>
            <p:ph idx="1"/>
          </p:nvPr>
        </p:nvSpPr>
        <p:spPr>
          <a:xfrm>
            <a:off x="381000" y="1981200"/>
            <a:ext cx="8382000" cy="4495800"/>
          </a:xfrm>
        </p:spPr>
        <p:txBody>
          <a:bodyPr/>
          <a:lstStyle/>
          <a:p>
            <a:pPr eaLnBrk="1" hangingPunct="1"/>
            <a:r>
              <a:rPr lang="en-US" altLang="en-US" sz="2400" dirty="0">
                <a:latin typeface="Georgia" panose="02040502050405020303" pitchFamily="18" charset="0"/>
              </a:rPr>
              <a:t>CITA does </a:t>
            </a:r>
            <a:r>
              <a:rPr lang="en-US" altLang="en-US" sz="2400" dirty="0">
                <a:solidFill>
                  <a:srgbClr val="FF0000"/>
                </a:solidFill>
                <a:latin typeface="Georgia" panose="02040502050405020303" pitchFamily="18" charset="0"/>
              </a:rPr>
              <a:t>NOT</a:t>
            </a:r>
            <a:r>
              <a:rPr lang="en-US" altLang="en-US" sz="2400" dirty="0">
                <a:latin typeface="Georgia" panose="02040502050405020303" pitchFamily="18" charset="0"/>
              </a:rPr>
              <a:t> consider whether the product is available outside the region at a lower price.</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As long as a potential supplier can demonstrate it can produce the subject product or one substitutable, price is irrelevant.   </a:t>
            </a:r>
          </a:p>
        </p:txBody>
      </p:sp>
      <p:pic>
        <p:nvPicPr>
          <p:cNvPr id="20484" name="Picture 4" descr="dollar-sign-crossed-out-200x28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648200"/>
            <a:ext cx="1138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a:xfrm>
            <a:off x="6019800" y="6477000"/>
            <a:ext cx="2895600" cy="244475"/>
          </a:xfrm>
        </p:spPr>
        <p:txBody>
          <a:bodyPr/>
          <a:lstStyle/>
          <a:p>
            <a:pPr algn="r">
              <a:defRPr/>
            </a:pPr>
            <a:fld id="{23B0CCCC-B901-4B7B-8B6D-D8CE478C5FFF}" type="slidenum">
              <a:rPr lang="en-US" sz="1100" smtClean="0">
                <a:solidFill>
                  <a:srgbClr val="000000"/>
                </a:solidFill>
                <a:latin typeface="Calibri" panose="020F0502020204030204" pitchFamily="34" charset="0"/>
              </a:rPr>
              <a:pPr algn="r">
                <a:defRPr/>
              </a:pPr>
              <a:t>29</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8400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D851EB3E-57E5-4CF0-8BAE-820319CD878F}"/>
              </a:ext>
            </a:extLst>
          </p:cNvPr>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Georgia" panose="02040502050405020303" pitchFamily="18" charset="0"/>
              </a:defRPr>
            </a:lvl1pPr>
            <a:lvl2pPr marL="557213" indent="-214313" eaLnBrk="0" hangingPunct="0">
              <a:spcBef>
                <a:spcPct val="20000"/>
              </a:spcBef>
              <a:buChar char="–"/>
              <a:defRPr>
                <a:solidFill>
                  <a:schemeClr val="tx1"/>
                </a:solidFill>
                <a:latin typeface="Georgia" panose="02040502050405020303" pitchFamily="18" charset="0"/>
              </a:defRPr>
            </a:lvl2pPr>
            <a:lvl3pPr marL="857250" indent="-171450" eaLnBrk="0" hangingPunct="0">
              <a:spcBef>
                <a:spcPct val="20000"/>
              </a:spcBef>
              <a:buChar char="•"/>
              <a:defRPr>
                <a:solidFill>
                  <a:schemeClr val="tx1"/>
                </a:solidFill>
                <a:latin typeface="Georgia" panose="02040502050405020303" pitchFamily="18" charset="0"/>
              </a:defRPr>
            </a:lvl3pPr>
            <a:lvl4pPr marL="1200150" indent="-171450" eaLnBrk="0" hangingPunct="0">
              <a:spcBef>
                <a:spcPct val="20000"/>
              </a:spcBef>
              <a:buChar char="–"/>
              <a:defRPr>
                <a:solidFill>
                  <a:schemeClr val="tx1"/>
                </a:solidFill>
                <a:latin typeface="Georgia" panose="02040502050405020303" pitchFamily="18" charset="0"/>
              </a:defRPr>
            </a:lvl4pPr>
            <a:lvl5pPr marL="1543050" indent="-171450" eaLnBrk="0" hangingPunct="0">
              <a:spcBef>
                <a:spcPct val="20000"/>
              </a:spcBef>
              <a:buChar char="»"/>
              <a:defRPr>
                <a:solidFill>
                  <a:schemeClr val="tx1"/>
                </a:solidFill>
                <a:latin typeface="Georgia" panose="02040502050405020303" pitchFamily="18" charset="0"/>
              </a:defRPr>
            </a:lvl5pPr>
            <a:lvl6pPr marL="1885950" indent="-171450" eaLnBrk="0" fontAlgn="base" hangingPunct="0">
              <a:spcBef>
                <a:spcPct val="20000"/>
              </a:spcBef>
              <a:spcAft>
                <a:spcPct val="0"/>
              </a:spcAft>
              <a:buChar char="»"/>
              <a:defRPr>
                <a:solidFill>
                  <a:schemeClr val="tx1"/>
                </a:solidFill>
                <a:latin typeface="Georgia" panose="02040502050405020303" pitchFamily="18" charset="0"/>
              </a:defRPr>
            </a:lvl6pPr>
            <a:lvl7pPr marL="2228850" indent="-171450" eaLnBrk="0" fontAlgn="base" hangingPunct="0">
              <a:spcBef>
                <a:spcPct val="20000"/>
              </a:spcBef>
              <a:spcAft>
                <a:spcPct val="0"/>
              </a:spcAft>
              <a:buChar char="»"/>
              <a:defRPr>
                <a:solidFill>
                  <a:schemeClr val="tx1"/>
                </a:solidFill>
                <a:latin typeface="Georgia" panose="02040502050405020303" pitchFamily="18" charset="0"/>
              </a:defRPr>
            </a:lvl7pPr>
            <a:lvl8pPr marL="2571750" indent="-171450" eaLnBrk="0" fontAlgn="base" hangingPunct="0">
              <a:spcBef>
                <a:spcPct val="20000"/>
              </a:spcBef>
              <a:spcAft>
                <a:spcPct val="0"/>
              </a:spcAft>
              <a:buChar char="»"/>
              <a:defRPr>
                <a:solidFill>
                  <a:schemeClr val="tx1"/>
                </a:solidFill>
                <a:latin typeface="Georgia" panose="02040502050405020303" pitchFamily="18" charset="0"/>
              </a:defRPr>
            </a:lvl8pPr>
            <a:lvl9pPr marL="2914650" indent="-171450" eaLnBrk="0" fontAlgn="base" hangingPunct="0">
              <a:spcBef>
                <a:spcPct val="20000"/>
              </a:spcBef>
              <a:spcAft>
                <a:spcPct val="0"/>
              </a:spcAft>
              <a:buChar char="»"/>
              <a:defRPr>
                <a:solidFill>
                  <a:schemeClr val="tx1"/>
                </a:solidFill>
                <a:latin typeface="Georgia" panose="02040502050405020303" pitchFamily="18" charset="0"/>
              </a:defRPr>
            </a:lvl9pPr>
          </a:lstStyle>
          <a:p>
            <a:pPr fontAlgn="base">
              <a:spcBef>
                <a:spcPct val="0"/>
              </a:spcBef>
              <a:spcAft>
                <a:spcPct val="0"/>
              </a:spcAft>
              <a:buNone/>
            </a:pPr>
            <a:fld id="{49011E24-8CBC-48D5-B677-DA383443BAF9}" type="slidenum">
              <a:rPr lang="en-US" altLang="en-US">
                <a:solidFill>
                  <a:srgbClr val="0067AB"/>
                </a:solidFill>
                <a:latin typeface="Verdana" panose="020B0604030504040204" pitchFamily="34" charset="0"/>
                <a:cs typeface="Arial" panose="020B0604020202020204" pitchFamily="34" charset="0"/>
              </a:rPr>
              <a:pPr fontAlgn="base">
                <a:spcBef>
                  <a:spcPct val="0"/>
                </a:spcBef>
                <a:spcAft>
                  <a:spcPct val="0"/>
                </a:spcAft>
                <a:buNone/>
              </a:pPr>
              <a:t>3</a:t>
            </a:fld>
            <a:endParaRPr lang="en-US" altLang="en-US" sz="1050" dirty="0">
              <a:solidFill>
                <a:srgbClr val="0067AB"/>
              </a:solidFill>
              <a:cs typeface="Arial" panose="020B0604020202020204" pitchFamily="34" charset="0"/>
            </a:endParaRPr>
          </a:p>
        </p:txBody>
      </p:sp>
      <p:sp>
        <p:nvSpPr>
          <p:cNvPr id="18435" name="Text Box 2">
            <a:extLst>
              <a:ext uri="{FF2B5EF4-FFF2-40B4-BE49-F238E27FC236}">
                <a16:creationId xmlns:a16="http://schemas.microsoft.com/office/drawing/2014/main" id="{BE67C0C9-580F-40AC-9B2F-56ABB2025C2D}"/>
              </a:ext>
            </a:extLst>
          </p:cNvPr>
          <p:cNvSpPr txBox="1">
            <a:spLocks noChangeArrowheads="1"/>
          </p:cNvSpPr>
          <p:nvPr/>
        </p:nvSpPr>
        <p:spPr bwMode="auto">
          <a:xfrm>
            <a:off x="1457325" y="484407"/>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fontAlgn="base">
              <a:spcBef>
                <a:spcPct val="50000"/>
              </a:spcBef>
              <a:spcAft>
                <a:spcPct val="0"/>
              </a:spcAft>
              <a:buNone/>
            </a:pPr>
            <a:r>
              <a:rPr lang="en-US" altLang="en-US" sz="3200" b="1" dirty="0">
                <a:solidFill>
                  <a:schemeClr val="bg1"/>
                </a:solidFill>
                <a:cs typeface="Arial" panose="020B0604020202020204" pitchFamily="34" charset="0"/>
              </a:rPr>
              <a:t>“</a:t>
            </a:r>
            <a:r>
              <a:rPr lang="en-US" altLang="en-US" sz="3200" b="1" dirty="0" err="1">
                <a:solidFill>
                  <a:schemeClr val="bg1"/>
                </a:solidFill>
                <a:cs typeface="Arial" panose="020B0604020202020204" pitchFamily="34" charset="0"/>
              </a:rPr>
              <a:t>Carácter</a:t>
            </a:r>
            <a:r>
              <a:rPr lang="en-US" altLang="en-US" sz="3200" b="1" dirty="0">
                <a:solidFill>
                  <a:schemeClr val="bg1"/>
                </a:solidFill>
                <a:cs typeface="Arial" panose="020B0604020202020204" pitchFamily="34" charset="0"/>
              </a:rPr>
              <a:t> </a:t>
            </a:r>
            <a:r>
              <a:rPr lang="en-US" altLang="en-US" sz="3200" b="1" dirty="0" err="1">
                <a:solidFill>
                  <a:schemeClr val="bg1"/>
                </a:solidFill>
                <a:cs typeface="Arial" panose="020B0604020202020204" pitchFamily="34" charset="0"/>
              </a:rPr>
              <a:t>Esencial</a:t>
            </a:r>
            <a:r>
              <a:rPr lang="en-US" altLang="en-US" sz="3200" b="1" dirty="0">
                <a:solidFill>
                  <a:schemeClr val="bg1"/>
                </a:solidFill>
                <a:cs typeface="Arial" panose="020B0604020202020204" pitchFamily="34" charset="0"/>
              </a:rPr>
              <a:t>”</a:t>
            </a:r>
          </a:p>
        </p:txBody>
      </p:sp>
      <p:grpSp>
        <p:nvGrpSpPr>
          <p:cNvPr id="18436" name="Group 16">
            <a:extLst>
              <a:ext uri="{FF2B5EF4-FFF2-40B4-BE49-F238E27FC236}">
                <a16:creationId xmlns:a16="http://schemas.microsoft.com/office/drawing/2014/main" id="{A52E3FA4-A648-4485-8FA2-E020AB2C4090}"/>
              </a:ext>
            </a:extLst>
          </p:cNvPr>
          <p:cNvGrpSpPr>
            <a:grpSpLocks/>
          </p:cNvGrpSpPr>
          <p:nvPr/>
        </p:nvGrpSpPr>
        <p:grpSpPr bwMode="auto">
          <a:xfrm>
            <a:off x="2486025" y="2246710"/>
            <a:ext cx="4171950" cy="2365772"/>
            <a:chOff x="0" y="4320"/>
            <a:chExt cx="3504" cy="1987"/>
          </a:xfrm>
        </p:grpSpPr>
        <p:sp>
          <p:nvSpPr>
            <p:cNvPr id="18439" name="Rectangle 9">
              <a:extLst>
                <a:ext uri="{FF2B5EF4-FFF2-40B4-BE49-F238E27FC236}">
                  <a16:creationId xmlns:a16="http://schemas.microsoft.com/office/drawing/2014/main" id="{8DE51078-497C-40C0-8626-264FD6F2DBA3}"/>
                </a:ext>
              </a:extLst>
            </p:cNvPr>
            <p:cNvSpPr>
              <a:spLocks noChangeArrowheads="1"/>
            </p:cNvSpPr>
            <p:nvPr/>
          </p:nvSpPr>
          <p:spPr bwMode="auto">
            <a:xfrm>
              <a:off x="0" y="4320"/>
              <a:ext cx="35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algn="ctr" eaLnBrk="1" fontAlgn="base" hangingPunct="1">
                <a:spcAft>
                  <a:spcPct val="0"/>
                </a:spcAft>
              </a:pPr>
              <a:endParaRPr lang="en-US" altLang="en-US" sz="1200" dirty="0">
                <a:solidFill>
                  <a:srgbClr val="000000"/>
                </a:solidFill>
                <a:cs typeface="Arial" panose="020B0604020202020204" pitchFamily="34" charset="0"/>
              </a:endParaRPr>
            </a:p>
          </p:txBody>
        </p:sp>
        <p:grpSp>
          <p:nvGrpSpPr>
            <p:cNvPr id="18440" name="Group 15">
              <a:extLst>
                <a:ext uri="{FF2B5EF4-FFF2-40B4-BE49-F238E27FC236}">
                  <a16:creationId xmlns:a16="http://schemas.microsoft.com/office/drawing/2014/main" id="{6E49BFE2-1BA9-4A5E-AB3C-07662E2B9757}"/>
                </a:ext>
              </a:extLst>
            </p:cNvPr>
            <p:cNvGrpSpPr>
              <a:grpSpLocks/>
            </p:cNvGrpSpPr>
            <p:nvPr/>
          </p:nvGrpSpPr>
          <p:grpSpPr bwMode="auto">
            <a:xfrm>
              <a:off x="0" y="4320"/>
              <a:ext cx="923" cy="1987"/>
              <a:chOff x="0" y="4320"/>
              <a:chExt cx="923" cy="1987"/>
            </a:xfrm>
          </p:grpSpPr>
          <p:sp>
            <p:nvSpPr>
              <p:cNvPr id="18441" name="Rectangle 10">
                <a:extLst>
                  <a:ext uri="{FF2B5EF4-FFF2-40B4-BE49-F238E27FC236}">
                    <a16:creationId xmlns:a16="http://schemas.microsoft.com/office/drawing/2014/main" id="{F1481DFD-3169-44D8-B503-8FFC40AB56A7}"/>
                  </a:ext>
                </a:extLst>
              </p:cNvPr>
              <p:cNvSpPr>
                <a:spLocks noChangeArrowheads="1"/>
              </p:cNvSpPr>
              <p:nvPr/>
            </p:nvSpPr>
            <p:spPr bwMode="auto">
              <a:xfrm>
                <a:off x="0" y="4320"/>
                <a:ext cx="9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algn="ctr" eaLnBrk="1" fontAlgn="base" hangingPunct="1">
                  <a:spcAft>
                    <a:spcPct val="0"/>
                  </a:spcAft>
                </a:pPr>
                <a:endParaRPr lang="en-US" altLang="en-US" sz="1200" dirty="0">
                  <a:solidFill>
                    <a:srgbClr val="000000"/>
                  </a:solidFill>
                  <a:cs typeface="Arial" panose="020B0604020202020204" pitchFamily="34" charset="0"/>
                </a:endParaRPr>
              </a:p>
            </p:txBody>
          </p:sp>
          <p:grpSp>
            <p:nvGrpSpPr>
              <p:cNvPr id="18442" name="Group 14">
                <a:extLst>
                  <a:ext uri="{FF2B5EF4-FFF2-40B4-BE49-F238E27FC236}">
                    <a16:creationId xmlns:a16="http://schemas.microsoft.com/office/drawing/2014/main" id="{86A1EB25-344B-4720-9E7C-E672F980A5CD}"/>
                  </a:ext>
                </a:extLst>
              </p:cNvPr>
              <p:cNvGrpSpPr>
                <a:grpSpLocks/>
              </p:cNvGrpSpPr>
              <p:nvPr/>
            </p:nvGrpSpPr>
            <p:grpSpPr bwMode="auto">
              <a:xfrm>
                <a:off x="0" y="4320"/>
                <a:ext cx="923" cy="1987"/>
                <a:chOff x="0" y="4320"/>
                <a:chExt cx="923" cy="1987"/>
              </a:xfrm>
            </p:grpSpPr>
            <p:sp>
              <p:nvSpPr>
                <p:cNvPr id="18443" name="Rectangle 13">
                  <a:extLst>
                    <a:ext uri="{FF2B5EF4-FFF2-40B4-BE49-F238E27FC236}">
                      <a16:creationId xmlns:a16="http://schemas.microsoft.com/office/drawing/2014/main" id="{188005CD-C71C-4BAF-AFF9-F16BB93AFF57}"/>
                    </a:ext>
                  </a:extLst>
                </p:cNvPr>
                <p:cNvSpPr>
                  <a:spLocks noChangeArrowheads="1"/>
                </p:cNvSpPr>
                <p:nvPr/>
              </p:nvSpPr>
              <p:spPr bwMode="auto">
                <a:xfrm>
                  <a:off x="0" y="4320"/>
                  <a:ext cx="923" cy="1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algn="ctr" eaLnBrk="1" fontAlgn="base" hangingPunct="1">
                    <a:spcAft>
                      <a:spcPct val="0"/>
                    </a:spcAft>
                  </a:pPr>
                  <a:endParaRPr lang="en-US" altLang="en-US" sz="1200" dirty="0">
                    <a:solidFill>
                      <a:srgbClr val="000000"/>
                    </a:solidFill>
                    <a:cs typeface="Arial" panose="020B0604020202020204" pitchFamily="34" charset="0"/>
                  </a:endParaRPr>
                </a:p>
              </p:txBody>
            </p:sp>
            <p:sp>
              <p:nvSpPr>
                <p:cNvPr id="18444" name="Rectangle 11">
                  <a:extLst>
                    <a:ext uri="{FF2B5EF4-FFF2-40B4-BE49-F238E27FC236}">
                      <a16:creationId xmlns:a16="http://schemas.microsoft.com/office/drawing/2014/main" id="{D901F40F-B06F-4C16-8AD0-8DAD58E46AAC}"/>
                    </a:ext>
                  </a:extLst>
                </p:cNvPr>
                <p:cNvSpPr>
                  <a:spLocks noChangeArrowheads="1"/>
                </p:cNvSpPr>
                <p:nvPr/>
              </p:nvSpPr>
              <p:spPr bwMode="auto">
                <a:xfrm>
                  <a:off x="0" y="4320"/>
                  <a:ext cx="923" cy="1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fontAlgn="base">
                    <a:spcBef>
                      <a:spcPct val="0"/>
                    </a:spcBef>
                    <a:spcAft>
                      <a:spcPct val="0"/>
                    </a:spcAft>
                    <a:buNone/>
                  </a:pPr>
                  <a:r>
                    <a:rPr lang="en-US" altLang="en-US" dirty="0">
                      <a:solidFill>
                        <a:srgbClr val="333333"/>
                      </a:solidFill>
                      <a:latin typeface="Verdana" panose="020B0604030504040204" pitchFamily="34" charset="0"/>
                      <a:cs typeface="Arial" panose="020B0604020202020204" pitchFamily="34" charset="0"/>
                    </a:rPr>
                    <a:t>                </a:t>
                  </a:r>
                </a:p>
              </p:txBody>
            </p:sp>
          </p:grpSp>
        </p:grpSp>
      </p:grpSp>
      <p:pic>
        <p:nvPicPr>
          <p:cNvPr id="18437" name="Picture 12" descr="The Lands' End Canvas Field Coat">
            <a:hlinkClick r:id="rId3"/>
            <a:extLst>
              <a:ext uri="{FF2B5EF4-FFF2-40B4-BE49-F238E27FC236}">
                <a16:creationId xmlns:a16="http://schemas.microsoft.com/office/drawing/2014/main" id="{E3228957-77FC-48AE-9FC8-3BAB4351E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6025" y="2073385"/>
            <a:ext cx="40576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8" name="Straight Arrow Connector 2">
            <a:extLst>
              <a:ext uri="{FF2B5EF4-FFF2-40B4-BE49-F238E27FC236}">
                <a16:creationId xmlns:a16="http://schemas.microsoft.com/office/drawing/2014/main" id="{6A888BCD-3D26-4409-8B61-4331535FB431}"/>
              </a:ext>
            </a:extLst>
          </p:cNvPr>
          <p:cNvCxnSpPr>
            <a:cxnSpLocks noChangeShapeType="1"/>
          </p:cNvCxnSpPr>
          <p:nvPr/>
        </p:nvCxnSpPr>
        <p:spPr bwMode="auto">
          <a:xfrm>
            <a:off x="3486150" y="2057400"/>
            <a:ext cx="628650" cy="1143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144854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543800" cy="868362"/>
          </a:xfrm>
        </p:spPr>
        <p:txBody>
          <a:bodyPr/>
          <a:lstStyle/>
          <a:p>
            <a:r>
              <a:rPr lang="en-US" sz="2800" b="1" dirty="0">
                <a:latin typeface="Georgia" panose="02040502050405020303" pitchFamily="18" charset="0"/>
              </a:rPr>
              <a:t>Customer Preference and Non-Measurable Criteria</a:t>
            </a:r>
          </a:p>
        </p:txBody>
      </p:sp>
      <p:sp>
        <p:nvSpPr>
          <p:cNvPr id="3" name="Content Placeholder 2"/>
          <p:cNvSpPr>
            <a:spLocks noGrp="1"/>
          </p:cNvSpPr>
          <p:nvPr>
            <p:ph idx="1"/>
          </p:nvPr>
        </p:nvSpPr>
        <p:spPr>
          <a:xfrm>
            <a:off x="457200" y="1908175"/>
            <a:ext cx="8229600" cy="4264025"/>
          </a:xfrm>
        </p:spPr>
        <p:txBody>
          <a:bodyPr/>
          <a:lstStyle/>
          <a:p>
            <a:r>
              <a:rPr lang="en-US" sz="2400" dirty="0">
                <a:latin typeface="Georgia" panose="02040502050405020303" pitchFamily="18" charset="0"/>
              </a:rPr>
              <a:t>CITA does NOT consider customer preference or other non-measureable criteria as reasonable requirements.</a:t>
            </a:r>
          </a:p>
          <a:p>
            <a:endParaRPr lang="en-US" sz="2400" dirty="0">
              <a:latin typeface="Georgia" panose="02040502050405020303" pitchFamily="18" charset="0"/>
            </a:endParaRPr>
          </a:p>
          <a:p>
            <a:r>
              <a:rPr lang="en-US" sz="2400" dirty="0">
                <a:latin typeface="Georgia" panose="02040502050405020303" pitchFamily="18" charset="0"/>
              </a:rPr>
              <a:t>Issues regarding price, financing, and means of delivery are considered terms of sale, and are NOT relevant.</a:t>
            </a:r>
          </a:p>
          <a:p>
            <a:endParaRPr lang="en-US" sz="2400" dirty="0">
              <a:latin typeface="Georgia" panose="02040502050405020303" pitchFamily="18" charset="0"/>
            </a:endParaRPr>
          </a:p>
          <a:p>
            <a:r>
              <a:rPr lang="en-US" sz="2400" dirty="0">
                <a:latin typeface="Georgia" panose="02040502050405020303" pitchFamily="18" charset="0"/>
              </a:rPr>
              <a:t>CITA bases its determinations on whether a supplier can meet all of the physical specifications included in the product description, and produce the product in a timely manner.</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30</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52896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467600" cy="868362"/>
          </a:xfrm>
        </p:spPr>
        <p:txBody>
          <a:bodyPr/>
          <a:lstStyle/>
          <a:p>
            <a:r>
              <a:rPr lang="en-US" sz="2800" b="1" dirty="0">
                <a:latin typeface="Georgia" panose="02040502050405020303" pitchFamily="18" charset="0"/>
              </a:rPr>
              <a:t>What If I Don’t Think the Supplier Is Capable?</a:t>
            </a:r>
          </a:p>
        </p:txBody>
      </p:sp>
      <p:sp>
        <p:nvSpPr>
          <p:cNvPr id="3" name="Content Placeholder 2"/>
          <p:cNvSpPr>
            <a:spLocks noGrp="1"/>
          </p:cNvSpPr>
          <p:nvPr>
            <p:ph idx="1"/>
          </p:nvPr>
        </p:nvSpPr>
        <p:spPr>
          <a:xfrm>
            <a:off x="457200" y="1534364"/>
            <a:ext cx="8229600" cy="4949825"/>
          </a:xfrm>
        </p:spPr>
        <p:txBody>
          <a:bodyPr/>
          <a:lstStyle/>
          <a:p>
            <a:pPr marL="0" indent="0">
              <a:buNone/>
            </a:pPr>
            <a:r>
              <a:rPr lang="en-US" sz="2400" dirty="0">
                <a:latin typeface="Georgia" panose="02040502050405020303" pitchFamily="18" charset="0"/>
              </a:rPr>
              <a:t>If you don’t think a supplier has demonstrated its ability to supply the product as specified, or one that’s substitutable, be sure to:</a:t>
            </a:r>
          </a:p>
          <a:p>
            <a:pPr marL="0" indent="0">
              <a:buNone/>
            </a:pPr>
            <a:endParaRPr lang="en-US" sz="2400" dirty="0">
              <a:latin typeface="Georgia" panose="02040502050405020303" pitchFamily="18" charset="0"/>
            </a:endParaRPr>
          </a:p>
          <a:p>
            <a:r>
              <a:rPr lang="en-US" sz="2400" dirty="0">
                <a:latin typeface="Georgia" panose="02040502050405020303" pitchFamily="18" charset="0"/>
              </a:rPr>
              <a:t>Tell the supplier </a:t>
            </a:r>
            <a:r>
              <a:rPr lang="en-US" sz="2400" u="sng" dirty="0">
                <a:latin typeface="Georgia" panose="02040502050405020303" pitchFamily="18" charset="0"/>
              </a:rPr>
              <a:t>why</a:t>
            </a:r>
            <a:r>
              <a:rPr lang="en-US" sz="2400" dirty="0">
                <a:latin typeface="Georgia" panose="02040502050405020303" pitchFamily="18" charset="0"/>
              </a:rPr>
              <a:t> you don’t think they’re capable, or why the product they offer is not substitutable.</a:t>
            </a:r>
          </a:p>
          <a:p>
            <a:endParaRPr lang="en-US" sz="2400" dirty="0">
              <a:latin typeface="Georgia" panose="02040502050405020303" pitchFamily="18" charset="0"/>
            </a:endParaRPr>
          </a:p>
          <a:p>
            <a:r>
              <a:rPr lang="en-US" sz="2400" dirty="0">
                <a:latin typeface="Georgia" panose="02040502050405020303" pitchFamily="18" charset="0"/>
              </a:rPr>
              <a:t>Give the supplier an opportunity to respond, and to provide information that supports their claim.</a:t>
            </a:r>
          </a:p>
          <a:p>
            <a:endParaRPr lang="en-US" sz="2400" dirty="0">
              <a:latin typeface="Georgia" panose="02040502050405020303" pitchFamily="18" charset="0"/>
            </a:endParaRPr>
          </a:p>
          <a:p>
            <a:r>
              <a:rPr lang="en-US" sz="2400" dirty="0">
                <a:latin typeface="Georgia" panose="02040502050405020303" pitchFamily="18" charset="0"/>
              </a:rPr>
              <a:t>Address the supplier’s arguments, and answer all questions.</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31</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4040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629400" cy="868362"/>
          </a:xfrm>
        </p:spPr>
        <p:txBody>
          <a:bodyPr/>
          <a:lstStyle/>
          <a:p>
            <a:r>
              <a:rPr lang="en-US" sz="3200" b="1" dirty="0">
                <a:latin typeface="Georgia" panose="02040502050405020303" pitchFamily="18" charset="0"/>
              </a:rPr>
              <a:t>Summary: Tips for Requestors</a:t>
            </a:r>
          </a:p>
        </p:txBody>
      </p:sp>
      <p:sp>
        <p:nvSpPr>
          <p:cNvPr id="3" name="Content Placeholder 2"/>
          <p:cNvSpPr>
            <a:spLocks noGrp="1"/>
          </p:cNvSpPr>
          <p:nvPr>
            <p:ph idx="1"/>
          </p:nvPr>
        </p:nvSpPr>
        <p:spPr/>
        <p:txBody>
          <a:bodyPr/>
          <a:lstStyle/>
          <a:p>
            <a:r>
              <a:rPr lang="en-US" sz="2000" dirty="0">
                <a:latin typeface="Georgia" panose="02040502050405020303" pitchFamily="18" charset="0"/>
              </a:rPr>
              <a:t>Make sure your product description is reasonable, and that you’ve allowed for tolerances.</a:t>
            </a:r>
          </a:p>
          <a:p>
            <a:endParaRPr lang="en-US" sz="2000" dirty="0">
              <a:latin typeface="Georgia" panose="02040502050405020303" pitchFamily="18" charset="0"/>
            </a:endParaRPr>
          </a:p>
          <a:p>
            <a:r>
              <a:rPr lang="en-US" sz="2000" dirty="0">
                <a:latin typeface="Georgia" panose="02040502050405020303" pitchFamily="18" charset="0"/>
              </a:rPr>
              <a:t>Make sure you have reasonably identified potential suppliers, have their correct contact information, and contact them at least twice.</a:t>
            </a:r>
          </a:p>
          <a:p>
            <a:endParaRPr lang="en-US" sz="2000" dirty="0">
              <a:latin typeface="Georgia" panose="02040502050405020303" pitchFamily="18" charset="0"/>
            </a:endParaRPr>
          </a:p>
          <a:p>
            <a:r>
              <a:rPr lang="en-US" sz="2000" dirty="0">
                <a:latin typeface="Georgia" panose="02040502050405020303" pitchFamily="18" charset="0"/>
              </a:rPr>
              <a:t>If a supplier indicates that they wish to supply, begin a dialogue.  Get enough information to confirm whether the supplier has the necessary capability and capacity.</a:t>
            </a:r>
          </a:p>
          <a:p>
            <a:endParaRPr lang="en-US" sz="2000" dirty="0">
              <a:latin typeface="Georgia" panose="02040502050405020303" pitchFamily="18" charset="0"/>
            </a:endParaRPr>
          </a:p>
          <a:p>
            <a:r>
              <a:rPr lang="en-US" sz="2000" dirty="0">
                <a:latin typeface="Georgia" panose="02040502050405020303" pitchFamily="18" charset="0"/>
              </a:rPr>
              <a:t>Answer ALL questions from the supplier – don’t disengage in due diligence.</a:t>
            </a:r>
          </a:p>
          <a:p>
            <a:endParaRPr lang="en-US" sz="2000" dirty="0">
              <a:latin typeface="Georgia" panose="02040502050405020303" pitchFamily="18" charset="0"/>
            </a:endParaRPr>
          </a:p>
          <a:p>
            <a:r>
              <a:rPr lang="en-US" sz="2000" dirty="0">
                <a:latin typeface="Georgia" panose="02040502050405020303" pitchFamily="18" charset="0"/>
              </a:rPr>
              <a:t>Document ALL communications with potential suppliers.</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32</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4496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924800" cy="868362"/>
          </a:xfrm>
        </p:spPr>
        <p:txBody>
          <a:bodyPr/>
          <a:lstStyle/>
          <a:p>
            <a:r>
              <a:rPr lang="en-US" sz="3200" b="1" dirty="0">
                <a:latin typeface="Georgia" panose="02040502050405020303" pitchFamily="18" charset="0"/>
              </a:rPr>
              <a:t>Preparing a Request for Submission</a:t>
            </a:r>
          </a:p>
        </p:txBody>
      </p:sp>
      <p:sp>
        <p:nvSpPr>
          <p:cNvPr id="3" name="Content Placeholder 2"/>
          <p:cNvSpPr>
            <a:spLocks noGrp="1"/>
          </p:cNvSpPr>
          <p:nvPr>
            <p:ph idx="1"/>
          </p:nvPr>
        </p:nvSpPr>
        <p:spPr>
          <a:xfrm>
            <a:off x="457200" y="1752600"/>
            <a:ext cx="8229600" cy="4949825"/>
          </a:xfrm>
        </p:spPr>
        <p:txBody>
          <a:bodyPr/>
          <a:lstStyle/>
          <a:p>
            <a:r>
              <a:rPr lang="en-US" sz="2000" dirty="0">
                <a:latin typeface="Georgia" panose="02040502050405020303" pitchFamily="18" charset="0"/>
              </a:rPr>
              <a:t>Make sure the product description is </a:t>
            </a:r>
            <a:r>
              <a:rPr lang="en-US" sz="2000" u="sng" dirty="0">
                <a:latin typeface="Georgia" panose="02040502050405020303" pitchFamily="18" charset="0"/>
              </a:rPr>
              <a:t>exactly</a:t>
            </a:r>
            <a:r>
              <a:rPr lang="en-US" sz="2000" dirty="0">
                <a:latin typeface="Georgia" panose="02040502050405020303" pitchFamily="18" charset="0"/>
              </a:rPr>
              <a:t> the same as (or narrower than) the description you gave potential suppliers.</a:t>
            </a:r>
          </a:p>
          <a:p>
            <a:endParaRPr lang="en-US" sz="2000" dirty="0">
              <a:latin typeface="Georgia" panose="02040502050405020303" pitchFamily="18" charset="0"/>
            </a:endParaRPr>
          </a:p>
          <a:p>
            <a:r>
              <a:rPr lang="en-US" sz="2000" dirty="0">
                <a:latin typeface="Georgia" panose="02040502050405020303" pitchFamily="18" charset="0"/>
              </a:rPr>
              <a:t>Make sure you have adequately summarized correspondence with potential suppliers, and include documentation.</a:t>
            </a:r>
          </a:p>
          <a:p>
            <a:endParaRPr lang="en-US" sz="2000" dirty="0">
              <a:latin typeface="Georgia" panose="02040502050405020303" pitchFamily="18" charset="0"/>
            </a:endParaRPr>
          </a:p>
          <a:p>
            <a:r>
              <a:rPr lang="en-US" sz="2000" dirty="0">
                <a:latin typeface="Georgia" panose="02040502050405020303" pitchFamily="18" charset="0"/>
              </a:rPr>
              <a:t>If a supplier has offered to supply, explain why you think the supplier is not capable.</a:t>
            </a:r>
          </a:p>
          <a:p>
            <a:endParaRPr lang="en-US" sz="2000" dirty="0">
              <a:latin typeface="Georgia" panose="02040502050405020303" pitchFamily="18" charset="0"/>
            </a:endParaRPr>
          </a:p>
          <a:p>
            <a:r>
              <a:rPr lang="en-US" sz="2000" dirty="0">
                <a:latin typeface="Georgia" panose="02040502050405020303" pitchFamily="18" charset="0"/>
              </a:rPr>
              <a:t>Be sure to follow CITA’s procedures and meet all requirements.</a:t>
            </a:r>
          </a:p>
          <a:p>
            <a:endParaRPr lang="en-US" sz="2000" dirty="0">
              <a:latin typeface="Georgia" panose="02040502050405020303" pitchFamily="18" charset="0"/>
            </a:endParaRPr>
          </a:p>
          <a:p>
            <a:r>
              <a:rPr lang="en-US" sz="2000" dirty="0">
                <a:latin typeface="Georgia" panose="02040502050405020303" pitchFamily="18" charset="0"/>
              </a:rPr>
              <a:t>Contact OTEXA if you have any questions.</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33</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22400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600" y="333148"/>
            <a:ext cx="7543800" cy="762000"/>
          </a:xfrm>
        </p:spPr>
        <p:txBody>
          <a:bodyPr/>
          <a:lstStyle/>
          <a:p>
            <a:r>
              <a:rPr lang="en-US" altLang="en-US" sz="3200" b="1" dirty="0">
                <a:latin typeface="Georgia" panose="02040502050405020303" pitchFamily="18" charset="0"/>
              </a:rPr>
              <a:t>Don’t Forget!</a:t>
            </a:r>
          </a:p>
        </p:txBody>
      </p:sp>
      <p:sp>
        <p:nvSpPr>
          <p:cNvPr id="23555" name="Content Placeholder 2"/>
          <p:cNvSpPr>
            <a:spLocks noGrp="1"/>
          </p:cNvSpPr>
          <p:nvPr>
            <p:ph idx="1"/>
          </p:nvPr>
        </p:nvSpPr>
        <p:spPr>
          <a:xfrm>
            <a:off x="4419600" y="1676400"/>
            <a:ext cx="4267200" cy="4267200"/>
          </a:xfrm>
        </p:spPr>
        <p:txBody>
          <a:bodyPr/>
          <a:lstStyle/>
          <a:p>
            <a:r>
              <a:rPr lang="en-US" altLang="en-US" sz="2400" dirty="0">
                <a:latin typeface="Georgia" panose="02040502050405020303" pitchFamily="18" charset="0"/>
              </a:rPr>
              <a:t>Submit your Request in both a hard copy (an original signed version, delivered to the Chairman of CITA), and an electronic copy (in either PDF or Word).</a:t>
            </a:r>
          </a:p>
          <a:p>
            <a:endParaRPr lang="en-US" altLang="en-US" sz="2400" dirty="0">
              <a:latin typeface="Georgia" panose="02040502050405020303" pitchFamily="18" charset="0"/>
            </a:endParaRPr>
          </a:p>
          <a:p>
            <a:r>
              <a:rPr lang="en-US" altLang="en-US" sz="2400" dirty="0">
                <a:latin typeface="Georgia" panose="02040502050405020303" pitchFamily="18" charset="0"/>
              </a:rPr>
              <a:t>A Request must include a Due Diligence Certification that all information is accurate. </a:t>
            </a:r>
          </a:p>
        </p:txBody>
      </p:sp>
      <p:sp>
        <p:nvSpPr>
          <p:cNvPr id="4" name="Slide Number Placeholder 3"/>
          <p:cNvSpPr>
            <a:spLocks noGrp="1"/>
          </p:cNvSpPr>
          <p:nvPr>
            <p:ph type="sldNum" sz="quarter" idx="11"/>
          </p:nvPr>
        </p:nvSpPr>
        <p:spPr>
          <a:xfrm>
            <a:off x="6019800" y="6477000"/>
            <a:ext cx="2895600" cy="244475"/>
          </a:xfrm>
        </p:spPr>
        <p:txBody>
          <a:bodyPr/>
          <a:lstStyle/>
          <a:p>
            <a:pPr algn="r">
              <a:defRPr/>
            </a:pPr>
            <a:fld id="{CE950070-26E5-4D3D-877F-9CAB2BCCDBB5}" type="slidenum">
              <a:rPr lang="en-US" sz="1100" smtClean="0">
                <a:solidFill>
                  <a:srgbClr val="000000"/>
                </a:solidFill>
                <a:latin typeface="Calibri" panose="020F0502020204030204" pitchFamily="34" charset="0"/>
              </a:rPr>
              <a:pPr algn="r">
                <a:defRPr/>
              </a:pPr>
              <a:t>34</a:t>
            </a:fld>
            <a:endParaRPr lang="en-US" sz="1100" dirty="0">
              <a:solidFill>
                <a:srgbClr val="000000"/>
              </a:solidFill>
              <a:latin typeface="Calibri" panose="020F0502020204030204" pitchFamily="34" charset="0"/>
            </a:endParaRPr>
          </a:p>
        </p:txBody>
      </p:sp>
      <p:pic>
        <p:nvPicPr>
          <p:cNvPr id="23557" name="Picture 7" descr="shir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jean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0"/>
            <a:ext cx="220503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49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Georgia" panose="02040502050405020303" pitchFamily="18" charset="0"/>
              </a:rPr>
              <a:t>After the Request is Submitted</a:t>
            </a:r>
          </a:p>
        </p:txBody>
      </p:sp>
      <p:sp>
        <p:nvSpPr>
          <p:cNvPr id="3" name="Content Placeholder 2"/>
          <p:cNvSpPr>
            <a:spLocks noGrp="1"/>
          </p:cNvSpPr>
          <p:nvPr>
            <p:ph idx="1"/>
          </p:nvPr>
        </p:nvSpPr>
        <p:spPr>
          <a:xfrm>
            <a:off x="457200" y="1676400"/>
            <a:ext cx="8229600" cy="4949825"/>
          </a:xfrm>
        </p:spPr>
        <p:txBody>
          <a:bodyPr/>
          <a:lstStyle/>
          <a:p>
            <a:r>
              <a:rPr lang="en-US" sz="2000" dirty="0">
                <a:latin typeface="Georgia" panose="02040502050405020303" pitchFamily="18" charset="0"/>
              </a:rPr>
              <a:t>Be prepared: a supplier you may have contacted during due diligence can still submit a Response with an Offer to Supply.</a:t>
            </a:r>
          </a:p>
          <a:p>
            <a:endParaRPr lang="en-US" sz="2000" dirty="0">
              <a:latin typeface="Georgia" panose="02040502050405020303" pitchFamily="18" charset="0"/>
            </a:endParaRPr>
          </a:p>
          <a:p>
            <a:r>
              <a:rPr lang="en-US" sz="2000" dirty="0">
                <a:latin typeface="Georgia" panose="02040502050405020303" pitchFamily="18" charset="0"/>
              </a:rPr>
              <a:t>If you don’t think that the supplier has demonstrated its capability to supply the product or one that is substitutable, you can submit a Rebuttal.</a:t>
            </a:r>
          </a:p>
          <a:p>
            <a:endParaRPr lang="en-US" sz="2000" dirty="0">
              <a:latin typeface="Georgia" panose="02040502050405020303" pitchFamily="18" charset="0"/>
            </a:endParaRPr>
          </a:p>
          <a:p>
            <a:r>
              <a:rPr lang="en-US" sz="2000" dirty="0">
                <a:latin typeface="Georgia" panose="02040502050405020303" pitchFamily="18" charset="0"/>
              </a:rPr>
              <a:t>Address ALL of the supplier’s claims and explain why you don’t think it is capable of supplying the product.</a:t>
            </a:r>
          </a:p>
          <a:p>
            <a:endParaRPr lang="en-US" sz="2000" dirty="0">
              <a:latin typeface="Georgia" panose="02040502050405020303" pitchFamily="18" charset="0"/>
            </a:endParaRPr>
          </a:p>
          <a:p>
            <a:r>
              <a:rPr lang="en-US" sz="2000" dirty="0">
                <a:latin typeface="Georgia" panose="02040502050405020303" pitchFamily="18" charset="0"/>
              </a:rPr>
              <a:t>CITA may call for a public meeting.  This is the LAST opportunity to present your arguments and evidence.</a:t>
            </a:r>
          </a:p>
        </p:txBody>
      </p:sp>
      <p:sp>
        <p:nvSpPr>
          <p:cNvPr id="4" name="Slide Number Placeholder 3"/>
          <p:cNvSpPr>
            <a:spLocks noGrp="1"/>
          </p:cNvSpPr>
          <p:nvPr>
            <p:ph type="sldNum" sz="quarter" idx="12"/>
          </p:nvPr>
        </p:nvSpPr>
        <p:spPr/>
        <p:txBody>
          <a:bodyPr/>
          <a:lstStyle/>
          <a:p>
            <a:fld id="{6AB39ACE-2992-4391-80E4-B04CBB6FA0FF}" type="slidenum">
              <a:rPr lang="en-US" altLang="en-US" sz="1100" smtClean="0">
                <a:solidFill>
                  <a:srgbClr val="000000"/>
                </a:solidFill>
                <a:latin typeface="Calibri" panose="020F0502020204030204" pitchFamily="34" charset="0"/>
              </a:rPr>
              <a:pPr/>
              <a:t>35</a:t>
            </a:fld>
            <a:endParaRPr lang="en-US"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35711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b="1" dirty="0">
                <a:latin typeface="Georgia" panose="02040502050405020303" pitchFamily="18" charset="0"/>
              </a:rPr>
              <a:t>OTEXA Website</a:t>
            </a:r>
          </a:p>
        </p:txBody>
      </p:sp>
      <p:sp>
        <p:nvSpPr>
          <p:cNvPr id="4" name="Slide Number Placeholder 3"/>
          <p:cNvSpPr>
            <a:spLocks noGrp="1"/>
          </p:cNvSpPr>
          <p:nvPr>
            <p:ph type="sldNum" sz="quarter" idx="12"/>
          </p:nvPr>
        </p:nvSpPr>
        <p:spPr/>
        <p:txBody>
          <a:bodyPr/>
          <a:lstStyle/>
          <a:p>
            <a:fld id="{5C2CA1BB-8028-40C7-A726-60C38DF4200C}" type="slidenum">
              <a:rPr lang="en-US" altLang="en-US" sz="1100" smtClean="0">
                <a:solidFill>
                  <a:srgbClr val="000000"/>
                </a:solidFill>
                <a:latin typeface="Calibri" panose="020F0502020204030204" pitchFamily="34" charset="0"/>
              </a:rPr>
              <a:pPr/>
              <a:t>36</a:t>
            </a:fld>
            <a:endParaRPr lang="en-US" altLang="en-US" sz="1100" dirty="0">
              <a:solidFill>
                <a:srgbClr val="000000"/>
              </a:solidFill>
              <a:latin typeface="Calibri" panose="020F0502020204030204" pitchFamily="34" charset="0"/>
            </a:endParaRPr>
          </a:p>
        </p:txBody>
      </p:sp>
      <p:sp>
        <p:nvSpPr>
          <p:cNvPr id="9" name="TextBox 8"/>
          <p:cNvSpPr txBox="1"/>
          <p:nvPr/>
        </p:nvSpPr>
        <p:spPr>
          <a:xfrm>
            <a:off x="1676400" y="1447800"/>
            <a:ext cx="6019800" cy="369332"/>
          </a:xfrm>
          <a:prstGeom prst="rect">
            <a:avLst/>
          </a:prstGeom>
          <a:noFill/>
        </p:spPr>
        <p:txBody>
          <a:bodyPr wrap="square" rtlCol="0">
            <a:spAutoFit/>
          </a:bodyPr>
          <a:lstStyle/>
          <a:p>
            <a:pPr algn="ctr"/>
            <a:r>
              <a:rPr lang="en-US" b="1" dirty="0">
                <a:latin typeface="Georgia" panose="02040502050405020303" pitchFamily="18" charset="0"/>
              </a:rPr>
              <a:t>http://otexa.trade.gov</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28" y="1981200"/>
            <a:ext cx="7293043" cy="4270829"/>
          </a:xfrm>
          <a:prstGeom prst="rect">
            <a:avLst/>
          </a:prstGeom>
        </p:spPr>
      </p:pic>
    </p:spTree>
    <p:extLst>
      <p:ext uri="{BB962C8B-B14F-4D97-AF65-F5344CB8AC3E}">
        <p14:creationId xmlns:p14="http://schemas.microsoft.com/office/powerpoint/2010/main" val="168595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b="1" dirty="0">
                <a:latin typeface="Georgia" panose="02040502050405020303" pitchFamily="18" charset="0"/>
              </a:rPr>
              <a:t>OTEXA Website</a:t>
            </a:r>
          </a:p>
        </p:txBody>
      </p:sp>
      <p:sp>
        <p:nvSpPr>
          <p:cNvPr id="4" name="Slide Number Placeholder 3"/>
          <p:cNvSpPr>
            <a:spLocks noGrp="1"/>
          </p:cNvSpPr>
          <p:nvPr>
            <p:ph type="sldNum" sz="quarter" idx="12"/>
          </p:nvPr>
        </p:nvSpPr>
        <p:spPr/>
        <p:txBody>
          <a:bodyPr/>
          <a:lstStyle/>
          <a:p>
            <a:fld id="{5C2CA1BB-8028-40C7-A726-60C38DF4200C}" type="slidenum">
              <a:rPr lang="en-US" altLang="en-US" sz="1100" smtClean="0">
                <a:solidFill>
                  <a:srgbClr val="000000"/>
                </a:solidFill>
                <a:latin typeface="Calibri" panose="020F0502020204030204" pitchFamily="34" charset="0"/>
              </a:rPr>
              <a:pPr/>
              <a:t>37</a:t>
            </a:fld>
            <a:endParaRPr lang="en-US" altLang="en-US" sz="1100" dirty="0">
              <a:solidFill>
                <a:srgbClr val="000000"/>
              </a:solidFill>
              <a:latin typeface="Calibri" panose="020F0502020204030204" pitchFamily="34" charset="0"/>
            </a:endParaRPr>
          </a:p>
        </p:txBody>
      </p:sp>
      <p:sp>
        <p:nvSpPr>
          <p:cNvPr id="9" name="TextBox 8"/>
          <p:cNvSpPr txBox="1"/>
          <p:nvPr/>
        </p:nvSpPr>
        <p:spPr>
          <a:xfrm>
            <a:off x="1683657" y="1487900"/>
            <a:ext cx="6019800" cy="369332"/>
          </a:xfrm>
          <a:prstGeom prst="rect">
            <a:avLst/>
          </a:prstGeom>
          <a:noFill/>
        </p:spPr>
        <p:txBody>
          <a:bodyPr wrap="square" rtlCol="0">
            <a:spAutoFit/>
          </a:bodyPr>
          <a:lstStyle/>
          <a:p>
            <a:pPr algn="ctr"/>
            <a:r>
              <a:rPr lang="en-US" b="1" dirty="0">
                <a:latin typeface="Georgia" panose="02040502050405020303" pitchFamily="18" charset="0"/>
              </a:rPr>
              <a:t>https://otexa.trade.gov/ca/ca_Colombia.htm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86000"/>
            <a:ext cx="6629400" cy="4011591"/>
          </a:xfrm>
          <a:prstGeom prst="rect">
            <a:avLst/>
          </a:prstGeom>
        </p:spPr>
      </p:pic>
    </p:spTree>
    <p:extLst>
      <p:ext uri="{BB962C8B-B14F-4D97-AF65-F5344CB8AC3E}">
        <p14:creationId xmlns:p14="http://schemas.microsoft.com/office/powerpoint/2010/main" val="671582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b="1" dirty="0">
                <a:latin typeface="Georgia" panose="02040502050405020303" pitchFamily="18" charset="0"/>
              </a:rPr>
              <a:t>OTEXA Website</a:t>
            </a:r>
          </a:p>
        </p:txBody>
      </p:sp>
      <p:sp>
        <p:nvSpPr>
          <p:cNvPr id="4" name="Slide Number Placeholder 3"/>
          <p:cNvSpPr>
            <a:spLocks noGrp="1"/>
          </p:cNvSpPr>
          <p:nvPr>
            <p:ph type="sldNum" sz="quarter" idx="12"/>
          </p:nvPr>
        </p:nvSpPr>
        <p:spPr/>
        <p:txBody>
          <a:bodyPr/>
          <a:lstStyle/>
          <a:p>
            <a:fld id="{5C2CA1BB-8028-40C7-A726-60C38DF4200C}" type="slidenum">
              <a:rPr lang="en-US" altLang="en-US" sz="1100" smtClean="0">
                <a:solidFill>
                  <a:srgbClr val="000000"/>
                </a:solidFill>
                <a:latin typeface="Calibri" panose="020F0502020204030204" pitchFamily="34" charset="0"/>
              </a:rPr>
              <a:pPr/>
              <a:t>38</a:t>
            </a:fld>
            <a:endParaRPr lang="en-US" altLang="en-US" sz="1100" dirty="0">
              <a:solidFill>
                <a:srgbClr val="000000"/>
              </a:solidFill>
              <a:latin typeface="Calibri" panose="020F0502020204030204" pitchFamily="34" charset="0"/>
            </a:endParaRPr>
          </a:p>
        </p:txBody>
      </p:sp>
      <p:sp>
        <p:nvSpPr>
          <p:cNvPr id="9" name="TextBox 8"/>
          <p:cNvSpPr txBox="1"/>
          <p:nvPr/>
        </p:nvSpPr>
        <p:spPr>
          <a:xfrm>
            <a:off x="381000" y="1447800"/>
            <a:ext cx="8305800" cy="369332"/>
          </a:xfrm>
          <a:prstGeom prst="rect">
            <a:avLst/>
          </a:prstGeom>
          <a:noFill/>
        </p:spPr>
        <p:txBody>
          <a:bodyPr wrap="square" rtlCol="0">
            <a:spAutoFit/>
          </a:bodyPr>
          <a:lstStyle/>
          <a:p>
            <a:pPr algn="ctr"/>
            <a:r>
              <a:rPr lang="en-US" b="1" dirty="0">
                <a:latin typeface="Georgia" panose="02040502050405020303" pitchFamily="18" charset="0"/>
              </a:rPr>
              <a:t>https://otexa.trade.gov/PDFs/Manual_de_Short_Supply.pdf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21932"/>
            <a:ext cx="6108904" cy="3971764"/>
          </a:xfrm>
          <a:prstGeom prst="rect">
            <a:avLst/>
          </a:prstGeom>
        </p:spPr>
      </p:pic>
    </p:spTree>
    <p:extLst>
      <p:ext uri="{BB962C8B-B14F-4D97-AF65-F5344CB8AC3E}">
        <p14:creationId xmlns:p14="http://schemas.microsoft.com/office/powerpoint/2010/main" val="2133962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032454-E72C-43D4-B720-19B19E00FC46}" type="slidenum">
              <a:rPr lang="en-US" altLang="en-US" sz="1100">
                <a:solidFill>
                  <a:srgbClr val="000000"/>
                </a:solidFill>
                <a:latin typeface="Calibri" pitchFamily="34" charset="0"/>
              </a:rPr>
              <a:pPr eaLnBrk="1" hangingPunct="1"/>
              <a:t>39</a:t>
            </a:fld>
            <a:endParaRPr lang="en-US" altLang="en-US" sz="1100" dirty="0">
              <a:solidFill>
                <a:srgbClr val="000000"/>
              </a:solidFill>
              <a:latin typeface="Calibri" pitchFamily="34" charset="0"/>
            </a:endParaRPr>
          </a:p>
        </p:txBody>
      </p:sp>
      <p:sp>
        <p:nvSpPr>
          <p:cNvPr id="18436" name="Rectangle 5"/>
          <p:cNvSpPr>
            <a:spLocks noChangeArrowheads="1"/>
          </p:cNvSpPr>
          <p:nvPr/>
        </p:nvSpPr>
        <p:spPr bwMode="auto">
          <a:xfrm>
            <a:off x="4419600" y="2514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endParaRPr lang="en-US" altLang="en-US" dirty="0">
              <a:solidFill>
                <a:srgbClr val="0033CC"/>
              </a:solidFill>
              <a:latin typeface="Calibri" pitchFamily="34" charset="0"/>
            </a:endParaRPr>
          </a:p>
        </p:txBody>
      </p:sp>
      <p:sp>
        <p:nvSpPr>
          <p:cNvPr id="18437" name="Rectangle 6"/>
          <p:cNvSpPr>
            <a:spLocks noChangeArrowheads="1"/>
          </p:cNvSpPr>
          <p:nvPr/>
        </p:nvSpPr>
        <p:spPr bwMode="auto">
          <a:xfrm>
            <a:off x="990600" y="1471515"/>
            <a:ext cx="7543800" cy="2456057"/>
          </a:xfrm>
          <a:prstGeom prst="rect">
            <a:avLst/>
          </a:prstGeom>
          <a:ln/>
          <a:effectLst>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endParaRPr lang="en-US" altLang="en-US" sz="2400" dirty="0">
              <a:latin typeface="Garamond" pitchFamily="18" charset="0"/>
            </a:endParaRPr>
          </a:p>
          <a:p>
            <a:pPr algn="ctr" eaLnBrk="1" hangingPunct="1">
              <a:spcBef>
                <a:spcPct val="20000"/>
              </a:spcBef>
            </a:pPr>
            <a:r>
              <a:rPr lang="en-US" altLang="en-US" b="1" dirty="0">
                <a:latin typeface="Georgia" panose="02040502050405020303" pitchFamily="18" charset="0"/>
              </a:rPr>
              <a:t>Richard Stetson and Laurie Mease</a:t>
            </a:r>
          </a:p>
          <a:p>
            <a:pPr algn="ctr" eaLnBrk="1" hangingPunct="1">
              <a:spcBef>
                <a:spcPct val="20000"/>
              </a:spcBef>
            </a:pPr>
            <a:r>
              <a:rPr lang="en-US" altLang="en-US" b="1" dirty="0">
                <a:latin typeface="Georgia" panose="02040502050405020303" pitchFamily="18" charset="0"/>
              </a:rPr>
              <a:t>Office of Textiles and Apparel (OTEXA)</a:t>
            </a:r>
          </a:p>
          <a:p>
            <a:pPr algn="ctr" eaLnBrk="1" hangingPunct="1">
              <a:spcBef>
                <a:spcPct val="20000"/>
              </a:spcBef>
            </a:pPr>
            <a:r>
              <a:rPr lang="en-US" altLang="en-US" b="1" dirty="0">
                <a:latin typeface="Georgia" panose="02040502050405020303" pitchFamily="18" charset="0"/>
                <a:hlinkClick r:id="rId3"/>
              </a:rPr>
              <a:t>Richard.Stetson@trade.gov</a:t>
            </a:r>
          </a:p>
          <a:p>
            <a:pPr algn="ctr" eaLnBrk="1" hangingPunct="1">
              <a:spcBef>
                <a:spcPct val="20000"/>
              </a:spcBef>
            </a:pPr>
            <a:r>
              <a:rPr lang="en-US" altLang="en-US" b="1" dirty="0">
                <a:latin typeface="Georgia" panose="02040502050405020303" pitchFamily="18" charset="0"/>
                <a:hlinkClick r:id="rId3"/>
              </a:rPr>
              <a:t>Laurie.Mease@trade.gov</a:t>
            </a:r>
            <a:r>
              <a:rPr lang="en-US" altLang="en-US" b="1" dirty="0">
                <a:latin typeface="Georgia" panose="02040502050405020303" pitchFamily="18" charset="0"/>
              </a:rPr>
              <a:t> </a:t>
            </a:r>
          </a:p>
          <a:p>
            <a:pPr algn="ctr" eaLnBrk="1" hangingPunct="1">
              <a:spcBef>
                <a:spcPct val="20000"/>
              </a:spcBef>
            </a:pPr>
            <a:r>
              <a:rPr lang="en-US" altLang="en-US" b="1" dirty="0">
                <a:latin typeface="Georgia" panose="02040502050405020303" pitchFamily="18" charset="0"/>
              </a:rPr>
              <a:t>Tel: +1 (202) 482-3400</a:t>
            </a:r>
          </a:p>
          <a:p>
            <a:pPr algn="ctr" eaLnBrk="1" hangingPunct="1">
              <a:spcBef>
                <a:spcPct val="20000"/>
              </a:spcBef>
            </a:pPr>
            <a:r>
              <a:rPr lang="en-US" altLang="en-US" dirty="0">
                <a:latin typeface="Georgia" panose="02040502050405020303" pitchFamily="18" charset="0"/>
              </a:rPr>
              <a:t> </a:t>
            </a:r>
          </a:p>
        </p:txBody>
      </p:sp>
      <p:pic>
        <p:nvPicPr>
          <p:cNvPr id="18438" name="Picture 4" descr="OTEX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5638800"/>
            <a:ext cx="2400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457200"/>
            <a:ext cx="5486400" cy="584775"/>
          </a:xfrm>
          <a:prstGeom prst="rect">
            <a:avLst/>
          </a:prstGeom>
          <a:noFill/>
        </p:spPr>
        <p:txBody>
          <a:bodyPr wrap="square" rtlCol="0">
            <a:spAutoFit/>
          </a:bodyPr>
          <a:lstStyle/>
          <a:p>
            <a:r>
              <a:rPr lang="en-US" sz="3200" b="1" dirty="0" err="1">
                <a:solidFill>
                  <a:schemeClr val="bg1"/>
                </a:solidFill>
                <a:latin typeface="Georgia" panose="02040502050405020303" pitchFamily="18" charset="0"/>
              </a:rPr>
              <a:t>Contactos</a:t>
            </a:r>
            <a:endParaRPr lang="en-US" sz="3200" b="1" dirty="0">
              <a:solidFill>
                <a:schemeClr val="bg1"/>
              </a:solidFill>
              <a:latin typeface="Georgia" panose="02040502050405020303" pitchFamily="18" charset="0"/>
            </a:endParaRPr>
          </a:p>
        </p:txBody>
      </p:sp>
      <p:sp>
        <p:nvSpPr>
          <p:cNvPr id="3" name="TextBox 2"/>
          <p:cNvSpPr txBox="1"/>
          <p:nvPr/>
        </p:nvSpPr>
        <p:spPr>
          <a:xfrm>
            <a:off x="1409700" y="4595716"/>
            <a:ext cx="6705600" cy="646331"/>
          </a:xfrm>
          <a:prstGeom prst="rect">
            <a:avLst/>
          </a:prstGeom>
          <a:noFill/>
        </p:spPr>
        <p:txBody>
          <a:bodyPr wrap="square" rtlCol="0">
            <a:spAutoFit/>
          </a:bodyPr>
          <a:lstStyle/>
          <a:p>
            <a:pPr algn="ctr"/>
            <a:r>
              <a:rPr lang="en-US" sz="3600" b="1" dirty="0">
                <a:solidFill>
                  <a:srgbClr val="FF0000"/>
                </a:solidFill>
                <a:latin typeface="Georgia" panose="02040502050405020303" pitchFamily="18" charset="0"/>
              </a:rPr>
              <a:t>¡</a:t>
            </a:r>
            <a:r>
              <a:rPr lang="en-US" sz="3600" b="1" dirty="0" err="1">
                <a:solidFill>
                  <a:srgbClr val="FF0000"/>
                </a:solidFill>
                <a:latin typeface="Georgia" panose="02040502050405020303" pitchFamily="18" charset="0"/>
              </a:rPr>
              <a:t>Muchas</a:t>
            </a:r>
            <a:r>
              <a:rPr lang="en-US" sz="3600" b="1" dirty="0">
                <a:solidFill>
                  <a:srgbClr val="FF0000"/>
                </a:solidFill>
                <a:latin typeface="Georgia" panose="02040502050405020303" pitchFamily="18" charset="0"/>
              </a:rPr>
              <a:t> Gracias!</a:t>
            </a:r>
          </a:p>
        </p:txBody>
      </p:sp>
    </p:spTree>
    <p:extLst>
      <p:ext uri="{BB962C8B-B14F-4D97-AF65-F5344CB8AC3E}">
        <p14:creationId xmlns:p14="http://schemas.microsoft.com/office/powerpoint/2010/main" val="3044284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A436C4E4-FA83-4199-A528-2772DCBDC43B}"/>
              </a:ext>
            </a:extLst>
          </p:cNvPr>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Georgia" panose="02040502050405020303" pitchFamily="18" charset="0"/>
              </a:defRPr>
            </a:lvl1pPr>
            <a:lvl2pPr marL="557213" indent="-214313" eaLnBrk="0" hangingPunct="0">
              <a:spcBef>
                <a:spcPct val="20000"/>
              </a:spcBef>
              <a:buChar char="–"/>
              <a:defRPr>
                <a:solidFill>
                  <a:schemeClr val="tx1"/>
                </a:solidFill>
                <a:latin typeface="Georgia" panose="02040502050405020303" pitchFamily="18" charset="0"/>
              </a:defRPr>
            </a:lvl2pPr>
            <a:lvl3pPr marL="857250" indent="-171450" eaLnBrk="0" hangingPunct="0">
              <a:spcBef>
                <a:spcPct val="20000"/>
              </a:spcBef>
              <a:buChar char="•"/>
              <a:defRPr>
                <a:solidFill>
                  <a:schemeClr val="tx1"/>
                </a:solidFill>
                <a:latin typeface="Georgia" panose="02040502050405020303" pitchFamily="18" charset="0"/>
              </a:defRPr>
            </a:lvl3pPr>
            <a:lvl4pPr marL="1200150" indent="-171450" eaLnBrk="0" hangingPunct="0">
              <a:spcBef>
                <a:spcPct val="20000"/>
              </a:spcBef>
              <a:buChar char="–"/>
              <a:defRPr>
                <a:solidFill>
                  <a:schemeClr val="tx1"/>
                </a:solidFill>
                <a:latin typeface="Georgia" panose="02040502050405020303" pitchFamily="18" charset="0"/>
              </a:defRPr>
            </a:lvl4pPr>
            <a:lvl5pPr marL="1543050" indent="-171450" eaLnBrk="0" hangingPunct="0">
              <a:spcBef>
                <a:spcPct val="20000"/>
              </a:spcBef>
              <a:buChar char="»"/>
              <a:defRPr>
                <a:solidFill>
                  <a:schemeClr val="tx1"/>
                </a:solidFill>
                <a:latin typeface="Georgia" panose="02040502050405020303" pitchFamily="18" charset="0"/>
              </a:defRPr>
            </a:lvl5pPr>
            <a:lvl6pPr marL="1885950" indent="-171450" eaLnBrk="0" fontAlgn="base" hangingPunct="0">
              <a:spcBef>
                <a:spcPct val="20000"/>
              </a:spcBef>
              <a:spcAft>
                <a:spcPct val="0"/>
              </a:spcAft>
              <a:buChar char="»"/>
              <a:defRPr>
                <a:solidFill>
                  <a:schemeClr val="tx1"/>
                </a:solidFill>
                <a:latin typeface="Georgia" panose="02040502050405020303" pitchFamily="18" charset="0"/>
              </a:defRPr>
            </a:lvl6pPr>
            <a:lvl7pPr marL="2228850" indent="-171450" eaLnBrk="0" fontAlgn="base" hangingPunct="0">
              <a:spcBef>
                <a:spcPct val="20000"/>
              </a:spcBef>
              <a:spcAft>
                <a:spcPct val="0"/>
              </a:spcAft>
              <a:buChar char="»"/>
              <a:defRPr>
                <a:solidFill>
                  <a:schemeClr val="tx1"/>
                </a:solidFill>
                <a:latin typeface="Georgia" panose="02040502050405020303" pitchFamily="18" charset="0"/>
              </a:defRPr>
            </a:lvl7pPr>
            <a:lvl8pPr marL="2571750" indent="-171450" eaLnBrk="0" fontAlgn="base" hangingPunct="0">
              <a:spcBef>
                <a:spcPct val="20000"/>
              </a:spcBef>
              <a:spcAft>
                <a:spcPct val="0"/>
              </a:spcAft>
              <a:buChar char="»"/>
              <a:defRPr>
                <a:solidFill>
                  <a:schemeClr val="tx1"/>
                </a:solidFill>
                <a:latin typeface="Georgia" panose="02040502050405020303" pitchFamily="18" charset="0"/>
              </a:defRPr>
            </a:lvl8pPr>
            <a:lvl9pPr marL="2914650" indent="-171450" eaLnBrk="0" fontAlgn="base" hangingPunct="0">
              <a:spcBef>
                <a:spcPct val="20000"/>
              </a:spcBef>
              <a:spcAft>
                <a:spcPct val="0"/>
              </a:spcAft>
              <a:buChar char="»"/>
              <a:defRPr>
                <a:solidFill>
                  <a:schemeClr val="tx1"/>
                </a:solidFill>
                <a:latin typeface="Georgia" panose="02040502050405020303" pitchFamily="18" charset="0"/>
              </a:defRPr>
            </a:lvl9pPr>
          </a:lstStyle>
          <a:p>
            <a:pPr fontAlgn="base">
              <a:spcBef>
                <a:spcPct val="0"/>
              </a:spcBef>
              <a:spcAft>
                <a:spcPct val="0"/>
              </a:spcAft>
              <a:buNone/>
            </a:pPr>
            <a:fld id="{456B5B81-B9CF-4463-8877-63B50C2B812B}" type="slidenum">
              <a:rPr lang="en-US" altLang="en-US">
                <a:solidFill>
                  <a:srgbClr val="0067AB"/>
                </a:solidFill>
                <a:latin typeface="Verdana" panose="020B0604030504040204" pitchFamily="34" charset="0"/>
                <a:cs typeface="Arial" panose="020B0604020202020204" pitchFamily="34" charset="0"/>
              </a:rPr>
              <a:pPr fontAlgn="base">
                <a:spcBef>
                  <a:spcPct val="0"/>
                </a:spcBef>
                <a:spcAft>
                  <a:spcPct val="0"/>
                </a:spcAft>
                <a:buNone/>
              </a:pPr>
              <a:t>4</a:t>
            </a:fld>
            <a:endParaRPr lang="en-US" altLang="en-US" sz="1050" dirty="0">
              <a:solidFill>
                <a:srgbClr val="0067AB"/>
              </a:solidFill>
              <a:cs typeface="Arial" panose="020B0604020202020204" pitchFamily="34" charset="0"/>
            </a:endParaRPr>
          </a:p>
        </p:txBody>
      </p:sp>
      <p:sp>
        <p:nvSpPr>
          <p:cNvPr id="19459" name="Rectangle 2">
            <a:extLst>
              <a:ext uri="{FF2B5EF4-FFF2-40B4-BE49-F238E27FC236}">
                <a16:creationId xmlns:a16="http://schemas.microsoft.com/office/drawing/2014/main" id="{5A497441-6062-4E1E-B0E3-A2C2278FAE9B}"/>
              </a:ext>
            </a:extLst>
          </p:cNvPr>
          <p:cNvSpPr>
            <a:spLocks noGrp="1" noChangeArrowheads="1"/>
          </p:cNvSpPr>
          <p:nvPr>
            <p:ph type="title"/>
          </p:nvPr>
        </p:nvSpPr>
        <p:spPr>
          <a:xfrm>
            <a:off x="1524000" y="400050"/>
            <a:ext cx="6858000" cy="685800"/>
          </a:xfrm>
        </p:spPr>
        <p:txBody>
          <a:bodyPr/>
          <a:lstStyle/>
          <a:p>
            <a:pPr eaLnBrk="1" hangingPunct="1"/>
            <a:r>
              <a:rPr lang="en-US" altLang="en-US" sz="3200" b="1" dirty="0">
                <a:latin typeface="Georgia" panose="02040502050405020303" pitchFamily="18" charset="0"/>
              </a:rPr>
              <a:t>“</a:t>
            </a:r>
            <a:r>
              <a:rPr lang="en-US" altLang="en-US" sz="3200" b="1" dirty="0" err="1">
                <a:latin typeface="Georgia" panose="02040502050405020303" pitchFamily="18" charset="0"/>
              </a:rPr>
              <a:t>Carácter</a:t>
            </a:r>
            <a:r>
              <a:rPr lang="en-US" altLang="en-US" sz="3200" b="1" dirty="0">
                <a:latin typeface="Georgia" panose="02040502050405020303" pitchFamily="18" charset="0"/>
              </a:rPr>
              <a:t> Esencial Plus +”</a:t>
            </a:r>
          </a:p>
        </p:txBody>
      </p:sp>
      <p:sp>
        <p:nvSpPr>
          <p:cNvPr id="92163" name="Rectangle 3">
            <a:extLst>
              <a:ext uri="{FF2B5EF4-FFF2-40B4-BE49-F238E27FC236}">
                <a16:creationId xmlns:a16="http://schemas.microsoft.com/office/drawing/2014/main" id="{CD67BE17-3463-422A-B9EA-4E2B9D92965C}"/>
              </a:ext>
            </a:extLst>
          </p:cNvPr>
          <p:cNvSpPr>
            <a:spLocks noGrp="1" noChangeArrowheads="1"/>
          </p:cNvSpPr>
          <p:nvPr>
            <p:ph type="body" sz="half" idx="1"/>
          </p:nvPr>
        </p:nvSpPr>
        <p:spPr>
          <a:xfrm>
            <a:off x="745825" y="1772908"/>
            <a:ext cx="4057650" cy="3257550"/>
          </a:xfrm>
        </p:spPr>
        <p:txBody>
          <a:bodyPr/>
          <a:lstStyle/>
          <a:p>
            <a:pPr algn="ctr" eaLnBrk="1" hangingPunct="1">
              <a:lnSpc>
                <a:spcPct val="90000"/>
              </a:lnSpc>
              <a:buFontTx/>
              <a:buNone/>
            </a:pPr>
            <a:endParaRPr lang="en-US" altLang="en-US" sz="1500" i="1"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Telas elásticas estrechas</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Forros visibles </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Hilo (algodón, filamento)</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Bolsillos</a:t>
            </a:r>
          </a:p>
          <a:p>
            <a:pPr eaLnBrk="1" hangingPunct="1">
              <a:lnSpc>
                <a:spcPct val="90000"/>
              </a:lnSpc>
            </a:pPr>
            <a:endParaRPr lang="en-US" altLang="en-US" sz="2400" dirty="0">
              <a:latin typeface="Georgia" panose="02040502050405020303" pitchFamily="18" charset="0"/>
            </a:endParaRPr>
          </a:p>
        </p:txBody>
      </p:sp>
      <p:pic>
        <p:nvPicPr>
          <p:cNvPr id="19461" name="Picture 10" descr="G:\Clip Art &amp; Photos\apparel\jacket lining.jpg">
            <a:extLst>
              <a:ext uri="{FF2B5EF4-FFF2-40B4-BE49-F238E27FC236}">
                <a16:creationId xmlns:a16="http://schemas.microsoft.com/office/drawing/2014/main" id="{4F31F861-E75D-44C9-89C8-65AB68876F52}"/>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286501" y="2417607"/>
            <a:ext cx="2057400" cy="2400300"/>
          </a:xfrm>
        </p:spPr>
      </p:pic>
      <p:pic>
        <p:nvPicPr>
          <p:cNvPr id="19462" name="Picture 11" descr="C:\Documents and Settings\dhelyek\Application Data\Microsoft\Media Catalog\Downloaded Clips\cl47\j0177852.jpg">
            <a:extLst>
              <a:ext uri="{FF2B5EF4-FFF2-40B4-BE49-F238E27FC236}">
                <a16:creationId xmlns:a16="http://schemas.microsoft.com/office/drawing/2014/main" id="{9168239E-563F-4A34-893F-600E35DECF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488" y="4257675"/>
            <a:ext cx="1428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8">
            <a:extLst>
              <a:ext uri="{FF2B5EF4-FFF2-40B4-BE49-F238E27FC236}">
                <a16:creationId xmlns:a16="http://schemas.microsoft.com/office/drawing/2014/main" id="{839E0A17-12A7-4602-85DC-596A3AE9ED94}"/>
              </a:ext>
            </a:extLst>
          </p:cNvPr>
          <p:cNvSpPr>
            <a:spLocks noChangeArrowheads="1"/>
          </p:cNvSpPr>
          <p:nvPr/>
        </p:nvSpPr>
        <p:spPr bwMode="auto">
          <a:xfrm>
            <a:off x="4100513" y="3043238"/>
            <a:ext cx="685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Georgia" panose="02040502050405020303" pitchFamily="18" charset="0"/>
              </a:defRPr>
            </a:lvl1pPr>
            <a:lvl2pPr marL="742950" indent="-285750" eaLnBrk="0" hangingPunct="0">
              <a:spcBef>
                <a:spcPct val="20000"/>
              </a:spcBef>
              <a:buChar char="–"/>
              <a:defRPr>
                <a:solidFill>
                  <a:schemeClr val="tx1"/>
                </a:solidFill>
                <a:latin typeface="Georgia" panose="02040502050405020303" pitchFamily="18" charset="0"/>
              </a:defRPr>
            </a:lvl2pPr>
            <a:lvl3pPr marL="1143000" indent="-228600" eaLnBrk="0" hangingPunct="0">
              <a:spcBef>
                <a:spcPct val="20000"/>
              </a:spcBef>
              <a:buChar char="•"/>
              <a:defRPr>
                <a:solidFill>
                  <a:schemeClr val="tx1"/>
                </a:solidFill>
                <a:latin typeface="Georgia" panose="02040502050405020303" pitchFamily="18" charset="0"/>
              </a:defRPr>
            </a:lvl3pPr>
            <a:lvl4pPr marL="1600200" indent="-228600" eaLnBrk="0" hangingPunct="0">
              <a:spcBef>
                <a:spcPct val="20000"/>
              </a:spcBef>
              <a:buChar char="–"/>
              <a:defRPr>
                <a:solidFill>
                  <a:schemeClr val="tx1"/>
                </a:solidFill>
                <a:latin typeface="Georgia" panose="02040502050405020303" pitchFamily="18" charset="0"/>
              </a:defRPr>
            </a:lvl4pPr>
            <a:lvl5pPr marL="2057400" indent="-228600" eaLnBrk="0" hangingPunct="0">
              <a:spcBef>
                <a:spcPct val="20000"/>
              </a:spcBef>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defRPr>
            </a:lvl9pPr>
          </a:lstStyle>
          <a:p>
            <a:pPr algn="ctr" eaLnBrk="1" fontAlgn="base" hangingPunct="1">
              <a:spcAft>
                <a:spcPct val="0"/>
              </a:spcAft>
            </a:pPr>
            <a:endParaRPr lang="en-US" altLang="en-US" sz="1200" dirty="0">
              <a:solidFill>
                <a:srgbClr val="000000"/>
              </a:solidFill>
              <a:cs typeface="Arial" panose="020B0604020202020204" pitchFamily="34" charset="0"/>
            </a:endParaRPr>
          </a:p>
        </p:txBody>
      </p:sp>
      <p:pic>
        <p:nvPicPr>
          <p:cNvPr id="19464" name="Picture 17" descr="wpe8.jpg (20344 bytes)">
            <a:extLst>
              <a:ext uri="{FF2B5EF4-FFF2-40B4-BE49-F238E27FC236}">
                <a16:creationId xmlns:a16="http://schemas.microsoft.com/office/drawing/2014/main" id="{7F5E42DE-D130-4893-96DC-EB423ABFED6E}"/>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776158" y="1946120"/>
            <a:ext cx="1343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http://t2.gstatic.com/images?q=tbn:ANd9GcROE8XwVtfVze85zPapPRzsEgQvstwP0oRiNgr6xT27IWDPoQHNrvCU4So">
            <a:hlinkClick r:id="rId7"/>
            <a:extLst>
              <a:ext uri="{FF2B5EF4-FFF2-40B4-BE49-F238E27FC236}">
                <a16:creationId xmlns:a16="http://schemas.microsoft.com/office/drawing/2014/main" id="{1B1ED89D-C692-4124-B860-3FC3949E7A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825" y="5276850"/>
            <a:ext cx="171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938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 calcmode="lin" valueType="num">
                                      <p:cBhvr additive="base">
                                        <p:cTn id="7"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3" end="3"/>
                                            </p:txEl>
                                          </p:spTgt>
                                        </p:tgtEl>
                                        <p:attrNameLst>
                                          <p:attrName>style.visibility</p:attrName>
                                        </p:attrNameLst>
                                      </p:cBhvr>
                                      <p:to>
                                        <p:strVal val="visible"/>
                                      </p:to>
                                    </p:set>
                                    <p:anim calcmode="lin" valueType="num">
                                      <p:cBhvr additive="base">
                                        <p:cTn id="13"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5" end="5"/>
                                            </p:txEl>
                                          </p:spTgt>
                                        </p:tgtEl>
                                        <p:attrNameLst>
                                          <p:attrName>style.visibility</p:attrName>
                                        </p:attrNameLst>
                                      </p:cBhvr>
                                      <p:to>
                                        <p:strVal val="visible"/>
                                      </p:to>
                                    </p:set>
                                    <p:anim calcmode="lin" valueType="num">
                                      <p:cBhvr additive="base">
                                        <p:cTn id="19" dur="500" fill="hold"/>
                                        <p:tgtEl>
                                          <p:spTgt spid="9216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anim calcmode="lin" valueType="num">
                                      <p:cBhvr additive="base">
                                        <p:cTn id="25" dur="500" fill="hold"/>
                                        <p:tgtEl>
                                          <p:spTgt spid="9216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54EFDF24-AF91-4AB6-93F0-DCCBA45DF7A4}"/>
              </a:ext>
            </a:extLst>
          </p:cNvPr>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Georgia" panose="02040502050405020303" pitchFamily="18" charset="0"/>
              </a:defRPr>
            </a:lvl1pPr>
            <a:lvl2pPr marL="557213" indent="-214313" eaLnBrk="0" hangingPunct="0">
              <a:spcBef>
                <a:spcPct val="20000"/>
              </a:spcBef>
              <a:buChar char="–"/>
              <a:defRPr>
                <a:solidFill>
                  <a:schemeClr val="tx1"/>
                </a:solidFill>
                <a:latin typeface="Georgia" panose="02040502050405020303" pitchFamily="18" charset="0"/>
              </a:defRPr>
            </a:lvl2pPr>
            <a:lvl3pPr marL="857250" indent="-171450" eaLnBrk="0" hangingPunct="0">
              <a:spcBef>
                <a:spcPct val="20000"/>
              </a:spcBef>
              <a:buChar char="•"/>
              <a:defRPr>
                <a:solidFill>
                  <a:schemeClr val="tx1"/>
                </a:solidFill>
                <a:latin typeface="Georgia" panose="02040502050405020303" pitchFamily="18" charset="0"/>
              </a:defRPr>
            </a:lvl3pPr>
            <a:lvl4pPr marL="1200150" indent="-171450" eaLnBrk="0" hangingPunct="0">
              <a:spcBef>
                <a:spcPct val="20000"/>
              </a:spcBef>
              <a:buChar char="–"/>
              <a:defRPr>
                <a:solidFill>
                  <a:schemeClr val="tx1"/>
                </a:solidFill>
                <a:latin typeface="Georgia" panose="02040502050405020303" pitchFamily="18" charset="0"/>
              </a:defRPr>
            </a:lvl4pPr>
            <a:lvl5pPr marL="1543050" indent="-171450" eaLnBrk="0" hangingPunct="0">
              <a:spcBef>
                <a:spcPct val="20000"/>
              </a:spcBef>
              <a:buChar char="»"/>
              <a:defRPr>
                <a:solidFill>
                  <a:schemeClr val="tx1"/>
                </a:solidFill>
                <a:latin typeface="Georgia" panose="02040502050405020303" pitchFamily="18" charset="0"/>
              </a:defRPr>
            </a:lvl5pPr>
            <a:lvl6pPr marL="1885950" indent="-171450" eaLnBrk="0" fontAlgn="base" hangingPunct="0">
              <a:spcBef>
                <a:spcPct val="20000"/>
              </a:spcBef>
              <a:spcAft>
                <a:spcPct val="0"/>
              </a:spcAft>
              <a:buChar char="»"/>
              <a:defRPr>
                <a:solidFill>
                  <a:schemeClr val="tx1"/>
                </a:solidFill>
                <a:latin typeface="Georgia" panose="02040502050405020303" pitchFamily="18" charset="0"/>
              </a:defRPr>
            </a:lvl6pPr>
            <a:lvl7pPr marL="2228850" indent="-171450" eaLnBrk="0" fontAlgn="base" hangingPunct="0">
              <a:spcBef>
                <a:spcPct val="20000"/>
              </a:spcBef>
              <a:spcAft>
                <a:spcPct val="0"/>
              </a:spcAft>
              <a:buChar char="»"/>
              <a:defRPr>
                <a:solidFill>
                  <a:schemeClr val="tx1"/>
                </a:solidFill>
                <a:latin typeface="Georgia" panose="02040502050405020303" pitchFamily="18" charset="0"/>
              </a:defRPr>
            </a:lvl7pPr>
            <a:lvl8pPr marL="2571750" indent="-171450" eaLnBrk="0" fontAlgn="base" hangingPunct="0">
              <a:spcBef>
                <a:spcPct val="20000"/>
              </a:spcBef>
              <a:spcAft>
                <a:spcPct val="0"/>
              </a:spcAft>
              <a:buChar char="»"/>
              <a:defRPr>
                <a:solidFill>
                  <a:schemeClr val="tx1"/>
                </a:solidFill>
                <a:latin typeface="Georgia" panose="02040502050405020303" pitchFamily="18" charset="0"/>
              </a:defRPr>
            </a:lvl8pPr>
            <a:lvl9pPr marL="2914650" indent="-171450" eaLnBrk="0" fontAlgn="base" hangingPunct="0">
              <a:spcBef>
                <a:spcPct val="20000"/>
              </a:spcBef>
              <a:spcAft>
                <a:spcPct val="0"/>
              </a:spcAft>
              <a:buChar char="»"/>
              <a:defRPr>
                <a:solidFill>
                  <a:schemeClr val="tx1"/>
                </a:solidFill>
                <a:latin typeface="Georgia" panose="02040502050405020303" pitchFamily="18" charset="0"/>
              </a:defRPr>
            </a:lvl9pPr>
          </a:lstStyle>
          <a:p>
            <a:pPr fontAlgn="base">
              <a:spcBef>
                <a:spcPct val="0"/>
              </a:spcBef>
              <a:spcAft>
                <a:spcPct val="0"/>
              </a:spcAft>
              <a:buNone/>
            </a:pPr>
            <a:fld id="{DB7DF996-96B4-4581-8C39-085EC6BF3973}" type="slidenum">
              <a:rPr lang="en-US" altLang="en-US">
                <a:solidFill>
                  <a:srgbClr val="0067AB"/>
                </a:solidFill>
                <a:latin typeface="Verdana" panose="020B0604030504040204" pitchFamily="34" charset="0"/>
                <a:cs typeface="Arial" panose="020B0604020202020204" pitchFamily="34" charset="0"/>
              </a:rPr>
              <a:pPr fontAlgn="base">
                <a:spcBef>
                  <a:spcPct val="0"/>
                </a:spcBef>
                <a:spcAft>
                  <a:spcPct val="0"/>
                </a:spcAft>
                <a:buNone/>
              </a:pPr>
              <a:t>5</a:t>
            </a:fld>
            <a:endParaRPr lang="en-US" altLang="en-US" sz="1050" dirty="0">
              <a:solidFill>
                <a:srgbClr val="0067AB"/>
              </a:solidFill>
              <a:cs typeface="Arial" panose="020B0604020202020204" pitchFamily="34" charset="0"/>
            </a:endParaRPr>
          </a:p>
        </p:txBody>
      </p:sp>
      <p:sp>
        <p:nvSpPr>
          <p:cNvPr id="20483" name="Rectangle 2">
            <a:extLst>
              <a:ext uri="{FF2B5EF4-FFF2-40B4-BE49-F238E27FC236}">
                <a16:creationId xmlns:a16="http://schemas.microsoft.com/office/drawing/2014/main" id="{A177B139-4F57-4CF6-8DA5-52811092B7D4}"/>
              </a:ext>
            </a:extLst>
          </p:cNvPr>
          <p:cNvSpPr>
            <a:spLocks noGrp="1" noChangeArrowheads="1"/>
          </p:cNvSpPr>
          <p:nvPr>
            <p:ph type="title"/>
          </p:nvPr>
        </p:nvSpPr>
        <p:spPr>
          <a:xfrm>
            <a:off x="1524000" y="408317"/>
            <a:ext cx="6858000" cy="514350"/>
          </a:xfrm>
        </p:spPr>
        <p:txBody>
          <a:bodyPr/>
          <a:lstStyle/>
          <a:p>
            <a:pPr eaLnBrk="1" hangingPunct="1"/>
            <a:r>
              <a:rPr lang="en-US" altLang="en-US" sz="3200" b="1" dirty="0">
                <a:latin typeface="Georgia" panose="02040502050405020303" pitchFamily="18" charset="0"/>
              </a:rPr>
              <a:t>Short Supply / </a:t>
            </a:r>
            <a:r>
              <a:rPr lang="en-US" altLang="en-US" sz="3200" b="1" dirty="0" err="1">
                <a:latin typeface="Georgia" panose="02040502050405020303" pitchFamily="18" charset="0"/>
              </a:rPr>
              <a:t>Escaso</a:t>
            </a:r>
            <a:r>
              <a:rPr lang="en-US" altLang="en-US" sz="3200" b="1" dirty="0">
                <a:latin typeface="Georgia" panose="02040502050405020303" pitchFamily="18" charset="0"/>
              </a:rPr>
              <a:t> Abasto</a:t>
            </a:r>
          </a:p>
        </p:txBody>
      </p:sp>
      <p:sp>
        <p:nvSpPr>
          <p:cNvPr id="20484" name="Rectangle 3">
            <a:extLst>
              <a:ext uri="{FF2B5EF4-FFF2-40B4-BE49-F238E27FC236}">
                <a16:creationId xmlns:a16="http://schemas.microsoft.com/office/drawing/2014/main" id="{BAEC3B0D-460D-4EE5-A61D-23CAAA48DFEA}"/>
              </a:ext>
            </a:extLst>
          </p:cNvPr>
          <p:cNvSpPr>
            <a:spLocks noGrp="1" noChangeArrowheads="1"/>
          </p:cNvSpPr>
          <p:nvPr>
            <p:ph type="body" idx="1"/>
          </p:nvPr>
        </p:nvSpPr>
        <p:spPr>
          <a:xfrm>
            <a:off x="457200" y="1714500"/>
            <a:ext cx="6572250" cy="3543300"/>
          </a:xfrm>
        </p:spPr>
        <p:txBody>
          <a:bodyPr/>
          <a:lstStyle/>
          <a:p>
            <a:pPr eaLnBrk="1" hangingPunct="1"/>
            <a:endParaRPr lang="en-US" altLang="en-US" sz="2400" dirty="0">
              <a:latin typeface="Georgia" panose="02040502050405020303" pitchFamily="18" charset="0"/>
            </a:endParaRPr>
          </a:p>
          <a:p>
            <a:pPr eaLnBrk="1" hangingPunct="1"/>
            <a:r>
              <a:rPr lang="es-CO" altLang="en-US" sz="2400" dirty="0">
                <a:latin typeface="Georgia" panose="02040502050405020303" pitchFamily="18" charset="0"/>
              </a:rPr>
              <a:t>Fibras, Hilado o Tejidos “no disponibles comercialmente” en la región TLC (EEUU y Colombia)</a:t>
            </a:r>
          </a:p>
          <a:p>
            <a:pPr eaLnBrk="1" hangingPunct="1">
              <a:buFontTx/>
              <a:buNone/>
            </a:pPr>
            <a:endParaRPr lang="es-CO" altLang="en-US" sz="2400" dirty="0">
              <a:latin typeface="Georgia" panose="02040502050405020303" pitchFamily="18" charset="0"/>
            </a:endParaRPr>
          </a:p>
          <a:p>
            <a:pPr eaLnBrk="1" hangingPunct="1"/>
            <a:r>
              <a:rPr lang="es-CO" altLang="en-US" sz="2400" dirty="0">
                <a:latin typeface="Georgia" panose="02040502050405020303" pitchFamily="18" charset="0"/>
              </a:rPr>
              <a:t>Pueden </a:t>
            </a:r>
            <a:r>
              <a:rPr lang="es-CO" altLang="en-US" sz="2400" u="sng" dirty="0">
                <a:latin typeface="Georgia" panose="02040502050405020303" pitchFamily="18" charset="0"/>
              </a:rPr>
              <a:t>ser abastecidos de fuera </a:t>
            </a:r>
            <a:r>
              <a:rPr lang="es-CO" altLang="en-US" sz="2400" dirty="0">
                <a:latin typeface="Georgia" panose="02040502050405020303" pitchFamily="18" charset="0"/>
              </a:rPr>
              <a:t>de la región para su uso en bienes calificados</a:t>
            </a:r>
          </a:p>
          <a:p>
            <a:pPr eaLnBrk="1" hangingPunct="1"/>
            <a:endParaRPr lang="es-CO" altLang="en-US" sz="2400" dirty="0">
              <a:latin typeface="Georgia" panose="02040502050405020303" pitchFamily="18" charset="0"/>
            </a:endParaRPr>
          </a:p>
          <a:p>
            <a:pPr eaLnBrk="1" hangingPunct="1"/>
            <a:r>
              <a:rPr lang="es-CO" altLang="en-US" sz="2400" dirty="0">
                <a:solidFill>
                  <a:srgbClr val="FF0000"/>
                </a:solidFill>
                <a:latin typeface="Georgia" panose="02040502050405020303" pitchFamily="18" charset="0"/>
              </a:rPr>
              <a:t>Lista de Mercancías en Escaso Abasto </a:t>
            </a:r>
            <a:r>
              <a:rPr lang="es-CO" altLang="en-US" sz="2400" dirty="0">
                <a:latin typeface="Georgia" panose="02040502050405020303" pitchFamily="18" charset="0"/>
              </a:rPr>
              <a:t>(</a:t>
            </a:r>
            <a:r>
              <a:rPr lang="es-CO" altLang="en-US" sz="2400" i="1" dirty="0">
                <a:solidFill>
                  <a:srgbClr val="0000CC"/>
                </a:solidFill>
                <a:latin typeface="Georgia" panose="02040502050405020303" pitchFamily="18" charset="0"/>
              </a:rPr>
              <a:t>Anexo 3-B</a:t>
            </a:r>
            <a:r>
              <a:rPr lang="es-CO" altLang="en-US" sz="2400" dirty="0">
                <a:latin typeface="Georgia" panose="02040502050405020303" pitchFamily="18" charset="0"/>
              </a:rPr>
              <a:t>)</a:t>
            </a:r>
          </a:p>
          <a:p>
            <a:pPr eaLnBrk="1" hangingPunct="1"/>
            <a:endParaRPr lang="en-US" altLang="en-US" sz="2400" dirty="0">
              <a:latin typeface="Georgia" panose="02040502050405020303" pitchFamily="18" charset="0"/>
            </a:endParaRPr>
          </a:p>
          <a:p>
            <a:pPr algn="ctr" eaLnBrk="1" hangingPunct="1">
              <a:buFontTx/>
              <a:buNone/>
            </a:pPr>
            <a:endParaRPr lang="en-US" altLang="en-US" sz="2400" b="1" dirty="0">
              <a:solidFill>
                <a:srgbClr val="FF3300"/>
              </a:solidFill>
              <a:latin typeface="Georgia" panose="02040502050405020303" pitchFamily="18" charset="0"/>
            </a:endParaRPr>
          </a:p>
        </p:txBody>
      </p:sp>
      <p:pic>
        <p:nvPicPr>
          <p:cNvPr id="20485" name="Picture 14">
            <a:extLst>
              <a:ext uri="{FF2B5EF4-FFF2-40B4-BE49-F238E27FC236}">
                <a16:creationId xmlns:a16="http://schemas.microsoft.com/office/drawing/2014/main" id="{816152D9-229A-405C-B16B-4D309A07D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53000"/>
            <a:ext cx="2157928" cy="124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3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560F-6BC3-4D8D-A77D-94297088F40D}"/>
              </a:ext>
            </a:extLst>
          </p:cNvPr>
          <p:cNvSpPr>
            <a:spLocks noGrp="1"/>
          </p:cNvSpPr>
          <p:nvPr>
            <p:ph type="title"/>
          </p:nvPr>
        </p:nvSpPr>
        <p:spPr>
          <a:xfrm>
            <a:off x="1524000" y="380997"/>
            <a:ext cx="8362335" cy="685800"/>
          </a:xfrm>
        </p:spPr>
        <p:txBody>
          <a:bodyPr/>
          <a:lstStyle/>
          <a:p>
            <a:r>
              <a:rPr lang="en-US" sz="2800" b="1" dirty="0" err="1">
                <a:latin typeface="Georgia" panose="02040502050405020303" pitchFamily="18" charset="0"/>
              </a:rPr>
              <a:t>Uso</a:t>
            </a:r>
            <a:r>
              <a:rPr lang="en-US" sz="2800" b="1" dirty="0">
                <a:latin typeface="Georgia" panose="02040502050405020303" pitchFamily="18" charset="0"/>
              </a:rPr>
              <a:t> del </a:t>
            </a:r>
            <a:r>
              <a:rPr lang="en-US" sz="2800" b="1" dirty="0" err="1">
                <a:latin typeface="Georgia" panose="02040502050405020303" pitchFamily="18" charset="0"/>
              </a:rPr>
              <a:t>Mecanismo</a:t>
            </a:r>
            <a:r>
              <a:rPr lang="en-US" sz="2800" b="1" dirty="0">
                <a:latin typeface="Georgia" panose="02040502050405020303" pitchFamily="18" charset="0"/>
              </a:rPr>
              <a:t> de </a:t>
            </a:r>
            <a:r>
              <a:rPr lang="en-US" sz="2800" b="1" dirty="0" err="1">
                <a:latin typeface="Georgia" panose="02040502050405020303" pitchFamily="18" charset="0"/>
              </a:rPr>
              <a:t>Escaso</a:t>
            </a:r>
            <a:r>
              <a:rPr lang="en-US" sz="2800" b="1" dirty="0">
                <a:latin typeface="Georgia" panose="02040502050405020303" pitchFamily="18" charset="0"/>
              </a:rPr>
              <a:t> </a:t>
            </a:r>
            <a:r>
              <a:rPr lang="en-US" sz="2800" b="1" dirty="0" err="1">
                <a:latin typeface="Georgia" panose="02040502050405020303" pitchFamily="18" charset="0"/>
              </a:rPr>
              <a:t>Abasto</a:t>
            </a:r>
            <a:endParaRPr lang="en-US" sz="2800" b="1" dirty="0">
              <a:latin typeface="Georgia" panose="02040502050405020303" pitchFamily="18" charset="0"/>
            </a:endParaRPr>
          </a:p>
        </p:txBody>
      </p:sp>
      <p:graphicFrame>
        <p:nvGraphicFramePr>
          <p:cNvPr id="5" name="Content Placeholder 4">
            <a:extLst>
              <a:ext uri="{FF2B5EF4-FFF2-40B4-BE49-F238E27FC236}">
                <a16:creationId xmlns:a16="http://schemas.microsoft.com/office/drawing/2014/main" id="{29D71936-3868-4654-865A-BD92EAC114DF}"/>
              </a:ext>
            </a:extLst>
          </p:cNvPr>
          <p:cNvGraphicFramePr>
            <a:graphicFrameLocks noGrp="1"/>
          </p:cNvGraphicFramePr>
          <p:nvPr>
            <p:ph idx="1"/>
            <p:extLst>
              <p:ext uri="{D42A27DB-BD31-4B8C-83A1-F6EECF244321}">
                <p14:modId xmlns:p14="http://schemas.microsoft.com/office/powerpoint/2010/main" val="3626109863"/>
              </p:ext>
            </p:extLst>
          </p:nvPr>
        </p:nvGraphicFramePr>
        <p:xfrm>
          <a:off x="475635" y="1981200"/>
          <a:ext cx="8192729" cy="3581397"/>
        </p:xfrm>
        <a:graphic>
          <a:graphicData uri="http://schemas.openxmlformats.org/drawingml/2006/table">
            <a:tbl>
              <a:tblPr>
                <a:tableStyleId>{5C22544A-7EE6-4342-B048-85BDC9FD1C3A}</a:tableStyleId>
              </a:tblPr>
              <a:tblGrid>
                <a:gridCol w="652157">
                  <a:extLst>
                    <a:ext uri="{9D8B030D-6E8A-4147-A177-3AD203B41FA5}">
                      <a16:colId xmlns:a16="http://schemas.microsoft.com/office/drawing/2014/main" val="743545977"/>
                    </a:ext>
                  </a:extLst>
                </a:gridCol>
                <a:gridCol w="652157">
                  <a:extLst>
                    <a:ext uri="{9D8B030D-6E8A-4147-A177-3AD203B41FA5}">
                      <a16:colId xmlns:a16="http://schemas.microsoft.com/office/drawing/2014/main" val="1357847904"/>
                    </a:ext>
                  </a:extLst>
                </a:gridCol>
                <a:gridCol w="1936093">
                  <a:extLst>
                    <a:ext uri="{9D8B030D-6E8A-4147-A177-3AD203B41FA5}">
                      <a16:colId xmlns:a16="http://schemas.microsoft.com/office/drawing/2014/main" val="2607979734"/>
                    </a:ext>
                  </a:extLst>
                </a:gridCol>
                <a:gridCol w="1487735">
                  <a:extLst>
                    <a:ext uri="{9D8B030D-6E8A-4147-A177-3AD203B41FA5}">
                      <a16:colId xmlns:a16="http://schemas.microsoft.com/office/drawing/2014/main" val="1691109635"/>
                    </a:ext>
                  </a:extLst>
                </a:gridCol>
                <a:gridCol w="1610015">
                  <a:extLst>
                    <a:ext uri="{9D8B030D-6E8A-4147-A177-3AD203B41FA5}">
                      <a16:colId xmlns:a16="http://schemas.microsoft.com/office/drawing/2014/main" val="943963323"/>
                    </a:ext>
                  </a:extLst>
                </a:gridCol>
                <a:gridCol w="1854572">
                  <a:extLst>
                    <a:ext uri="{9D8B030D-6E8A-4147-A177-3AD203B41FA5}">
                      <a16:colId xmlns:a16="http://schemas.microsoft.com/office/drawing/2014/main" val="1419448676"/>
                    </a:ext>
                  </a:extLst>
                </a:gridCol>
              </a:tblGrid>
              <a:tr h="652961">
                <a:tc gridSpan="3">
                  <a:txBody>
                    <a:bodyPr/>
                    <a:lstStyle/>
                    <a:p>
                      <a:pPr algn="l" fontAlgn="b"/>
                      <a:r>
                        <a:rPr lang="en-US" sz="1800" u="none" strike="noStrike" dirty="0">
                          <a:effectLst/>
                          <a:latin typeface="Georgia" panose="02040502050405020303" pitchFamily="18" charset="0"/>
                        </a:rPr>
                        <a:t>Apparel shipments to the U.S., 2017</a:t>
                      </a:r>
                      <a:endParaRPr lang="en-US" sz="1800" b="0" i="0" u="none" strike="noStrike" dirty="0">
                        <a:solidFill>
                          <a:srgbClr val="000000"/>
                        </a:solidFill>
                        <a:effectLst/>
                        <a:latin typeface="Georgia" panose="02040502050405020303" pitchFamily="18" charset="0"/>
                      </a:endParaRPr>
                    </a:p>
                  </a:txBody>
                  <a:tcPr marL="4763" marR="4763" marT="4763"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2168929286"/>
                  </a:ext>
                </a:extLst>
              </a:tr>
              <a:tr h="329290">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3017975451"/>
                  </a:ext>
                </a:extLst>
              </a:tr>
              <a:tr h="792136">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500" u="none" strike="noStrike" dirty="0">
                          <a:effectLst/>
                          <a:latin typeface="Georgia" panose="02040502050405020303" pitchFamily="18" charset="0"/>
                        </a:rPr>
                        <a:t>imports of apparel </a:t>
                      </a:r>
                    </a:p>
                    <a:p>
                      <a:pPr algn="r" fontAlgn="b"/>
                      <a:r>
                        <a:rPr lang="en-US" sz="1500" u="none" strike="noStrike" dirty="0">
                          <a:effectLst/>
                          <a:latin typeface="Georgia" panose="02040502050405020303" pitchFamily="18" charset="0"/>
                        </a:rPr>
                        <a:t>($ millions)</a:t>
                      </a:r>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500" u="none" strike="noStrike" dirty="0">
                          <a:effectLst/>
                          <a:latin typeface="Georgia" panose="02040502050405020303" pitchFamily="18" charset="0"/>
                        </a:rPr>
                        <a:t>SS products</a:t>
                      </a:r>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500" u="none" strike="noStrike" dirty="0">
                          <a:effectLst/>
                          <a:latin typeface="Georgia" panose="02040502050405020303" pitchFamily="18" charset="0"/>
                        </a:rPr>
                        <a:t>added under SS process</a:t>
                      </a:r>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500" u="none" strike="noStrike" dirty="0">
                          <a:effectLst/>
                          <a:latin typeface="Georgia" panose="02040502050405020303" pitchFamily="18" charset="0"/>
                        </a:rPr>
                        <a:t>SS as a percent of apparel imports</a:t>
                      </a:r>
                      <a:endParaRPr lang="en-US" sz="15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1906916122"/>
                  </a:ext>
                </a:extLst>
              </a:tr>
              <a:tr h="329290">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5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651513522"/>
                  </a:ext>
                </a:extLst>
              </a:tr>
              <a:tr h="489850">
                <a:tc>
                  <a:txBody>
                    <a:bodyPr/>
                    <a:lstStyle/>
                    <a:p>
                      <a:pPr algn="l" fontAlgn="b"/>
                      <a:r>
                        <a:rPr lang="en-US" sz="1500" u="none" strike="noStrike" dirty="0">
                          <a:effectLst/>
                          <a:latin typeface="Georgia" panose="02040502050405020303" pitchFamily="18" charset="0"/>
                        </a:rPr>
                        <a:t>NAFTA</a:t>
                      </a:r>
                      <a:endParaRPr lang="en-US" sz="15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b="0" i="0" u="none" strike="noStrike" dirty="0">
                          <a:solidFill>
                            <a:srgbClr val="000000"/>
                          </a:solidFill>
                          <a:effectLst/>
                          <a:latin typeface="Georgia" panose="02040502050405020303" pitchFamily="18" charset="0"/>
                        </a:rPr>
                        <a:t>$4,380</a:t>
                      </a:r>
                    </a:p>
                  </a:txBody>
                  <a:tcPr marL="4763" marR="4763" marT="4763" marB="0" anchor="b"/>
                </a:tc>
                <a:tc>
                  <a:txBody>
                    <a:bodyPr/>
                    <a:lstStyle/>
                    <a:p>
                      <a:pPr algn="r" fontAlgn="b"/>
                      <a:r>
                        <a:rPr lang="en-US" sz="1800" b="0" i="0" u="none" strike="noStrike" dirty="0">
                          <a:solidFill>
                            <a:srgbClr val="000000"/>
                          </a:solidFill>
                          <a:effectLst/>
                          <a:latin typeface="Georgia" panose="02040502050405020303" pitchFamily="18" charset="0"/>
                        </a:rPr>
                        <a:t>10</a:t>
                      </a:r>
                    </a:p>
                  </a:txBody>
                  <a:tcPr marL="4763" marR="4763" marT="4763" marB="0" anchor="b"/>
                </a:tc>
                <a:tc>
                  <a:txBody>
                    <a:bodyPr/>
                    <a:lstStyle/>
                    <a:p>
                      <a:pPr algn="r" fontAlgn="b"/>
                      <a:r>
                        <a:rPr lang="en-US" sz="1800" u="none" strike="noStrike" dirty="0">
                          <a:effectLst/>
                          <a:latin typeface="Georgia" panose="02040502050405020303" pitchFamily="18" charset="0"/>
                        </a:rPr>
                        <a:t>10</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n/a</a:t>
                      </a:r>
                      <a:endParaRPr lang="en-US" sz="18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589448583"/>
                  </a:ext>
                </a:extLst>
              </a:tr>
              <a:tr h="329290">
                <a:tc gridSpan="2">
                  <a:txBody>
                    <a:bodyPr/>
                    <a:lstStyle/>
                    <a:p>
                      <a:pPr algn="l" fontAlgn="b"/>
                      <a:r>
                        <a:rPr lang="en-US" sz="1500" u="none" strike="noStrike" dirty="0">
                          <a:effectLst/>
                          <a:latin typeface="Georgia" panose="02040502050405020303" pitchFamily="18" charset="0"/>
                        </a:rPr>
                        <a:t>CAFTA-DR</a:t>
                      </a:r>
                      <a:endParaRPr lang="en-US" sz="1500" b="0" i="0" u="none" strike="noStrike" dirty="0">
                        <a:solidFill>
                          <a:srgbClr val="000000"/>
                        </a:solidFill>
                        <a:effectLst/>
                        <a:latin typeface="Georgia" panose="02040502050405020303" pitchFamily="18" charset="0"/>
                      </a:endParaRPr>
                    </a:p>
                  </a:txBody>
                  <a:tcPr marL="4763" marR="4763" marT="4763" marB="0" anchor="b"/>
                </a:tc>
                <a:tc hMerge="1">
                  <a:txBody>
                    <a:bodyPr/>
                    <a:lstStyle/>
                    <a:p>
                      <a:endParaRPr lang="en-US"/>
                    </a:p>
                  </a:txBody>
                  <a:tcPr/>
                </a:tc>
                <a:tc>
                  <a:txBody>
                    <a:bodyPr/>
                    <a:lstStyle/>
                    <a:p>
                      <a:pPr algn="r" fontAlgn="b"/>
                      <a:r>
                        <a:rPr lang="en-US" sz="1800" u="none" strike="noStrike" dirty="0">
                          <a:effectLst/>
                          <a:latin typeface="Georgia" panose="02040502050405020303" pitchFamily="18" charset="0"/>
                        </a:rPr>
                        <a:t>$8,051</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150</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80</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4.70%</a:t>
                      </a:r>
                      <a:endParaRPr lang="en-US" sz="18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2935954023"/>
                  </a:ext>
                </a:extLst>
              </a:tr>
              <a:tr h="329290">
                <a:tc gridSpan="2">
                  <a:txBody>
                    <a:bodyPr/>
                    <a:lstStyle/>
                    <a:p>
                      <a:pPr algn="l" fontAlgn="b"/>
                      <a:r>
                        <a:rPr lang="en-US" sz="1800" u="none" strike="noStrike" dirty="0">
                          <a:solidFill>
                            <a:srgbClr val="FF0000"/>
                          </a:solidFill>
                          <a:effectLst/>
                          <a:highlight>
                            <a:srgbClr val="FFFF00"/>
                          </a:highlight>
                          <a:latin typeface="Georgia" panose="02040502050405020303" pitchFamily="18" charset="0"/>
                        </a:rPr>
                        <a:t>Colombia</a:t>
                      </a:r>
                      <a:endParaRPr lang="en-US" sz="1800" b="0" i="0" u="none" strike="noStrike" dirty="0">
                        <a:solidFill>
                          <a:srgbClr val="FF0000"/>
                        </a:solidFill>
                        <a:effectLst/>
                        <a:highlight>
                          <a:srgbClr val="FFFF00"/>
                        </a:highlight>
                        <a:latin typeface="Georgia" panose="02040502050405020303" pitchFamily="18" charset="0"/>
                      </a:endParaRPr>
                    </a:p>
                  </a:txBody>
                  <a:tcPr marL="4763" marR="4763" marT="4763" marB="0" anchor="b"/>
                </a:tc>
                <a:tc hMerge="1">
                  <a:txBody>
                    <a:bodyPr/>
                    <a:lstStyle/>
                    <a:p>
                      <a:endParaRPr lang="en-US"/>
                    </a:p>
                  </a:txBody>
                  <a:tcPr/>
                </a:tc>
                <a:tc>
                  <a:txBody>
                    <a:bodyPr/>
                    <a:lstStyle/>
                    <a:p>
                      <a:pPr algn="r" fontAlgn="b"/>
                      <a:r>
                        <a:rPr lang="en-US" sz="1800" u="none" strike="noStrike" dirty="0">
                          <a:solidFill>
                            <a:srgbClr val="FF0000"/>
                          </a:solidFill>
                          <a:effectLst/>
                          <a:highlight>
                            <a:srgbClr val="FFFF00"/>
                          </a:highlight>
                          <a:latin typeface="Georgia" panose="02040502050405020303" pitchFamily="18" charset="0"/>
                        </a:rPr>
                        <a:t>$194</a:t>
                      </a:r>
                      <a:endParaRPr lang="en-US" sz="1800" b="0" i="0" u="none" strike="noStrike" dirty="0">
                        <a:solidFill>
                          <a:srgbClr val="FF0000"/>
                        </a:solidFill>
                        <a:effectLst/>
                        <a:highlight>
                          <a:srgbClr val="FFFF00"/>
                        </a:highlight>
                        <a:latin typeface="Georgia" panose="02040502050405020303" pitchFamily="18" charset="0"/>
                      </a:endParaRPr>
                    </a:p>
                  </a:txBody>
                  <a:tcPr marL="4763" marR="4763" marT="4763" marB="0" anchor="b"/>
                </a:tc>
                <a:tc>
                  <a:txBody>
                    <a:bodyPr/>
                    <a:lstStyle/>
                    <a:p>
                      <a:pPr algn="r" fontAlgn="b"/>
                      <a:r>
                        <a:rPr lang="en-US" sz="1800" u="none" strike="noStrike" dirty="0">
                          <a:solidFill>
                            <a:srgbClr val="FF0000"/>
                          </a:solidFill>
                          <a:effectLst/>
                          <a:highlight>
                            <a:srgbClr val="FFFF00"/>
                          </a:highlight>
                          <a:latin typeface="Georgia" panose="02040502050405020303" pitchFamily="18" charset="0"/>
                        </a:rPr>
                        <a:t>21</a:t>
                      </a:r>
                      <a:endParaRPr lang="en-US" sz="1800" b="0" i="0" u="none" strike="noStrike" dirty="0">
                        <a:solidFill>
                          <a:srgbClr val="FF0000"/>
                        </a:solidFill>
                        <a:effectLst/>
                        <a:highlight>
                          <a:srgbClr val="FFFF00"/>
                        </a:highlight>
                        <a:latin typeface="Georgia" panose="02040502050405020303" pitchFamily="18" charset="0"/>
                      </a:endParaRPr>
                    </a:p>
                  </a:txBody>
                  <a:tcPr marL="4763" marR="4763" marT="4763" marB="0" anchor="b"/>
                </a:tc>
                <a:tc>
                  <a:txBody>
                    <a:bodyPr/>
                    <a:lstStyle/>
                    <a:p>
                      <a:pPr algn="r" fontAlgn="b"/>
                      <a:r>
                        <a:rPr lang="en-US" sz="1800" u="none" strike="noStrike" dirty="0">
                          <a:solidFill>
                            <a:srgbClr val="FF0000"/>
                          </a:solidFill>
                          <a:effectLst/>
                          <a:highlight>
                            <a:srgbClr val="FFFF00"/>
                          </a:highlight>
                          <a:latin typeface="Georgia" panose="02040502050405020303" pitchFamily="18" charset="0"/>
                        </a:rPr>
                        <a:t>3</a:t>
                      </a:r>
                      <a:endParaRPr lang="en-US" sz="1800" b="0" i="0" u="none" strike="noStrike" dirty="0">
                        <a:solidFill>
                          <a:srgbClr val="FF0000"/>
                        </a:solidFill>
                        <a:effectLst/>
                        <a:highlight>
                          <a:srgbClr val="FFFF00"/>
                        </a:highlight>
                        <a:latin typeface="Georgia" panose="02040502050405020303" pitchFamily="18" charset="0"/>
                      </a:endParaRPr>
                    </a:p>
                  </a:txBody>
                  <a:tcPr marL="4763" marR="4763" marT="4763" marB="0" anchor="b"/>
                </a:tc>
                <a:tc>
                  <a:txBody>
                    <a:bodyPr/>
                    <a:lstStyle/>
                    <a:p>
                      <a:pPr algn="r" fontAlgn="b"/>
                      <a:r>
                        <a:rPr lang="en-US" sz="1800" u="none" strike="noStrike" dirty="0">
                          <a:solidFill>
                            <a:srgbClr val="FF0000"/>
                          </a:solidFill>
                          <a:effectLst/>
                          <a:highlight>
                            <a:srgbClr val="FFFF00"/>
                          </a:highlight>
                          <a:latin typeface="Georgia" panose="02040502050405020303" pitchFamily="18" charset="0"/>
                        </a:rPr>
                        <a:t>less than 1%</a:t>
                      </a:r>
                      <a:endParaRPr lang="en-US" sz="1800" b="0" i="0" u="none" strike="noStrike" dirty="0">
                        <a:solidFill>
                          <a:srgbClr val="FF0000"/>
                        </a:solidFill>
                        <a:effectLst/>
                        <a:highlight>
                          <a:srgbClr val="FFFF00"/>
                        </a:highlight>
                        <a:latin typeface="Georgia" panose="02040502050405020303" pitchFamily="18" charset="0"/>
                      </a:endParaRPr>
                    </a:p>
                  </a:txBody>
                  <a:tcPr marL="4763" marR="4763" marT="4763" marB="0" anchor="b"/>
                </a:tc>
                <a:extLst>
                  <a:ext uri="{0D108BD9-81ED-4DB2-BD59-A6C34878D82A}">
                    <a16:rowId xmlns:a16="http://schemas.microsoft.com/office/drawing/2014/main" val="2457210612"/>
                  </a:ext>
                </a:extLst>
              </a:tr>
              <a:tr h="329290">
                <a:tc>
                  <a:txBody>
                    <a:bodyPr/>
                    <a:lstStyle/>
                    <a:p>
                      <a:pPr algn="l" fontAlgn="b"/>
                      <a:r>
                        <a:rPr lang="en-US" sz="1800" u="none" strike="noStrike" dirty="0">
                          <a:effectLst/>
                          <a:latin typeface="Georgia" panose="02040502050405020303" pitchFamily="18" charset="0"/>
                        </a:rPr>
                        <a:t>Peru</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l" fontAlgn="b"/>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$608</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18</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0</a:t>
                      </a:r>
                      <a:endParaRPr lang="en-US" sz="1800" b="0" i="0" u="none" strike="noStrike" dirty="0">
                        <a:solidFill>
                          <a:srgbClr val="000000"/>
                        </a:solidFill>
                        <a:effectLst/>
                        <a:latin typeface="Georgia" panose="02040502050405020303" pitchFamily="18" charset="0"/>
                      </a:endParaRPr>
                    </a:p>
                  </a:txBody>
                  <a:tcPr marL="4763" marR="4763" marT="4763" marB="0" anchor="b"/>
                </a:tc>
                <a:tc>
                  <a:txBody>
                    <a:bodyPr/>
                    <a:lstStyle/>
                    <a:p>
                      <a:pPr algn="r" fontAlgn="b"/>
                      <a:r>
                        <a:rPr lang="en-US" sz="1800" u="none" strike="noStrike" dirty="0">
                          <a:effectLst/>
                          <a:latin typeface="Georgia" panose="02040502050405020303" pitchFamily="18" charset="0"/>
                        </a:rPr>
                        <a:t>less than 1%</a:t>
                      </a:r>
                      <a:endParaRPr lang="en-US" sz="1800" b="0" i="0" u="none" strike="noStrike" dirty="0">
                        <a:solidFill>
                          <a:srgbClr val="000000"/>
                        </a:solidFill>
                        <a:effectLst/>
                        <a:latin typeface="Georgia" panose="02040502050405020303" pitchFamily="18" charset="0"/>
                      </a:endParaRPr>
                    </a:p>
                  </a:txBody>
                  <a:tcPr marL="4763" marR="4763" marT="4763" marB="0" anchor="b"/>
                </a:tc>
                <a:extLst>
                  <a:ext uri="{0D108BD9-81ED-4DB2-BD59-A6C34878D82A}">
                    <a16:rowId xmlns:a16="http://schemas.microsoft.com/office/drawing/2014/main" val="3046256945"/>
                  </a:ext>
                </a:extLst>
              </a:tr>
            </a:tbl>
          </a:graphicData>
        </a:graphic>
      </p:graphicFrame>
      <p:sp>
        <p:nvSpPr>
          <p:cNvPr id="4" name="Slide Number Placeholder 3">
            <a:extLst>
              <a:ext uri="{FF2B5EF4-FFF2-40B4-BE49-F238E27FC236}">
                <a16:creationId xmlns:a16="http://schemas.microsoft.com/office/drawing/2014/main" id="{736D0D7B-555A-46DB-9BEC-B33B2167E5B2}"/>
              </a:ext>
            </a:extLst>
          </p:cNvPr>
          <p:cNvSpPr>
            <a:spLocks noGrp="1"/>
          </p:cNvSpPr>
          <p:nvPr>
            <p:ph type="sldNum" sz="quarter" idx="11"/>
          </p:nvPr>
        </p:nvSpPr>
        <p:spPr/>
        <p:txBody>
          <a:bodyPr/>
          <a:lstStyle/>
          <a:p>
            <a:fld id="{FBFD1605-1196-4D20-8D12-6F0C96F87AC8}" type="slidenum">
              <a:rPr lang="en-US" altLang="en-US" smtClean="0"/>
              <a:pPr/>
              <a:t>6</a:t>
            </a:fld>
            <a:endParaRPr lang="en-US" altLang="en-US" sz="1050" dirty="0">
              <a:latin typeface="Georgia" panose="02040502050405020303" pitchFamily="18" charset="0"/>
            </a:endParaRPr>
          </a:p>
        </p:txBody>
      </p:sp>
    </p:spTree>
    <p:extLst>
      <p:ext uri="{BB962C8B-B14F-4D97-AF65-F5344CB8AC3E}">
        <p14:creationId xmlns:p14="http://schemas.microsoft.com/office/powerpoint/2010/main" val="101315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xfrm>
            <a:off x="6019800" y="6477000"/>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fld id="{BC0A613E-1EBE-4FAE-A02F-A35999264917}" type="slidenum">
              <a:rPr lang="en-US" altLang="en-US" sz="1100" smtClean="0">
                <a:solidFill>
                  <a:srgbClr val="000000"/>
                </a:solidFill>
                <a:latin typeface="Calibri" panose="020F0502020204030204" pitchFamily="34" charset="0"/>
              </a:rPr>
              <a:pPr algn="r"/>
              <a:t>7</a:t>
            </a:fld>
            <a:endParaRPr lang="en-US" altLang="en-US" sz="1100" dirty="0">
              <a:solidFill>
                <a:srgbClr val="000000"/>
              </a:solidFill>
              <a:latin typeface="Calibri" panose="020F0502020204030204" pitchFamily="34" charset="0"/>
            </a:endParaRPr>
          </a:p>
        </p:txBody>
      </p:sp>
      <p:sp>
        <p:nvSpPr>
          <p:cNvPr id="7171" name="Rectangle 2"/>
          <p:cNvSpPr>
            <a:spLocks noGrp="1" noChangeArrowheads="1"/>
          </p:cNvSpPr>
          <p:nvPr>
            <p:ph type="title"/>
          </p:nvPr>
        </p:nvSpPr>
        <p:spPr>
          <a:xfrm>
            <a:off x="1447800" y="304800"/>
            <a:ext cx="7467600" cy="838200"/>
          </a:xfrm>
        </p:spPr>
        <p:txBody>
          <a:bodyPr/>
          <a:lstStyle/>
          <a:p>
            <a:pPr eaLnBrk="1" hangingPunct="1"/>
            <a:r>
              <a:rPr lang="en-US" altLang="en-US" sz="3200" b="1" dirty="0" err="1">
                <a:latin typeface="Georgia" panose="02040502050405020303" pitchFamily="18" charset="0"/>
              </a:rPr>
              <a:t>Mecanismo</a:t>
            </a:r>
            <a:r>
              <a:rPr lang="en-US" altLang="en-US" sz="3200" b="1" dirty="0">
                <a:latin typeface="Georgia" panose="02040502050405020303" pitchFamily="18" charset="0"/>
              </a:rPr>
              <a:t> de </a:t>
            </a:r>
            <a:r>
              <a:rPr lang="en-US" altLang="en-US" sz="3200" b="1" dirty="0" err="1">
                <a:latin typeface="Georgia" panose="02040502050405020303" pitchFamily="18" charset="0"/>
              </a:rPr>
              <a:t>Escaso</a:t>
            </a:r>
            <a:r>
              <a:rPr lang="en-US" altLang="en-US" sz="3200" b="1" dirty="0">
                <a:latin typeface="Georgia" panose="02040502050405020303" pitchFamily="18" charset="0"/>
              </a:rPr>
              <a:t> </a:t>
            </a:r>
            <a:r>
              <a:rPr lang="en-US" altLang="en-US" sz="3200" b="1" dirty="0" err="1">
                <a:latin typeface="Georgia" panose="02040502050405020303" pitchFamily="18" charset="0"/>
              </a:rPr>
              <a:t>Abasto</a:t>
            </a:r>
            <a:endParaRPr lang="en-US" altLang="en-US" sz="3200" b="1" dirty="0">
              <a:latin typeface="Georgia" panose="02040502050405020303" pitchFamily="18" charset="0"/>
            </a:endParaRPr>
          </a:p>
        </p:txBody>
      </p:sp>
      <p:sp>
        <p:nvSpPr>
          <p:cNvPr id="7172" name="Rectangle 3"/>
          <p:cNvSpPr>
            <a:spLocks noGrp="1" noChangeArrowheads="1"/>
          </p:cNvSpPr>
          <p:nvPr>
            <p:ph type="body" idx="1"/>
          </p:nvPr>
        </p:nvSpPr>
        <p:spPr>
          <a:xfrm>
            <a:off x="381000" y="1981200"/>
            <a:ext cx="8382000" cy="5029200"/>
          </a:xfrm>
        </p:spPr>
        <p:txBody>
          <a:bodyPr/>
          <a:lstStyle/>
          <a:p>
            <a:pPr eaLnBrk="1" hangingPunct="1"/>
            <a:r>
              <a:rPr lang="en-US" altLang="en-US" sz="2400" dirty="0">
                <a:latin typeface="Georgia" panose="02040502050405020303" pitchFamily="18" charset="0"/>
              </a:rPr>
              <a:t>U.S.-Colombia TPA allows duty-free treatment for certain products (fibers, yarns, or fabrics) that are not “commercially available” in the U.S. or Colombia.</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These products may be sourced outside the region and be treated as “originating,” with no end-use restriction.</a:t>
            </a:r>
          </a:p>
          <a:p>
            <a:pPr eaLnBrk="1" hangingPunct="1"/>
            <a:endParaRPr lang="en-US" altLang="en-US" sz="2400" dirty="0">
              <a:latin typeface="Georgia" panose="02040502050405020303" pitchFamily="18" charset="0"/>
            </a:endParaRPr>
          </a:p>
          <a:p>
            <a:r>
              <a:rPr lang="en-US" altLang="en-US" sz="2400" dirty="0">
                <a:latin typeface="Georgia" panose="02040502050405020303" pitchFamily="18" charset="0"/>
              </a:rPr>
              <a:t>Products that currently qualify under this provision are included in the “Short Supply List” (Annex 3-B).</a:t>
            </a:r>
          </a:p>
          <a:p>
            <a:pPr eaLnBrk="1" hangingPunct="1"/>
            <a:endParaRPr lang="en-US" altLang="en-US" sz="2400" dirty="0">
              <a:latin typeface="Georgia" panose="02040502050405020303" pitchFamily="18" charset="0"/>
            </a:endParaRPr>
          </a:p>
        </p:txBody>
      </p:sp>
    </p:spTree>
    <p:extLst>
      <p:ext uri="{BB962C8B-B14F-4D97-AF65-F5344CB8AC3E}">
        <p14:creationId xmlns:p14="http://schemas.microsoft.com/office/powerpoint/2010/main" val="40437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47800" y="228600"/>
            <a:ext cx="7391400" cy="914400"/>
          </a:xfrm>
        </p:spPr>
        <p:txBody>
          <a:bodyPr/>
          <a:lstStyle/>
          <a:p>
            <a:pPr eaLnBrk="1" hangingPunct="1"/>
            <a:r>
              <a:rPr lang="en-US" altLang="en-US" sz="3200" b="1" dirty="0" err="1">
                <a:latin typeface="Georgia" panose="02040502050405020303" pitchFamily="18" charset="0"/>
              </a:rPr>
              <a:t>Mecanismo</a:t>
            </a:r>
            <a:r>
              <a:rPr lang="en-US" altLang="en-US" sz="3200" b="1" dirty="0">
                <a:latin typeface="Georgia" panose="02040502050405020303" pitchFamily="18" charset="0"/>
              </a:rPr>
              <a:t> de </a:t>
            </a:r>
            <a:r>
              <a:rPr lang="en-US" altLang="en-US" sz="3200" b="1" dirty="0" err="1">
                <a:latin typeface="Georgia" panose="02040502050405020303" pitchFamily="18" charset="0"/>
              </a:rPr>
              <a:t>Escaso</a:t>
            </a:r>
            <a:r>
              <a:rPr lang="en-US" altLang="en-US" sz="3200" b="1" dirty="0">
                <a:latin typeface="Georgia" panose="02040502050405020303" pitchFamily="18" charset="0"/>
              </a:rPr>
              <a:t> </a:t>
            </a:r>
            <a:r>
              <a:rPr lang="en-US" altLang="en-US" sz="3200" b="1" dirty="0" err="1">
                <a:latin typeface="Georgia" panose="02040502050405020303" pitchFamily="18" charset="0"/>
              </a:rPr>
              <a:t>Abasto</a:t>
            </a:r>
            <a:endParaRPr lang="en-US" altLang="en-US" sz="3200" b="1" dirty="0">
              <a:latin typeface="Georgia" panose="02040502050405020303" pitchFamily="18" charset="0"/>
            </a:endParaRPr>
          </a:p>
        </p:txBody>
      </p:sp>
      <p:sp>
        <p:nvSpPr>
          <p:cNvPr id="9219" name="Content Placeholder 2"/>
          <p:cNvSpPr>
            <a:spLocks noGrp="1"/>
          </p:cNvSpPr>
          <p:nvPr>
            <p:ph idx="1"/>
          </p:nvPr>
        </p:nvSpPr>
        <p:spPr>
          <a:xfrm>
            <a:off x="228600" y="1447800"/>
            <a:ext cx="8686800" cy="5029200"/>
          </a:xfrm>
        </p:spPr>
        <p:txBody>
          <a:bodyPr/>
          <a:lstStyle/>
          <a:p>
            <a:pPr eaLnBrk="1" hangingPunct="1"/>
            <a:r>
              <a:rPr lang="en-US" altLang="en-US" sz="2000" dirty="0">
                <a:latin typeface="Georgia" panose="02040502050405020303" pitchFamily="18" charset="0"/>
              </a:rPr>
              <a:t>After receiving a request for a particular product, CITA, an inter-agency committee, determines if that product is not commercially available.</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BUT, CITA does not contact potential suppliers to </a:t>
            </a:r>
            <a:r>
              <a:rPr lang="en-US" altLang="en-US" sz="2000" u="sng" dirty="0">
                <a:latin typeface="Georgia" panose="02040502050405020303" pitchFamily="18" charset="0"/>
              </a:rPr>
              <a:t>investigate</a:t>
            </a:r>
            <a:r>
              <a:rPr lang="en-US" altLang="en-US" sz="2000" dirty="0">
                <a:latin typeface="Georgia" panose="02040502050405020303" pitchFamily="18" charset="0"/>
              </a:rPr>
              <a:t> whether the product is available.  </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CITA is the </a:t>
            </a:r>
            <a:r>
              <a:rPr lang="en-US" altLang="en-US" sz="2000" u="sng" dirty="0">
                <a:latin typeface="Georgia" panose="02040502050405020303" pitchFamily="18" charset="0"/>
              </a:rPr>
              <a:t>adjudicating</a:t>
            </a:r>
            <a:r>
              <a:rPr lang="en-US" altLang="en-US" sz="2000" dirty="0">
                <a:latin typeface="Georgia" panose="02040502050405020303" pitchFamily="18" charset="0"/>
              </a:rPr>
              <a:t> authority.  CITA does not collect information – it only reviews information submitted on the record.</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Interested entities submit evidence to CITA to support their claims as to the commercial availability of the subject product, and CITA makes its determination based </a:t>
            </a:r>
            <a:r>
              <a:rPr lang="en-US" altLang="en-US" sz="2000" dirty="0">
                <a:solidFill>
                  <a:srgbClr val="FF0000"/>
                </a:solidFill>
                <a:latin typeface="Georgia" panose="02040502050405020303" pitchFamily="18" charset="0"/>
              </a:rPr>
              <a:t>ONLY</a:t>
            </a:r>
            <a:r>
              <a:rPr lang="en-US" altLang="en-US" sz="2000" dirty="0">
                <a:latin typeface="Georgia" panose="02040502050405020303" pitchFamily="18" charset="0"/>
              </a:rPr>
              <a:t> on that evidence. </a:t>
            </a:r>
          </a:p>
          <a:p>
            <a:pPr eaLnBrk="1" hangingPunct="1"/>
            <a:endParaRPr lang="en-US" altLang="en-US" sz="2000" dirty="0"/>
          </a:p>
          <a:p>
            <a:pPr eaLnBrk="1" hangingPunct="1">
              <a:buFontTx/>
              <a:buNone/>
            </a:pPr>
            <a:r>
              <a:rPr lang="en-US" altLang="en-US" sz="2000" dirty="0"/>
              <a:t> </a:t>
            </a:r>
          </a:p>
          <a:p>
            <a:pPr eaLnBrk="1" hangingPunct="1">
              <a:buFontTx/>
              <a:buNone/>
            </a:pPr>
            <a:endParaRPr lang="en-US" altLang="en-US" sz="2000" dirty="0"/>
          </a:p>
          <a:p>
            <a:pPr eaLnBrk="1" hangingPunct="1">
              <a:buFontTx/>
              <a:buNone/>
            </a:pPr>
            <a:endParaRPr lang="en-US" altLang="en-US" sz="2000" dirty="0"/>
          </a:p>
          <a:p>
            <a:pPr eaLnBrk="1" hangingPunct="1">
              <a:buFontTx/>
              <a:buNone/>
            </a:pPr>
            <a:endParaRPr lang="en-US" altLang="en-US" sz="2400" dirty="0"/>
          </a:p>
          <a:p>
            <a:pPr eaLnBrk="1" hangingPunct="1">
              <a:buFontTx/>
              <a:buNone/>
            </a:pPr>
            <a:endParaRPr lang="en-US" altLang="en-US" sz="2000" dirty="0"/>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531223"/>
            <a:ext cx="1330960" cy="117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a:xfrm>
            <a:off x="6096000" y="6438900"/>
            <a:ext cx="2895600" cy="244475"/>
          </a:xfrm>
        </p:spPr>
        <p:txBody>
          <a:bodyPr/>
          <a:lstStyle/>
          <a:p>
            <a:pPr algn="r">
              <a:defRPr/>
            </a:pPr>
            <a:fld id="{7AE1ADF1-FFF9-47BA-B8BE-B62406B56C8C}" type="slidenum">
              <a:rPr lang="en-US" sz="1100" smtClean="0">
                <a:solidFill>
                  <a:srgbClr val="000000"/>
                </a:solidFill>
                <a:latin typeface="Calibri" panose="020F0502020204030204" pitchFamily="34" charset="0"/>
              </a:rPr>
              <a:pPr algn="r">
                <a:defRPr/>
              </a:pPr>
              <a:t>8</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2957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274638"/>
            <a:ext cx="7543800" cy="868362"/>
          </a:xfrm>
        </p:spPr>
        <p:txBody>
          <a:bodyPr/>
          <a:lstStyle/>
          <a:p>
            <a:r>
              <a:rPr lang="en-US" altLang="en-US" sz="2800" b="1" dirty="0">
                <a:latin typeface="Georgia" panose="02040502050405020303" pitchFamily="18" charset="0"/>
              </a:rPr>
              <a:t>Timeline for Short Supply Proceedings</a:t>
            </a:r>
            <a:endParaRPr lang="en-US" altLang="en-US" sz="2800" dirty="0">
              <a:latin typeface="Georgia" panose="02040502050405020303" pitchFamily="18" charset="0"/>
            </a:endParaRPr>
          </a:p>
        </p:txBody>
      </p:sp>
      <p:sp>
        <p:nvSpPr>
          <p:cNvPr id="11267" name="Content Placeholder 2"/>
          <p:cNvSpPr>
            <a:spLocks noGrp="1"/>
          </p:cNvSpPr>
          <p:nvPr>
            <p:ph idx="1"/>
          </p:nvPr>
        </p:nvSpPr>
        <p:spPr>
          <a:xfrm>
            <a:off x="381000" y="1295400"/>
            <a:ext cx="8382000" cy="4800600"/>
          </a:xfrm>
        </p:spPr>
        <p:txBody>
          <a:bodyPr/>
          <a:lstStyle/>
          <a:p>
            <a:r>
              <a:rPr lang="en-US" altLang="en-US" sz="1600" u="sng" dirty="0">
                <a:latin typeface="Georgia" panose="02040502050405020303" pitchFamily="18" charset="0"/>
              </a:rPr>
              <a:t>Day 0</a:t>
            </a:r>
            <a:r>
              <a:rPr lang="en-US" altLang="en-US" sz="1600" dirty="0">
                <a:latin typeface="Georgia" panose="02040502050405020303" pitchFamily="18" charset="0"/>
              </a:rPr>
              <a:t>: A Request is submitted to CITA.</a:t>
            </a:r>
          </a:p>
          <a:p>
            <a:endParaRPr lang="en-US" altLang="en-US" sz="1600" dirty="0">
              <a:latin typeface="Georgia" panose="02040502050405020303" pitchFamily="18" charset="0"/>
            </a:endParaRPr>
          </a:p>
          <a:p>
            <a:r>
              <a:rPr lang="en-US" altLang="en-US" sz="1600" dirty="0">
                <a:latin typeface="Georgia" panose="02040502050405020303" pitchFamily="18" charset="0"/>
              </a:rPr>
              <a:t>CITA has </a:t>
            </a:r>
            <a:r>
              <a:rPr lang="en-US" altLang="en-US" sz="1600" u="sng" dirty="0">
                <a:latin typeface="Georgia" panose="02040502050405020303" pitchFamily="18" charset="0"/>
              </a:rPr>
              <a:t>2 business days </a:t>
            </a:r>
            <a:r>
              <a:rPr lang="en-US" altLang="en-US" sz="1600" dirty="0">
                <a:latin typeface="Georgia" panose="02040502050405020303" pitchFamily="18" charset="0"/>
              </a:rPr>
              <a:t>to accept or reject the Request after it considers whether:</a:t>
            </a:r>
          </a:p>
          <a:p>
            <a:pPr lvl="1"/>
            <a:r>
              <a:rPr lang="en-US" altLang="en-US" sz="1600" dirty="0">
                <a:latin typeface="Georgia" panose="02040502050405020303" pitchFamily="18" charset="0"/>
              </a:rPr>
              <a:t>Due diligence to source the  specified product is reasonable and sufficient;</a:t>
            </a:r>
          </a:p>
          <a:p>
            <a:pPr lvl="1"/>
            <a:r>
              <a:rPr lang="en-US" altLang="en-US" sz="1600" dirty="0">
                <a:latin typeface="Georgia" panose="02040502050405020303" pitchFamily="18" charset="0"/>
              </a:rPr>
              <a:t>Product description and requirements are reasonable;</a:t>
            </a:r>
          </a:p>
          <a:p>
            <a:pPr lvl="1"/>
            <a:r>
              <a:rPr lang="en-US" altLang="en-US" sz="1600" dirty="0">
                <a:latin typeface="Georgia" panose="02040502050405020303" pitchFamily="18" charset="0"/>
              </a:rPr>
              <a:t>Product cannot be substituted.</a:t>
            </a:r>
          </a:p>
          <a:p>
            <a:pPr lvl="1">
              <a:buFontTx/>
              <a:buNone/>
            </a:pPr>
            <a:endParaRPr lang="en-US" altLang="en-US" sz="1600" dirty="0">
              <a:latin typeface="Georgia" panose="02040502050405020303" pitchFamily="18" charset="0"/>
            </a:endParaRPr>
          </a:p>
          <a:p>
            <a:r>
              <a:rPr lang="en-US" altLang="en-US" sz="1600" dirty="0">
                <a:latin typeface="Georgia" panose="02040502050405020303" pitchFamily="18" charset="0"/>
              </a:rPr>
              <a:t>If CITA accepts, the Request is posted and parties are notified.</a:t>
            </a:r>
          </a:p>
          <a:p>
            <a:endParaRPr lang="en-US" altLang="en-US" sz="1600" dirty="0">
              <a:latin typeface="Georgia" panose="02040502050405020303" pitchFamily="18" charset="0"/>
            </a:endParaRPr>
          </a:p>
          <a:p>
            <a:r>
              <a:rPr lang="en-US" altLang="en-US" sz="1600" dirty="0">
                <a:latin typeface="Georgia" panose="02040502050405020303" pitchFamily="18" charset="0"/>
              </a:rPr>
              <a:t>Potential suppliers have </a:t>
            </a:r>
            <a:r>
              <a:rPr lang="en-US" altLang="en-US" sz="1600" u="sng" dirty="0">
                <a:latin typeface="Georgia" panose="02040502050405020303" pitchFamily="18" charset="0"/>
              </a:rPr>
              <a:t>8 business days </a:t>
            </a:r>
            <a:r>
              <a:rPr lang="en-US" altLang="en-US" sz="1600" dirty="0">
                <a:latin typeface="Georgia" panose="02040502050405020303" pitchFamily="18" charset="0"/>
              </a:rPr>
              <a:t>to submit a Response with an Offer to Supply, with information demonstrating their capability.</a:t>
            </a:r>
          </a:p>
          <a:p>
            <a:endParaRPr lang="en-US" altLang="en-US" sz="1600" dirty="0">
              <a:latin typeface="Georgia" panose="02040502050405020303" pitchFamily="18" charset="0"/>
            </a:endParaRPr>
          </a:p>
          <a:p>
            <a:r>
              <a:rPr lang="en-US" altLang="en-US" sz="1600" dirty="0">
                <a:latin typeface="Georgia" panose="02040502050405020303" pitchFamily="18" charset="0"/>
              </a:rPr>
              <a:t>The Requestor may rebut a potential supplier’s claim within </a:t>
            </a:r>
            <a:r>
              <a:rPr lang="en-US" altLang="en-US" sz="1600" u="sng" dirty="0">
                <a:latin typeface="Georgia" panose="02040502050405020303" pitchFamily="18" charset="0"/>
              </a:rPr>
              <a:t>4 business days</a:t>
            </a:r>
            <a:r>
              <a:rPr lang="en-US" altLang="en-US" sz="1600" dirty="0">
                <a:latin typeface="Georgia" panose="02040502050405020303" pitchFamily="18" charset="0"/>
              </a:rPr>
              <a:t>.</a:t>
            </a:r>
          </a:p>
          <a:p>
            <a:endParaRPr lang="en-US" altLang="en-US" sz="1600" dirty="0">
              <a:latin typeface="Georgia" panose="02040502050405020303" pitchFamily="18" charset="0"/>
            </a:endParaRPr>
          </a:p>
          <a:p>
            <a:r>
              <a:rPr lang="en-US" altLang="en-US" sz="1600" dirty="0">
                <a:latin typeface="Georgia" panose="02040502050405020303" pitchFamily="18" charset="0"/>
              </a:rPr>
              <a:t>CITA may request a public hearing for more information, but will make its determination in </a:t>
            </a:r>
            <a:r>
              <a:rPr lang="en-US" altLang="en-US" sz="1600" u="sng" dirty="0">
                <a:latin typeface="Georgia" panose="02040502050405020303" pitchFamily="18" charset="0"/>
              </a:rPr>
              <a:t>30-44 business days</a:t>
            </a:r>
            <a:r>
              <a:rPr lang="en-US" altLang="en-US" sz="1600" dirty="0">
                <a:latin typeface="Georgia" panose="02040502050405020303" pitchFamily="18" charset="0"/>
              </a:rPr>
              <a:t>.</a:t>
            </a:r>
          </a:p>
          <a:p>
            <a:endParaRPr lang="en-US" altLang="en-US" sz="1600" dirty="0">
              <a:latin typeface="Georgia" panose="02040502050405020303" pitchFamily="18" charset="0"/>
            </a:endParaRPr>
          </a:p>
          <a:p>
            <a:r>
              <a:rPr lang="en-US" altLang="en-US" sz="1600" dirty="0">
                <a:latin typeface="Georgia" panose="02040502050405020303" pitchFamily="18" charset="0"/>
              </a:rPr>
              <a:t>If approved, product is added to Annex 3-B.</a:t>
            </a:r>
          </a:p>
          <a:p>
            <a:endParaRPr lang="en-US" altLang="en-US" dirty="0"/>
          </a:p>
          <a:p>
            <a:pPr lvl="1"/>
            <a:endParaRPr lang="en-US" altLang="en-US" dirty="0"/>
          </a:p>
        </p:txBody>
      </p:sp>
      <p:sp>
        <p:nvSpPr>
          <p:cNvPr id="4" name="Slide Number Placeholder 3"/>
          <p:cNvSpPr>
            <a:spLocks noGrp="1"/>
          </p:cNvSpPr>
          <p:nvPr>
            <p:ph type="sldNum" sz="quarter" idx="11"/>
          </p:nvPr>
        </p:nvSpPr>
        <p:spPr>
          <a:xfrm>
            <a:off x="6096000" y="6477000"/>
            <a:ext cx="2895600" cy="244475"/>
          </a:xfrm>
        </p:spPr>
        <p:txBody>
          <a:bodyPr/>
          <a:lstStyle/>
          <a:p>
            <a:pPr algn="r">
              <a:defRPr/>
            </a:pPr>
            <a:fld id="{12D82FE4-5F94-43C3-B32E-6D011F88D0CF}" type="slidenum">
              <a:rPr lang="en-US" sz="1100" smtClean="0">
                <a:solidFill>
                  <a:srgbClr val="000000"/>
                </a:solidFill>
                <a:latin typeface="Calibri" panose="020F0502020204030204" pitchFamily="34" charset="0"/>
              </a:rPr>
              <a:pPr algn="r">
                <a:defRPr/>
              </a:pPr>
              <a:t>9</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0174816"/>
      </p:ext>
    </p:extLst>
  </p:cSld>
  <p:clrMapOvr>
    <a:masterClrMapping/>
  </p:clrMapOvr>
</p:sld>
</file>

<file path=ppt/theme/theme1.xml><?xml version="1.0" encoding="utf-8"?>
<a:theme xmlns:a="http://schemas.openxmlformats.org/drawingml/2006/main" name="TS001136796">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TP001136796</AuthoringAssetId>
    <AssetId xmlns="145c5697-5eb5-440b-b2f1-a8273fb59250">TS001136796</Asset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F41DE-AA34-4959-937B-D53EF5708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3E0BE0A-039D-401C-84CC-950ADC1AEA7C}">
  <ds:schemaRefs>
    <ds:schemaRef ds:uri="http://schemas.microsoft.com/office/2006/metadata/longProperties"/>
  </ds:schemaRefs>
</ds:datastoreItem>
</file>

<file path=customXml/itemProps3.xml><?xml version="1.0" encoding="utf-8"?>
<ds:datastoreItem xmlns:ds="http://schemas.openxmlformats.org/officeDocument/2006/customXml" ds:itemID="{6842BA74-D976-4BA4-AB31-414E9D40FD7B}">
  <ds:schemaRefs>
    <ds:schemaRef ds:uri="http://schemas.microsoft.com/office/2006/metadata/properties"/>
    <ds:schemaRef ds:uri="http://schemas.microsoft.com/office/2006/documentManagement/types"/>
    <ds:schemaRef ds:uri="145c5697-5eb5-440b-b2f1-a8273fb59250"/>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F5BCA28-9599-4DB2-8E24-422C0F206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TS001136796</Template>
  <TotalTime>9705</TotalTime>
  <Words>3887</Words>
  <Application>Microsoft Office PowerPoint</Application>
  <PresentationFormat>Presentación en pantalla (4:3)</PresentationFormat>
  <Paragraphs>446</Paragraphs>
  <Slides>39</Slides>
  <Notes>39</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8" baseType="lpstr">
      <vt:lpstr>Arial</vt:lpstr>
      <vt:lpstr>Calibri</vt:lpstr>
      <vt:lpstr>Garamond</vt:lpstr>
      <vt:lpstr>Georgia</vt:lpstr>
      <vt:lpstr>Times</vt:lpstr>
      <vt:lpstr>Verdana</vt:lpstr>
      <vt:lpstr>Wingdings</vt:lpstr>
      <vt:lpstr>TS001136796</vt:lpstr>
      <vt:lpstr>Image</vt:lpstr>
      <vt:lpstr>U.S.-Colombia TPA Short Supply Mechanism (Mecanismo de Escaso Abasto)</vt:lpstr>
      <vt:lpstr>Norma de Origen “Yarn-forward”</vt:lpstr>
      <vt:lpstr>Presentación de PowerPoint</vt:lpstr>
      <vt:lpstr>“Carácter Esencial Plus +”</vt:lpstr>
      <vt:lpstr>Short Supply / Escaso Abasto</vt:lpstr>
      <vt:lpstr>Uso del Mecanismo de Escaso Abasto</vt:lpstr>
      <vt:lpstr>Mecanismo de Escaso Abasto</vt:lpstr>
      <vt:lpstr>Mecanismo de Escaso Abasto</vt:lpstr>
      <vt:lpstr>Timeline for Short Supply Proceedings</vt:lpstr>
      <vt:lpstr>The Short Supply Process:        “Due Diligence” is CRITICAL!</vt:lpstr>
      <vt:lpstr>Downstream Products and Finishing</vt:lpstr>
      <vt:lpstr>What Must a Potential Supplier Provide?</vt:lpstr>
      <vt:lpstr>Information on Supplier’s Production Capability</vt:lpstr>
      <vt:lpstr>Substitutable Products</vt:lpstr>
      <vt:lpstr>Providing Samples</vt:lpstr>
      <vt:lpstr>Price is NOT a Factor</vt:lpstr>
      <vt:lpstr>Documenting Due Diligence</vt:lpstr>
      <vt:lpstr>Tips for Suppliers</vt:lpstr>
      <vt:lpstr>Presentación de PowerPoint</vt:lpstr>
      <vt:lpstr>First Steps in Preparing a Request</vt:lpstr>
      <vt:lpstr>Product Description</vt:lpstr>
      <vt:lpstr>Things to Consider in a Product Description</vt:lpstr>
      <vt:lpstr>What are Relevant Specifications?</vt:lpstr>
      <vt:lpstr>Don’t Forget TOLERANCES!</vt:lpstr>
      <vt:lpstr>Commercial Quantities in a Timely Manner</vt:lpstr>
      <vt:lpstr>Identifying and Contacting Potential Suppliers</vt:lpstr>
      <vt:lpstr>Possible Ways to Find Suppliers </vt:lpstr>
      <vt:lpstr>Contents of a Due Diligence Inquiry</vt:lpstr>
      <vt:lpstr>Price is NOT a Factor</vt:lpstr>
      <vt:lpstr>Customer Preference and Non-Measurable Criteria</vt:lpstr>
      <vt:lpstr>What If I Don’t Think the Supplier Is Capable?</vt:lpstr>
      <vt:lpstr>Summary: Tips for Requestors</vt:lpstr>
      <vt:lpstr>Preparing a Request for Submission</vt:lpstr>
      <vt:lpstr>Don’t Forget!</vt:lpstr>
      <vt:lpstr>After the Request is Submitted</vt:lpstr>
      <vt:lpstr>OTEXA Website</vt:lpstr>
      <vt:lpstr>OTEXA Website</vt:lpstr>
      <vt:lpstr>OTEXA Website</vt:lpstr>
      <vt:lpstr>Presentación de PowerPoint</vt:lpstr>
    </vt:vector>
  </TitlesOfParts>
  <Company>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Laurie Mease</dc:creator>
  <cp:lastModifiedBy>Diana Aroca</cp:lastModifiedBy>
  <cp:revision>571</cp:revision>
  <cp:lastPrinted>2015-07-28T17:02:32Z</cp:lastPrinted>
  <dcterms:created xsi:type="dcterms:W3CDTF">2014-03-19T14:42:33Z</dcterms:created>
  <dcterms:modified xsi:type="dcterms:W3CDTF">2024-05-23T17:59:51Z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TS001136796</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(Sliver droplets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(Sliver droplets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66;#PowerPoint - Design Templt 2003;#64;#PowerPoint 2003;#67;#PowerPoint - Design Templt 12;#182;#Office XP;#65;#Microsoft Office PowerPoint 2007;#79;#Template 12</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259161</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TP001136796</vt:lpwstr>
  </property>
  <property fmtid="{D5CDD505-2E9C-101B-9397-08002B2CF9AE}" pid="41" name="NumericAssetId">
    <vt:lpwstr/>
  </property>
  <property fmtid="{D5CDD505-2E9C-101B-9397-08002B2CF9AE}" pid="42" name="AppVer">
    <vt:lpwstr/>
  </property>
</Properties>
</file>