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chart4.xml" ContentType="application/vnd.openxmlformats-officedocument.drawingml.chart+xml"/>
  <Override PartName="/ppt/charts/style2.xml" ContentType="application/vnd.ms-office.chartstyle+xml"/>
  <Override PartName="/ppt/charts/colors2.xml" ContentType="application/vnd.ms-office.chartcolorstyle+xml"/>
  <Override PartName="/ppt/charts/chart5.xml" ContentType="application/vnd.openxmlformats-officedocument.drawingml.chart+xml"/>
  <Override PartName="/ppt/charts/style3.xml" ContentType="application/vnd.ms-office.chartstyle+xml"/>
  <Override PartName="/ppt/charts/colors3.xml" ContentType="application/vnd.ms-office.chartcolorstyle+xml"/>
  <Override PartName="/ppt/charts/chart6.xml" ContentType="application/vnd.openxmlformats-officedocument.drawingml.chart+xml"/>
  <Override PartName="/ppt/notesSlides/notesSlide4.xml" ContentType="application/vnd.openxmlformats-officedocument.presentationml.notesSl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8.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9.xml" ContentType="application/vnd.openxmlformats-officedocument.presentationml.notesSlide+xml"/>
  <Override PartName="/ppt/charts/chart9.xml" ContentType="application/vnd.openxmlformats-officedocument.drawingml.chart+xml"/>
  <Override PartName="/ppt/charts/style6.xml" ContentType="application/vnd.ms-office.chartstyle+xml"/>
  <Override PartName="/ppt/charts/colors6.xml" ContentType="application/vnd.ms-office.chartcolorstyle+xml"/>
  <Override PartName="/ppt/charts/chart10.xml" ContentType="application/vnd.openxmlformats-officedocument.drawingml.chart+xml"/>
  <Override PartName="/ppt/charts/style7.xml" ContentType="application/vnd.ms-office.chartstyle+xml"/>
  <Override PartName="/ppt/charts/colors7.xml" ContentType="application/vnd.ms-office.chartcolorstyle+xml"/>
  <Override PartName="/ppt/charts/chart11.xml" ContentType="application/vnd.openxmlformats-officedocument.drawingml.chart+xml"/>
  <Override PartName="/ppt/notesSlides/notesSlide10.xml" ContentType="application/vnd.openxmlformats-officedocument.presentationml.notesSlide+xml"/>
  <Override PartName="/ppt/charts/chart1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1.xml" ContentType="application/vnd.openxmlformats-officedocument.presentationml.notesSlide+xml"/>
  <Override PartName="/ppt/charts/chart13.xml" ContentType="application/vnd.openxmlformats-officedocument.drawingml.chart+xml"/>
  <Override PartName="/ppt/charts/style9.xml" ContentType="application/vnd.ms-office.chartstyle+xml"/>
  <Override PartName="/ppt/charts/colors9.xml" ContentType="application/vnd.ms-office.chartcolorstyle+xml"/>
  <Override PartName="/ppt/charts/chart14.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2.xml" ContentType="application/vnd.openxmlformats-officedocument.presentationml.notesSlide+xml"/>
  <Override PartName="/ppt/charts/chart15.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6.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3.xml" ContentType="application/vnd.openxmlformats-officedocument.presentationml.notesSlide+xml"/>
  <Override PartName="/ppt/charts/chart17.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9.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4.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22.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5" r:id="rId6"/>
  </p:sldMasterIdLst>
  <p:notesMasterIdLst>
    <p:notesMasterId r:id="rId47"/>
  </p:notesMasterIdLst>
  <p:handoutMasterIdLst>
    <p:handoutMasterId r:id="rId48"/>
  </p:handoutMasterIdLst>
  <p:sldIdLst>
    <p:sldId id="550" r:id="rId7"/>
    <p:sldId id="551" r:id="rId8"/>
    <p:sldId id="586" r:id="rId9"/>
    <p:sldId id="553" r:id="rId10"/>
    <p:sldId id="587" r:id="rId11"/>
    <p:sldId id="608" r:id="rId12"/>
    <p:sldId id="591" r:id="rId13"/>
    <p:sldId id="589" r:id="rId14"/>
    <p:sldId id="557" r:id="rId15"/>
    <p:sldId id="604" r:id="rId16"/>
    <p:sldId id="558" r:id="rId17"/>
    <p:sldId id="593" r:id="rId18"/>
    <p:sldId id="559" r:id="rId19"/>
    <p:sldId id="560" r:id="rId20"/>
    <p:sldId id="561" r:id="rId21"/>
    <p:sldId id="565" r:id="rId22"/>
    <p:sldId id="563" r:id="rId23"/>
    <p:sldId id="564" r:id="rId24"/>
    <p:sldId id="594" r:id="rId25"/>
    <p:sldId id="606" r:id="rId26"/>
    <p:sldId id="568" r:id="rId27"/>
    <p:sldId id="596" r:id="rId28"/>
    <p:sldId id="614" r:id="rId29"/>
    <p:sldId id="616" r:id="rId30"/>
    <p:sldId id="615" r:id="rId31"/>
    <p:sldId id="569" r:id="rId32"/>
    <p:sldId id="570" r:id="rId33"/>
    <p:sldId id="597" r:id="rId34"/>
    <p:sldId id="598" r:id="rId35"/>
    <p:sldId id="573" r:id="rId36"/>
    <p:sldId id="578" r:id="rId37"/>
    <p:sldId id="599" r:id="rId38"/>
    <p:sldId id="613" r:id="rId39"/>
    <p:sldId id="600" r:id="rId40"/>
    <p:sldId id="601" r:id="rId41"/>
    <p:sldId id="602" r:id="rId42"/>
    <p:sldId id="603" r:id="rId43"/>
    <p:sldId id="617" r:id="rId44"/>
    <p:sldId id="618" r:id="rId45"/>
    <p:sldId id="584" r:id="rId46"/>
  </p:sldIdLst>
  <p:sldSz cx="10160000" cy="5715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7DD310A8-32C2-4717-9E03-F1C93C7CF58A}">
          <p14:sldIdLst>
            <p14:sldId id="550"/>
            <p14:sldId id="551"/>
            <p14:sldId id="586"/>
            <p14:sldId id="553"/>
            <p14:sldId id="587"/>
            <p14:sldId id="608"/>
            <p14:sldId id="591"/>
            <p14:sldId id="589"/>
            <p14:sldId id="557"/>
            <p14:sldId id="604"/>
            <p14:sldId id="558"/>
            <p14:sldId id="593"/>
            <p14:sldId id="559"/>
            <p14:sldId id="560"/>
            <p14:sldId id="561"/>
            <p14:sldId id="565"/>
            <p14:sldId id="563"/>
            <p14:sldId id="564"/>
            <p14:sldId id="594"/>
            <p14:sldId id="606"/>
            <p14:sldId id="568"/>
            <p14:sldId id="596"/>
            <p14:sldId id="614"/>
            <p14:sldId id="616"/>
            <p14:sldId id="615"/>
            <p14:sldId id="569"/>
            <p14:sldId id="570"/>
            <p14:sldId id="597"/>
            <p14:sldId id="598"/>
            <p14:sldId id="573"/>
            <p14:sldId id="578"/>
            <p14:sldId id="599"/>
            <p14:sldId id="613"/>
            <p14:sldId id="600"/>
            <p14:sldId id="601"/>
            <p14:sldId id="602"/>
            <p14:sldId id="603"/>
            <p14:sldId id="617"/>
            <p14:sldId id="618"/>
            <p14:sldId id="584"/>
          </p14:sldIdLst>
        </p14:section>
      </p14:sectionLst>
    </p:ext>
    <p:ext uri="{EFAFB233-063F-42B5-8137-9DF3F51BA10A}">
      <p15:sldGuideLst xmlns:p15="http://schemas.microsoft.com/office/powerpoint/2012/main">
        <p15:guide id="1" orient="horz" pos="1800" userDrawn="1">
          <p15:clr>
            <a:srgbClr val="A4A3A4"/>
          </p15:clr>
        </p15:guide>
        <p15:guide id="2" pos="320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udia Marcela Perdomo Montes" initials="CMPM" lastIdx="57" clrIdx="0"/>
  <p:cmAuthor id="2" name="Gabriela Palacios"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33CCFF"/>
    <a:srgbClr val="92D050"/>
    <a:srgbClr val="404040"/>
    <a:srgbClr val="D9D9D9"/>
    <a:srgbClr val="FFFFFF"/>
    <a:srgbClr val="00CC66"/>
    <a:srgbClr val="FF9933"/>
    <a:srgbClr val="6600CC"/>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ABFCF23-3B69-468F-B69F-88F6DE6A72F2}" styleName="Estilo medio 1 - Énfasis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176" autoAdjust="0"/>
    <p:restoredTop sz="84729" autoAdjust="0"/>
  </p:normalViewPr>
  <p:slideViewPr>
    <p:cSldViewPr>
      <p:cViewPr varScale="1">
        <p:scale>
          <a:sx n="112" d="100"/>
          <a:sy n="112" d="100"/>
        </p:scale>
        <p:origin x="912" y="96"/>
      </p:cViewPr>
      <p:guideLst>
        <p:guide orient="horz" pos="1800"/>
        <p:guide pos="3200"/>
      </p:guideLst>
    </p:cSldViewPr>
  </p:slideViewPr>
  <p:outlineViewPr>
    <p:cViewPr>
      <p:scale>
        <a:sx n="33" d="100"/>
        <a:sy n="33" d="100"/>
      </p:scale>
      <p:origin x="30" y="474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7.xml"/><Relationship Id="rId1" Type="http://schemas.microsoft.com/office/2011/relationships/chartStyle" Target="style7.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8.xml"/><Relationship Id="rId1" Type="http://schemas.microsoft.com/office/2011/relationships/chartStyle" Target="style8.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9.xml"/><Relationship Id="rId1" Type="http://schemas.microsoft.com/office/2011/relationships/chartStyle" Target="style9.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0.xml"/><Relationship Id="rId1" Type="http://schemas.microsoft.com/office/2011/relationships/chartStyle" Target="style10.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1.xml"/><Relationship Id="rId1" Type="http://schemas.microsoft.com/office/2011/relationships/chartStyle" Target="style11.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2.xml"/><Relationship Id="rId1" Type="http://schemas.microsoft.com/office/2011/relationships/chartStyle" Target="style12.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3.xml"/><Relationship Id="rId1" Type="http://schemas.microsoft.com/office/2011/relationships/chartStyle" Target="style13.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4.xml"/><Relationship Id="rId1" Type="http://schemas.microsoft.com/office/2011/relationships/chartStyle" Target="style14.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6.xml"/><Relationship Id="rId1" Type="http://schemas.microsoft.com/office/2011/relationships/chartStyle" Target="style16.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17.xml"/><Relationship Id="rId1" Type="http://schemas.microsoft.com/office/2011/relationships/chartStyle" Target="style17.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2.xml"/><Relationship Id="rId1" Type="http://schemas.microsoft.com/office/2011/relationships/chartStyle" Target="style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3.xml"/><Relationship Id="rId1" Type="http://schemas.microsoft.com/office/2011/relationships/chartStyle" Target="style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4.xml"/><Relationship Id="rId1" Type="http://schemas.microsoft.com/office/2011/relationships/chartStyle" Target="style4.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5.xml"/><Relationship Id="rId1" Type="http://schemas.microsoft.com/office/2011/relationships/chartStyle" Target="style5.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578718766697898E-2"/>
          <c:y val="4.6976740690639902E-2"/>
          <c:w val="0.89594449823035605"/>
          <c:h val="0.84342990267914197"/>
        </c:manualLayout>
      </c:layout>
      <c:barChart>
        <c:barDir val="col"/>
        <c:grouping val="clustered"/>
        <c:varyColors val="0"/>
        <c:ser>
          <c:idx val="0"/>
          <c:order val="0"/>
          <c:tx>
            <c:strRef>
              <c:f>Hoja1!$B$1</c:f>
              <c:strCache>
                <c:ptCount val="1"/>
                <c:pt idx="0">
                  <c:v>PIB nominal per cápita (USD)</c:v>
                </c:pt>
              </c:strCache>
            </c:strRef>
          </c:tx>
          <c:spPr>
            <a:solidFill>
              <a:srgbClr val="002060"/>
            </a:solidFill>
            <a:ln>
              <a:noFill/>
            </a:ln>
            <a:effectLst/>
          </c:spPr>
          <c:invertIfNegative val="0"/>
          <c:dLbls>
            <c:spPr>
              <a:noFill/>
              <a:ln>
                <a:noFill/>
              </a:ln>
              <a:effectLst/>
            </c:spPr>
            <c:txPr>
              <a:bodyPr rot="-5400000" vert="horz"/>
              <a:lstStyle/>
              <a:p>
                <a:pPr>
                  <a:defRPr sz="1200">
                    <a:solidFill>
                      <a:schemeClr val="bg1"/>
                    </a:solidFill>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Hoja1!$B$2:$B$13</c:f>
              <c:numCache>
                <c:formatCode>#,##0</c:formatCode>
                <c:ptCount val="12"/>
                <c:pt idx="0">
                  <c:v>7666</c:v>
                </c:pt>
                <c:pt idx="1">
                  <c:v>8148</c:v>
                </c:pt>
                <c:pt idx="2">
                  <c:v>8445</c:v>
                </c:pt>
                <c:pt idx="3">
                  <c:v>9080</c:v>
                </c:pt>
                <c:pt idx="4">
                  <c:v>8824</c:v>
                </c:pt>
                <c:pt idx="5">
                  <c:v>8031</c:v>
                </c:pt>
                <c:pt idx="6">
                  <c:v>7932</c:v>
                </c:pt>
                <c:pt idx="7">
                  <c:v>7267</c:v>
                </c:pt>
                <c:pt idx="8">
                  <c:v>7506</c:v>
                </c:pt>
                <c:pt idx="9">
                  <c:v>7871</c:v>
                </c:pt>
                <c:pt idx="10">
                  <c:v>8277</c:v>
                </c:pt>
                <c:pt idx="11">
                  <c:v>8658</c:v>
                </c:pt>
              </c:numCache>
            </c:numRef>
          </c:val>
          <c:extLst>
            <c:ext xmlns:c16="http://schemas.microsoft.com/office/drawing/2014/chart" uri="{C3380CC4-5D6E-409C-BE32-E72D297353CC}">
              <c16:uniqueId val="{00000000-7E46-4C59-9D4E-44E87800B107}"/>
            </c:ext>
          </c:extLst>
        </c:ser>
        <c:ser>
          <c:idx val="1"/>
          <c:order val="1"/>
          <c:tx>
            <c:strRef>
              <c:f>Hoja1!$C$1</c:f>
              <c:strCache>
                <c:ptCount val="1"/>
                <c:pt idx="0">
                  <c:v>Crecimiento de PIB real</c:v>
                </c:pt>
              </c:strCache>
            </c:strRef>
          </c:tx>
          <c:invertIfNegative val="0"/>
          <c:cat>
            <c:strRef>
              <c:f>Hoja1!$A$2:$A$13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Hoja1!$C$2:$C$13</c:f>
              <c:numCache>
                <c:formatCode>0.00%</c:formatCode>
                <c:ptCount val="12"/>
                <c:pt idx="0">
                  <c:v>8.4900000000000003E-2</c:v>
                </c:pt>
                <c:pt idx="1">
                  <c:v>0.1111</c:v>
                </c:pt>
                <c:pt idx="2">
                  <c:v>4.7899999999999998E-2</c:v>
                </c:pt>
                <c:pt idx="3">
                  <c:v>8.4900000000000003E-2</c:v>
                </c:pt>
                <c:pt idx="4">
                  <c:v>5.1700000000000003E-2</c:v>
                </c:pt>
                <c:pt idx="5">
                  <c:v>6.0600000000000001E-2</c:v>
                </c:pt>
                <c:pt idx="6">
                  <c:v>2.8799999999999999E-2</c:v>
                </c:pt>
                <c:pt idx="7">
                  <c:v>2.4500000000000001E-2</c:v>
                </c:pt>
                <c:pt idx="8">
                  <c:v>3.3099999999999997E-2</c:v>
                </c:pt>
                <c:pt idx="9">
                  <c:v>3.4299999999999997E-2</c:v>
                </c:pt>
                <c:pt idx="10">
                  <c:v>3.7900000000000003E-2</c:v>
                </c:pt>
                <c:pt idx="11">
                  <c:v>3.7600000000000001E-2</c:v>
                </c:pt>
              </c:numCache>
            </c:numRef>
          </c:val>
          <c:extLst>
            <c:ext xmlns:c16="http://schemas.microsoft.com/office/drawing/2014/chart" uri="{C3380CC4-5D6E-409C-BE32-E72D297353CC}">
              <c16:uniqueId val="{00000001-7E46-4C59-9D4E-44E87800B107}"/>
            </c:ext>
          </c:extLst>
        </c:ser>
        <c:dLbls>
          <c:showLegendKey val="0"/>
          <c:showVal val="0"/>
          <c:showCatName val="0"/>
          <c:showSerName val="0"/>
          <c:showPercent val="0"/>
          <c:showBubbleSize val="0"/>
        </c:dLbls>
        <c:gapWidth val="87"/>
        <c:overlap val="100"/>
        <c:axId val="-2127604592"/>
        <c:axId val="-2127642752"/>
      </c:barChart>
      <c:catAx>
        <c:axId val="-2127604592"/>
        <c:scaling>
          <c:orientation val="minMax"/>
        </c:scaling>
        <c:delete val="0"/>
        <c:axPos val="b"/>
        <c:numFmt formatCode="General" sourceLinked="1"/>
        <c:majorTickMark val="none"/>
        <c:minorTickMark val="none"/>
        <c:tickLblPos val="nextTo"/>
        <c:spPr>
          <a:noFill/>
          <a:ln w="9525" cap="flat" cmpd="sng" algn="ctr">
            <a:solidFill>
              <a:srgbClr val="D9D9D9"/>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2127642752"/>
        <c:crosses val="autoZero"/>
        <c:auto val="1"/>
        <c:lblAlgn val="ctr"/>
        <c:lblOffset val="100"/>
        <c:noMultiLvlLbl val="0"/>
      </c:catAx>
      <c:valAx>
        <c:axId val="-2127642752"/>
        <c:scaling>
          <c:orientation val="minMax"/>
        </c:scaling>
        <c:delete val="0"/>
        <c:axPos val="l"/>
        <c:title>
          <c:tx>
            <c:rich>
              <a:bodyPr rot="-5400000" vert="horz"/>
              <a:lstStyle/>
              <a:p>
                <a:pPr>
                  <a:defRPr b="0"/>
                </a:pPr>
                <a:r>
                  <a:rPr lang="es-CO" b="0" dirty="0"/>
                  <a:t>USD</a:t>
                </a:r>
              </a:p>
            </c:rich>
          </c:tx>
          <c:overlay val="0"/>
        </c:title>
        <c:numFmt formatCode="#,##0" sourceLinked="0"/>
        <c:majorTickMark val="none"/>
        <c:minorTickMark val="none"/>
        <c:tickLblPos val="nextTo"/>
        <c:spPr>
          <a:noFill/>
          <a:ln>
            <a:solidFill>
              <a:srgbClr val="D9D9D9"/>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21276045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O"/>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Hoja1!$A$2</c:f>
              <c:strCache>
                <c:ptCount val="1"/>
                <c:pt idx="0">
                  <c:v>Búsquedas por internet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Hoja1!$B$1:$C$1</c:f>
              <c:strCache>
                <c:ptCount val="2"/>
                <c:pt idx="0">
                  <c:v>Mujeres</c:v>
                </c:pt>
                <c:pt idx="1">
                  <c:v>Hombre</c:v>
                </c:pt>
              </c:strCache>
            </c:strRef>
          </c:cat>
          <c:val>
            <c:numRef>
              <c:f>Hoja1!$B$2:$C$2</c:f>
              <c:numCache>
                <c:formatCode>0.00%</c:formatCode>
                <c:ptCount val="2"/>
                <c:pt idx="0">
                  <c:v>0.48830000000000001</c:v>
                </c:pt>
                <c:pt idx="1">
                  <c:v>0.37680000000000002</c:v>
                </c:pt>
              </c:numCache>
            </c:numRef>
          </c:val>
          <c:extLst>
            <c:ext xmlns:c16="http://schemas.microsoft.com/office/drawing/2014/chart" uri="{C3380CC4-5D6E-409C-BE32-E72D297353CC}">
              <c16:uniqueId val="{00000000-003C-4FF2-AC72-098400F74E69}"/>
            </c:ext>
          </c:extLst>
        </c:ser>
        <c:ser>
          <c:idx val="1"/>
          <c:order val="1"/>
          <c:tx>
            <c:strRef>
              <c:f>Hoja1!$A$3</c:f>
              <c:strCache>
                <c:ptCount val="1"/>
                <c:pt idx="0">
                  <c:v>Recomendaciones de amigos o familiares</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Hoja1!$B$1:$C$1</c:f>
              <c:strCache>
                <c:ptCount val="2"/>
                <c:pt idx="0">
                  <c:v>Mujeres</c:v>
                </c:pt>
                <c:pt idx="1">
                  <c:v>Hombre</c:v>
                </c:pt>
              </c:strCache>
            </c:strRef>
          </c:cat>
          <c:val>
            <c:numRef>
              <c:f>Hoja1!$B$3:$C$3</c:f>
              <c:numCache>
                <c:formatCode>0.00%</c:formatCode>
                <c:ptCount val="2"/>
                <c:pt idx="0">
                  <c:v>0.35070000000000001</c:v>
                </c:pt>
                <c:pt idx="1">
                  <c:v>0.42520000000000002</c:v>
                </c:pt>
              </c:numCache>
            </c:numRef>
          </c:val>
          <c:extLst>
            <c:ext xmlns:c16="http://schemas.microsoft.com/office/drawing/2014/chart" uri="{C3380CC4-5D6E-409C-BE32-E72D297353CC}">
              <c16:uniqueId val="{00000001-003C-4FF2-AC72-098400F74E69}"/>
            </c:ext>
          </c:extLst>
        </c:ser>
        <c:ser>
          <c:idx val="2"/>
          <c:order val="2"/>
          <c:tx>
            <c:strRef>
              <c:f>Hoja1!$A$4</c:f>
              <c:strCache>
                <c:ptCount val="1"/>
                <c:pt idx="0">
                  <c:v>Tour Operadores y agencias de viaje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Hoja1!$B$1:$C$1</c:f>
              <c:strCache>
                <c:ptCount val="2"/>
                <c:pt idx="0">
                  <c:v>Mujeres</c:v>
                </c:pt>
                <c:pt idx="1">
                  <c:v>Hombre</c:v>
                </c:pt>
              </c:strCache>
            </c:strRef>
          </c:cat>
          <c:val>
            <c:numRef>
              <c:f>Hoja1!$B$4:$C$4</c:f>
              <c:numCache>
                <c:formatCode>0.00%</c:formatCode>
                <c:ptCount val="2"/>
                <c:pt idx="0">
                  <c:v>0.11269999999999999</c:v>
                </c:pt>
                <c:pt idx="1">
                  <c:v>0.1429</c:v>
                </c:pt>
              </c:numCache>
            </c:numRef>
          </c:val>
          <c:extLst>
            <c:ext xmlns:c16="http://schemas.microsoft.com/office/drawing/2014/chart" uri="{C3380CC4-5D6E-409C-BE32-E72D297353CC}">
              <c16:uniqueId val="{00000002-003C-4FF2-AC72-098400F74E69}"/>
            </c:ext>
          </c:extLst>
        </c:ser>
        <c:ser>
          <c:idx val="3"/>
          <c:order val="3"/>
          <c:tx>
            <c:strRef>
              <c:f>Hoja1!$A$5</c:f>
              <c:strCache>
                <c:ptCount val="1"/>
                <c:pt idx="0">
                  <c:v>Redes sociales</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Hoja1!$B$1:$C$1</c:f>
              <c:strCache>
                <c:ptCount val="2"/>
                <c:pt idx="0">
                  <c:v>Mujeres</c:v>
                </c:pt>
                <c:pt idx="1">
                  <c:v>Hombre</c:v>
                </c:pt>
              </c:strCache>
            </c:strRef>
          </c:cat>
          <c:val>
            <c:numRef>
              <c:f>Hoja1!$B$5:$C$5</c:f>
              <c:numCache>
                <c:formatCode>0.00%</c:formatCode>
                <c:ptCount val="2"/>
                <c:pt idx="0">
                  <c:v>4.8399999999999999E-2</c:v>
                </c:pt>
                <c:pt idx="1">
                  <c:v>5.5100000000000003E-2</c:v>
                </c:pt>
              </c:numCache>
            </c:numRef>
          </c:val>
          <c:extLst>
            <c:ext xmlns:c16="http://schemas.microsoft.com/office/drawing/2014/chart" uri="{C3380CC4-5D6E-409C-BE32-E72D297353CC}">
              <c16:uniqueId val="{00000003-003C-4FF2-AC72-098400F74E69}"/>
            </c:ext>
          </c:extLst>
        </c:ser>
        <c:dLbls>
          <c:dLblPos val="ctr"/>
          <c:showLegendKey val="0"/>
          <c:showVal val="1"/>
          <c:showCatName val="0"/>
          <c:showSerName val="0"/>
          <c:showPercent val="0"/>
          <c:showBubbleSize val="0"/>
        </c:dLbls>
        <c:gapWidth val="150"/>
        <c:overlap val="100"/>
        <c:axId val="2023513920"/>
        <c:axId val="2023522448"/>
      </c:barChart>
      <c:catAx>
        <c:axId val="2023513920"/>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crossAx val="2023522448"/>
        <c:crosses val="autoZero"/>
        <c:auto val="1"/>
        <c:lblAlgn val="ctr"/>
        <c:lblOffset val="100"/>
        <c:noMultiLvlLbl val="0"/>
      </c:catAx>
      <c:valAx>
        <c:axId val="2023522448"/>
        <c:scaling>
          <c:orientation val="minMax"/>
          <c:max val="1"/>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crossAx val="2023513920"/>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100"/>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c:v>
                </c:pt>
              </c:strCache>
            </c:strRef>
          </c:tx>
          <c:spPr>
            <a:solidFill>
              <a:srgbClr val="92D050"/>
            </a:solidFill>
          </c:spPr>
          <c:invertIfNegative val="0"/>
          <c:dLbls>
            <c:spPr>
              <a:noFill/>
              <a:ln>
                <a:noFill/>
              </a:ln>
              <a:effectLst/>
            </c:spPr>
            <c:txPr>
              <a:bodyPr rot="-5400000" vert="horz"/>
              <a:lstStyle/>
              <a:p>
                <a:pPr>
                  <a:defRPr sz="1200"/>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Hoja1!$B$2:$B$14</c:f>
              <c:numCache>
                <c:formatCode>0.00%</c:formatCode>
                <c:ptCount val="13"/>
                <c:pt idx="0">
                  <c:v>8.0999999999999996E-3</c:v>
                </c:pt>
                <c:pt idx="1">
                  <c:v>9.7999999999999997E-3</c:v>
                </c:pt>
                <c:pt idx="2">
                  <c:v>9.7000000000000003E-3</c:v>
                </c:pt>
                <c:pt idx="3">
                  <c:v>7.6E-3</c:v>
                </c:pt>
                <c:pt idx="4">
                  <c:v>9.1999999999999998E-3</c:v>
                </c:pt>
                <c:pt idx="5">
                  <c:v>9.4000000000000004E-3</c:v>
                </c:pt>
                <c:pt idx="6">
                  <c:v>9.7000000000000003E-3</c:v>
                </c:pt>
                <c:pt idx="7">
                  <c:v>8.3000000000000001E-3</c:v>
                </c:pt>
                <c:pt idx="8">
                  <c:v>8.3999999999999995E-3</c:v>
                </c:pt>
                <c:pt idx="9">
                  <c:v>8.6E-3</c:v>
                </c:pt>
                <c:pt idx="10">
                  <c:v>8.6E-3</c:v>
                </c:pt>
                <c:pt idx="11">
                  <c:v>8.6999999999999994E-3</c:v>
                </c:pt>
                <c:pt idx="12">
                  <c:v>8.6999999999999994E-3</c:v>
                </c:pt>
              </c:numCache>
            </c:numRef>
          </c:val>
          <c:extLst>
            <c:ext xmlns:c16="http://schemas.microsoft.com/office/drawing/2014/chart" uri="{C3380CC4-5D6E-409C-BE32-E72D297353CC}">
              <c16:uniqueId val="{00000000-C16B-458B-8899-32B21C90E181}"/>
            </c:ext>
          </c:extLst>
        </c:ser>
        <c:dLbls>
          <c:showLegendKey val="0"/>
          <c:showVal val="0"/>
          <c:showCatName val="0"/>
          <c:showSerName val="0"/>
          <c:showPercent val="0"/>
          <c:showBubbleSize val="0"/>
        </c:dLbls>
        <c:gapWidth val="47"/>
        <c:axId val="1928178400"/>
        <c:axId val="1928180032"/>
      </c:barChart>
      <c:catAx>
        <c:axId val="1928178400"/>
        <c:scaling>
          <c:orientation val="minMax"/>
        </c:scaling>
        <c:delete val="0"/>
        <c:axPos val="b"/>
        <c:numFmt formatCode="General" sourceLinked="0"/>
        <c:majorTickMark val="out"/>
        <c:minorTickMark val="none"/>
        <c:tickLblPos val="nextTo"/>
        <c:txPr>
          <a:bodyPr/>
          <a:lstStyle/>
          <a:p>
            <a:pPr>
              <a:defRPr sz="1200"/>
            </a:pPr>
            <a:endParaRPr lang="es-CO"/>
          </a:p>
        </c:txPr>
        <c:crossAx val="1928180032"/>
        <c:crosses val="autoZero"/>
        <c:auto val="1"/>
        <c:lblAlgn val="ctr"/>
        <c:lblOffset val="100"/>
        <c:noMultiLvlLbl val="0"/>
      </c:catAx>
      <c:valAx>
        <c:axId val="1928180032"/>
        <c:scaling>
          <c:orientation val="minMax"/>
          <c:max val="0.1"/>
        </c:scaling>
        <c:delete val="0"/>
        <c:axPos val="l"/>
        <c:numFmt formatCode="0%" sourceLinked="0"/>
        <c:majorTickMark val="out"/>
        <c:minorTickMark val="none"/>
        <c:tickLblPos val="nextTo"/>
        <c:txPr>
          <a:bodyPr/>
          <a:lstStyle/>
          <a:p>
            <a:pPr>
              <a:defRPr sz="1200"/>
            </a:pPr>
            <a:endParaRPr lang="es-CO"/>
          </a:p>
        </c:txPr>
        <c:crossAx val="1928178400"/>
        <c:crosses val="autoZero"/>
        <c:crossBetween val="between"/>
      </c:valAx>
    </c:plotArea>
    <c:plotVisOnly val="1"/>
    <c:dispBlanksAs val="gap"/>
    <c:showDLblsOverMax val="0"/>
  </c:chart>
  <c:txPr>
    <a:bodyPr/>
    <a:lstStyle/>
    <a:p>
      <a:pPr>
        <a:defRPr sz="1400"/>
      </a:pPr>
      <a:endParaRPr lang="es-CO"/>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4591085406831393E-2"/>
          <c:y val="9.6352682124572694E-2"/>
          <c:w val="0.88659895066111005"/>
          <c:h val="0.61682449746404699"/>
        </c:manualLayout>
      </c:layout>
      <c:barChart>
        <c:barDir val="col"/>
        <c:grouping val="stacked"/>
        <c:varyColors val="0"/>
        <c:ser>
          <c:idx val="0"/>
          <c:order val="0"/>
          <c:tx>
            <c:strRef>
              <c:f>Hoja1!$A$2</c:f>
              <c:strCache>
                <c:ptCount val="1"/>
                <c:pt idx="0">
                  <c:v>Alojamiento</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2017*</c:v>
                </c:pt>
                <c:pt idx="5">
                  <c:v>2018*</c:v>
                </c:pt>
              </c:strCache>
            </c:strRef>
          </c:cat>
          <c:val>
            <c:numRef>
              <c:f>Hoja1!$B$2:$G$2</c:f>
              <c:numCache>
                <c:formatCode>#,##0.0</c:formatCode>
                <c:ptCount val="6"/>
                <c:pt idx="0">
                  <c:v>230.58</c:v>
                </c:pt>
                <c:pt idx="1">
                  <c:v>243.58</c:v>
                </c:pt>
                <c:pt idx="2">
                  <c:v>231.16</c:v>
                </c:pt>
                <c:pt idx="3">
                  <c:v>236.45</c:v>
                </c:pt>
                <c:pt idx="4">
                  <c:v>232.49</c:v>
                </c:pt>
                <c:pt idx="5">
                  <c:v>230.83</c:v>
                </c:pt>
              </c:numCache>
            </c:numRef>
          </c:val>
          <c:extLst>
            <c:ext xmlns:c16="http://schemas.microsoft.com/office/drawing/2014/chart" uri="{C3380CC4-5D6E-409C-BE32-E72D297353CC}">
              <c16:uniqueId val="{00000000-0A7B-43E6-9C06-FB09863E0487}"/>
            </c:ext>
          </c:extLst>
        </c:ser>
        <c:ser>
          <c:idx val="1"/>
          <c:order val="1"/>
          <c:tx>
            <c:strRef>
              <c:f>Hoja1!$A$3</c:f>
              <c:strCache>
                <c:ptCount val="1"/>
                <c:pt idx="0">
                  <c:v>Compras</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12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2017*</c:v>
                </c:pt>
                <c:pt idx="5">
                  <c:v>2018*</c:v>
                </c:pt>
              </c:strCache>
            </c:strRef>
          </c:cat>
          <c:val>
            <c:numRef>
              <c:f>Hoja1!$B$3:$G$3</c:f>
              <c:numCache>
                <c:formatCode>#,##0.0</c:formatCode>
                <c:ptCount val="6"/>
                <c:pt idx="0">
                  <c:v>149.36000000000001</c:v>
                </c:pt>
                <c:pt idx="1">
                  <c:v>148.94</c:v>
                </c:pt>
                <c:pt idx="2">
                  <c:v>134.52000000000001</c:v>
                </c:pt>
                <c:pt idx="3">
                  <c:v>138.58000000000001</c:v>
                </c:pt>
                <c:pt idx="4">
                  <c:v>137</c:v>
                </c:pt>
                <c:pt idx="5">
                  <c:v>135.76</c:v>
                </c:pt>
              </c:numCache>
            </c:numRef>
          </c:val>
          <c:extLst>
            <c:ext xmlns:c16="http://schemas.microsoft.com/office/drawing/2014/chart" uri="{C3380CC4-5D6E-409C-BE32-E72D297353CC}">
              <c16:uniqueId val="{00000001-0A7B-43E6-9C06-FB09863E0487}"/>
            </c:ext>
          </c:extLst>
        </c:ser>
        <c:ser>
          <c:idx val="2"/>
          <c:order val="2"/>
          <c:tx>
            <c:strRef>
              <c:f>Hoja1!$A$4</c:f>
              <c:strCache>
                <c:ptCount val="1"/>
                <c:pt idx="0">
                  <c:v>Otros</c:v>
                </c:pt>
              </c:strCache>
            </c:strRef>
          </c:tx>
          <c:spPr>
            <a:solidFill>
              <a:schemeClr val="accent5"/>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2017*</c:v>
                </c:pt>
                <c:pt idx="5">
                  <c:v>2018*</c:v>
                </c:pt>
              </c:strCache>
            </c:strRef>
          </c:cat>
          <c:val>
            <c:numRef>
              <c:f>Hoja1!$B$4:$G$4</c:f>
              <c:numCache>
                <c:formatCode>#,##0.0</c:formatCode>
                <c:ptCount val="6"/>
                <c:pt idx="0">
                  <c:v>114.14</c:v>
                </c:pt>
                <c:pt idx="1">
                  <c:v>109.07</c:v>
                </c:pt>
                <c:pt idx="2">
                  <c:v>99.38</c:v>
                </c:pt>
                <c:pt idx="3">
                  <c:v>102.04</c:v>
                </c:pt>
                <c:pt idx="4">
                  <c:v>101.01</c:v>
                </c:pt>
                <c:pt idx="5">
                  <c:v>100.4</c:v>
                </c:pt>
              </c:numCache>
            </c:numRef>
          </c:val>
          <c:extLst>
            <c:ext xmlns:c16="http://schemas.microsoft.com/office/drawing/2014/chart" uri="{C3380CC4-5D6E-409C-BE32-E72D297353CC}">
              <c16:uniqueId val="{00000002-0A7B-43E6-9C06-FB09863E0487}"/>
            </c:ext>
          </c:extLst>
        </c:ser>
        <c:ser>
          <c:idx val="3"/>
          <c:order val="3"/>
          <c:tx>
            <c:strRef>
              <c:f>Hoja1!$A$5</c:f>
              <c:strCache>
                <c:ptCount val="1"/>
                <c:pt idx="0">
                  <c:v>Entretenimiento y actividades de turismo</c:v>
                </c:pt>
              </c:strCache>
            </c:strRef>
          </c:tx>
          <c:spPr>
            <a:solidFill>
              <a:schemeClr val="accent1">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2017*</c:v>
                </c:pt>
                <c:pt idx="5">
                  <c:v>2018*</c:v>
                </c:pt>
              </c:strCache>
            </c:strRef>
          </c:cat>
          <c:val>
            <c:numRef>
              <c:f>Hoja1!$B$5:$G$5</c:f>
              <c:numCache>
                <c:formatCode>#,##0.0</c:formatCode>
                <c:ptCount val="6"/>
                <c:pt idx="0">
                  <c:v>88.09</c:v>
                </c:pt>
                <c:pt idx="1">
                  <c:v>77.87</c:v>
                </c:pt>
                <c:pt idx="2">
                  <c:v>64.61</c:v>
                </c:pt>
                <c:pt idx="3">
                  <c:v>67.33</c:v>
                </c:pt>
                <c:pt idx="4">
                  <c:v>66.45</c:v>
                </c:pt>
                <c:pt idx="5">
                  <c:v>66.02</c:v>
                </c:pt>
              </c:numCache>
            </c:numRef>
          </c:val>
          <c:extLst>
            <c:ext xmlns:c16="http://schemas.microsoft.com/office/drawing/2014/chart" uri="{C3380CC4-5D6E-409C-BE32-E72D297353CC}">
              <c16:uniqueId val="{00000003-0A7B-43E6-9C06-FB09863E0487}"/>
            </c:ext>
          </c:extLst>
        </c:ser>
        <c:ser>
          <c:idx val="4"/>
          <c:order val="4"/>
          <c:tx>
            <c:strRef>
              <c:f>Hoja1!$A$6</c:f>
              <c:strCache>
                <c:ptCount val="1"/>
                <c:pt idx="0">
                  <c:v>Transporte</c:v>
                </c:pt>
              </c:strCache>
            </c:strRef>
          </c:tx>
          <c:spPr>
            <a:solidFill>
              <a:schemeClr val="accent3">
                <a:lumMod val="6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2017*</c:v>
                </c:pt>
                <c:pt idx="5">
                  <c:v>2018*</c:v>
                </c:pt>
              </c:strCache>
            </c:strRef>
          </c:cat>
          <c:val>
            <c:numRef>
              <c:f>Hoja1!$B$6:$G$6</c:f>
              <c:numCache>
                <c:formatCode>#,##0.0</c:formatCode>
                <c:ptCount val="6"/>
                <c:pt idx="0">
                  <c:v>63.47</c:v>
                </c:pt>
                <c:pt idx="1">
                  <c:v>71.31</c:v>
                </c:pt>
                <c:pt idx="2">
                  <c:v>64.31</c:v>
                </c:pt>
                <c:pt idx="3">
                  <c:v>66.55</c:v>
                </c:pt>
                <c:pt idx="4">
                  <c:v>65.63</c:v>
                </c:pt>
                <c:pt idx="5">
                  <c:v>65.22</c:v>
                </c:pt>
              </c:numCache>
            </c:numRef>
          </c:val>
          <c:extLst>
            <c:ext xmlns:c16="http://schemas.microsoft.com/office/drawing/2014/chart" uri="{C3380CC4-5D6E-409C-BE32-E72D297353CC}">
              <c16:uniqueId val="{00000004-0A7B-43E6-9C06-FB09863E0487}"/>
            </c:ext>
          </c:extLst>
        </c:ser>
        <c:ser>
          <c:idx val="5"/>
          <c:order val="5"/>
          <c:tx>
            <c:strRef>
              <c:f>Hoja1!$A$7</c:f>
              <c:strCache>
                <c:ptCount val="1"/>
                <c:pt idx="0">
                  <c:v>Alimentación</c:v>
                </c:pt>
              </c:strCache>
            </c:strRef>
          </c:tx>
          <c:spPr>
            <a:solidFill>
              <a:schemeClr val="accent5">
                <a:lumMod val="60000"/>
              </a:schemeClr>
            </a:solidFill>
            <a:ln>
              <a:noFill/>
            </a:ln>
            <a:effectLst/>
          </c:spPr>
          <c:invertIfNegative val="0"/>
          <c:dLbls>
            <c:dLbl>
              <c:idx val="0"/>
              <c:layout>
                <c:manualLayout>
                  <c:x val="5.7468645805896702E-2"/>
                  <c:y val="2.8114692237260798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A7B-43E6-9C06-FB09863E0487}"/>
                </c:ext>
              </c:extLst>
            </c:dLbl>
            <c:dLbl>
              <c:idx val="1"/>
              <c:layout>
                <c:manualLayout>
                  <c:x val="5.7468645805896702E-2"/>
                  <c:y val="5.94306571300504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7B-43E6-9C06-FB09863E0487}"/>
                </c:ext>
              </c:extLst>
            </c:dLbl>
            <c:dLbl>
              <c:idx val="2"/>
              <c:layout>
                <c:manualLayout>
                  <c:x val="5.1523613481148797E-2"/>
                  <c:y val="6.561052603350579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7B-43E6-9C06-FB09863E0487}"/>
                </c:ext>
              </c:extLst>
            </c:dLbl>
            <c:dLbl>
              <c:idx val="3"/>
              <c:layout>
                <c:manualLayout>
                  <c:x val="4.5578581156400899E-2"/>
                  <c:y val="6.418348152887229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0A7B-43E6-9C06-FB09863E0487}"/>
                </c:ext>
              </c:extLst>
            </c:dLbl>
            <c:dLbl>
              <c:idx val="4"/>
              <c:layout>
                <c:manualLayout>
                  <c:x val="5.5486968364314097E-2"/>
                  <c:y val="3.8429638086189699E-4"/>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0A7B-43E6-9C06-FB09863E0487}"/>
                </c:ext>
              </c:extLst>
            </c:dLbl>
            <c:dLbl>
              <c:idx val="5"/>
              <c:layout>
                <c:manualLayout>
                  <c:x val="5.5486968364314097E-2"/>
                  <c:y val="-2.6393140225798701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0A7B-43E6-9C06-FB09863E0487}"/>
                </c:ext>
              </c:extLst>
            </c:dLbl>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2017*</c:v>
                </c:pt>
                <c:pt idx="5">
                  <c:v>2018*</c:v>
                </c:pt>
              </c:strCache>
            </c:strRef>
          </c:cat>
          <c:val>
            <c:numRef>
              <c:f>Hoja1!$B$7:$G$7</c:f>
              <c:numCache>
                <c:formatCode>#,##0.0</c:formatCode>
                <c:ptCount val="6"/>
                <c:pt idx="0">
                  <c:v>9.08</c:v>
                </c:pt>
                <c:pt idx="1">
                  <c:v>8.8700000000000028</c:v>
                </c:pt>
                <c:pt idx="2">
                  <c:v>7.44</c:v>
                </c:pt>
                <c:pt idx="3">
                  <c:v>7.77</c:v>
                </c:pt>
                <c:pt idx="4">
                  <c:v>7.6599999999999984</c:v>
                </c:pt>
                <c:pt idx="5">
                  <c:v>7.6199999999999983</c:v>
                </c:pt>
              </c:numCache>
            </c:numRef>
          </c:val>
          <c:extLst>
            <c:ext xmlns:c16="http://schemas.microsoft.com/office/drawing/2014/chart" uri="{C3380CC4-5D6E-409C-BE32-E72D297353CC}">
              <c16:uniqueId val="{0000000B-0A7B-43E6-9C06-FB09863E0487}"/>
            </c:ext>
          </c:extLst>
        </c:ser>
        <c:ser>
          <c:idx val="6"/>
          <c:order val="6"/>
          <c:tx>
            <c:strRef>
              <c:f>Hoja1!$A$8</c:f>
              <c:strCache>
                <c:ptCount val="1"/>
                <c:pt idx="0">
                  <c:v>Intermediación de viajes</c:v>
                </c:pt>
              </c:strCache>
            </c:strRef>
          </c:tx>
          <c:spPr>
            <a:solidFill>
              <a:schemeClr val="accent1">
                <a:lumMod val="80000"/>
                <a:lumOff val="20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2013</c:v>
                </c:pt>
                <c:pt idx="1">
                  <c:v>2014</c:v>
                </c:pt>
                <c:pt idx="2">
                  <c:v>2015</c:v>
                </c:pt>
                <c:pt idx="3">
                  <c:v>2016</c:v>
                </c:pt>
                <c:pt idx="4">
                  <c:v>2017*</c:v>
                </c:pt>
                <c:pt idx="5">
                  <c:v>2018*</c:v>
                </c:pt>
              </c:strCache>
            </c:strRef>
          </c:cat>
          <c:val>
            <c:numRef>
              <c:f>Hoja1!$B$8:$G$8</c:f>
              <c:numCache>
                <c:formatCode>#,##0.0</c:formatCode>
                <c:ptCount val="6"/>
                <c:pt idx="0">
                  <c:v>1.03</c:v>
                </c:pt>
                <c:pt idx="1">
                  <c:v>0.65</c:v>
                </c:pt>
                <c:pt idx="2">
                  <c:v>0.61</c:v>
                </c:pt>
                <c:pt idx="3">
                  <c:v>0.61</c:v>
                </c:pt>
                <c:pt idx="4">
                  <c:v>0.6</c:v>
                </c:pt>
                <c:pt idx="5">
                  <c:v>0.6</c:v>
                </c:pt>
              </c:numCache>
            </c:numRef>
          </c:val>
          <c:extLst>
            <c:ext xmlns:c16="http://schemas.microsoft.com/office/drawing/2014/chart" uri="{C3380CC4-5D6E-409C-BE32-E72D297353CC}">
              <c16:uniqueId val="{0000000C-0A7B-43E6-9C06-FB09863E0487}"/>
            </c:ext>
          </c:extLst>
        </c:ser>
        <c:dLbls>
          <c:showLegendKey val="0"/>
          <c:showVal val="1"/>
          <c:showCatName val="0"/>
          <c:showSerName val="0"/>
          <c:showPercent val="0"/>
          <c:showBubbleSize val="0"/>
        </c:dLbls>
        <c:gapWidth val="150"/>
        <c:overlap val="100"/>
        <c:axId val="1999859264"/>
        <c:axId val="1999861264"/>
      </c:barChart>
      <c:catAx>
        <c:axId val="1999859264"/>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1999861264"/>
        <c:crosses val="autoZero"/>
        <c:auto val="1"/>
        <c:lblAlgn val="ctr"/>
        <c:lblOffset val="100"/>
        <c:noMultiLvlLbl val="0"/>
      </c:catAx>
      <c:valAx>
        <c:axId val="1999861264"/>
        <c:scaling>
          <c:orientation val="minMax"/>
        </c:scaling>
        <c:delete val="0"/>
        <c:axPos val="l"/>
        <c:title>
          <c:tx>
            <c:rich>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r>
                  <a:rPr lang="es-CO" sz="1050" dirty="0"/>
                  <a:t>USD</a:t>
                </a:r>
              </a:p>
            </c:rich>
          </c:tx>
          <c:layout>
            <c:manualLayout>
              <c:xMode val="edge"/>
              <c:yMode val="edge"/>
              <c:x val="8.5621828895031601E-3"/>
              <c:y val="0.35714781690923197"/>
            </c:manualLayout>
          </c:layout>
          <c:overlay val="0"/>
          <c:spPr>
            <a:noFill/>
            <a:ln>
              <a:noFill/>
            </a:ln>
            <a:effectLst/>
          </c:spPr>
          <c:txPr>
            <a:bodyPr rot="-5400000" spcFirstLastPara="1" vertOverflow="ellipsis" vert="horz" wrap="square" anchor="ctr" anchorCtr="1"/>
            <a:lstStyle/>
            <a:p>
              <a:pPr>
                <a:defRPr sz="1050" b="1" i="0" u="none" strike="noStrike" kern="1200" baseline="0">
                  <a:solidFill>
                    <a:schemeClr val="tx1"/>
                  </a:solidFill>
                  <a:latin typeface="+mn-lt"/>
                  <a:ea typeface="+mn-ea"/>
                  <a:cs typeface="+mn-cs"/>
                </a:defRPr>
              </a:pPr>
              <a:endParaRPr lang="es-CO"/>
            </a:p>
          </c:txPr>
        </c:title>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crossAx val="1999859264"/>
        <c:crosses val="autoZero"/>
        <c:crossBetween val="between"/>
      </c:valAx>
      <c:spPr>
        <a:noFill/>
        <a:ln>
          <a:noFill/>
        </a:ln>
        <a:effectLst/>
      </c:spPr>
    </c:plotArea>
    <c:legend>
      <c:legendPos val="b"/>
      <c:layout>
        <c:manualLayout>
          <c:xMode val="edge"/>
          <c:yMode val="edge"/>
          <c:x val="9.3138839754384306E-2"/>
          <c:y val="0.81518717182177702"/>
          <c:w val="0.90686116024561603"/>
          <c:h val="0.167464950910366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prstDash val="solid"/>
    </a:ln>
    <a:effectLst/>
  </c:spPr>
  <c:txPr>
    <a:bodyPr/>
    <a:lstStyle/>
    <a:p>
      <a:pPr>
        <a:defRPr sz="1800"/>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39390635194437E-2"/>
          <c:y val="3.6166374269005798E-2"/>
          <c:w val="0.88481470030410303"/>
          <c:h val="0.85164590643274896"/>
        </c:manualLayout>
      </c:layout>
      <c:barChart>
        <c:barDir val="col"/>
        <c:grouping val="stacked"/>
        <c:varyColors val="0"/>
        <c:ser>
          <c:idx val="0"/>
          <c:order val="0"/>
          <c:tx>
            <c:strRef>
              <c:f>Hoja1!$A$2</c:f>
              <c:strCache>
                <c:ptCount val="1"/>
                <c:pt idx="0">
                  <c:v>Improbable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8.1595179176486704E-2"/>
                  <c:y val="-1.53137898062676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16C-461D-BE1E-24862BE2CF48}"/>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Hoja1!$B$2:$G$2</c:f>
              <c:numCache>
                <c:formatCode>0.00%</c:formatCode>
                <c:ptCount val="6"/>
                <c:pt idx="0">
                  <c:v>0.10829999999999999</c:v>
                </c:pt>
                <c:pt idx="1">
                  <c:v>7.7600000000000002E-2</c:v>
                </c:pt>
                <c:pt idx="2">
                  <c:v>6.2700000000000006E-2</c:v>
                </c:pt>
                <c:pt idx="3">
                  <c:v>4.19E-2</c:v>
                </c:pt>
                <c:pt idx="4">
                  <c:v>6.7299999999999999E-2</c:v>
                </c:pt>
                <c:pt idx="5">
                  <c:v>7.3899999999999993E-2</c:v>
                </c:pt>
              </c:numCache>
            </c:numRef>
          </c:val>
          <c:extLst>
            <c:ext xmlns:c16="http://schemas.microsoft.com/office/drawing/2014/chart" uri="{C3380CC4-5D6E-409C-BE32-E72D297353CC}">
              <c16:uniqueId val="{00000001-B16C-461D-BE1E-24862BE2CF48}"/>
            </c:ext>
          </c:extLst>
        </c:ser>
        <c:ser>
          <c:idx val="1"/>
          <c:order val="1"/>
          <c:tx>
            <c:strRef>
              <c:f>Hoja1!$A$3</c:f>
              <c:strCache>
                <c:ptCount val="1"/>
                <c:pt idx="0">
                  <c:v>Extremadamente improbable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2"/>
              <c:layout>
                <c:manualLayout>
                  <c:x val="6.7994941604659201E-2"/>
                  <c:y val="9.3580733770068301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16C-461D-BE1E-24862BE2CF48}"/>
                </c:ext>
              </c:extLst>
            </c:dLbl>
            <c:dLbl>
              <c:idx val="4"/>
              <c:layout>
                <c:manualLayout>
                  <c:x val="6.799601239114119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16C-461D-BE1E-24862BE2CF4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Hoja1!$B$3:$G$3</c:f>
              <c:numCache>
                <c:formatCode>0.00%</c:formatCode>
                <c:ptCount val="6"/>
                <c:pt idx="0">
                  <c:v>0.1249</c:v>
                </c:pt>
                <c:pt idx="1">
                  <c:v>0.15260000000000001</c:v>
                </c:pt>
                <c:pt idx="2">
                  <c:v>3.2599999999999997E-2</c:v>
                </c:pt>
                <c:pt idx="3">
                  <c:v>5.9799999999999999E-2</c:v>
                </c:pt>
                <c:pt idx="4">
                  <c:v>1.5599999999999999E-2</c:v>
                </c:pt>
                <c:pt idx="5">
                  <c:v>0.20899999999999999</c:v>
                </c:pt>
              </c:numCache>
            </c:numRef>
          </c:val>
          <c:extLst>
            <c:ext xmlns:c16="http://schemas.microsoft.com/office/drawing/2014/chart" uri="{C3380CC4-5D6E-409C-BE32-E72D297353CC}">
              <c16:uniqueId val="{00000004-B16C-461D-BE1E-24862BE2CF48}"/>
            </c:ext>
          </c:extLst>
        </c:ser>
        <c:ser>
          <c:idx val="2"/>
          <c:order val="2"/>
          <c:tx>
            <c:strRef>
              <c:f>Hoja1!$A$4</c:f>
              <c:strCache>
                <c:ptCount val="1"/>
                <c:pt idx="0">
                  <c:v>No es probable ni improbable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1"/>
              <c:tx>
                <c:rich>
                  <a:bodyPr/>
                  <a:lstStyle/>
                  <a:p>
                    <a:r>
                      <a:rPr lang="en-US"/>
                      <a:t>15%</a:t>
                    </a:r>
                    <a:endParaRPr lang="en-US" dirty="0"/>
                  </a:p>
                </c:rich>
              </c:tx>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B16C-461D-BE1E-24862BE2CF48}"/>
                </c:ext>
              </c:extLst>
            </c:dLbl>
            <c:dLbl>
              <c:idx val="2"/>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0-8822-4527-8641-4532D12279AB}"/>
                </c:ext>
              </c:extLst>
            </c:dLbl>
            <c:dLbl>
              <c:idx val="3"/>
              <c:numFmt formatCode="0.0%"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extLst>
                <c:ext xmlns:c16="http://schemas.microsoft.com/office/drawing/2014/chart" uri="{C3380CC4-5D6E-409C-BE32-E72D297353CC}">
                  <c16:uniqueId val="{00000001-8822-4527-8641-4532D12279AB}"/>
                </c:ext>
              </c:extLst>
            </c:dLbl>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Hoja1!$B$4:$G$4</c:f>
              <c:numCache>
                <c:formatCode>0.00%</c:formatCode>
                <c:ptCount val="6"/>
                <c:pt idx="0">
                  <c:v>0.23200000000000001</c:v>
                </c:pt>
                <c:pt idx="1">
                  <c:v>0.15</c:v>
                </c:pt>
                <c:pt idx="2">
                  <c:v>0.17180000000000001</c:v>
                </c:pt>
                <c:pt idx="3">
                  <c:v>0.1825</c:v>
                </c:pt>
                <c:pt idx="4">
                  <c:v>0.20519999999999999</c:v>
                </c:pt>
                <c:pt idx="5">
                  <c:v>0.1978</c:v>
                </c:pt>
              </c:numCache>
            </c:numRef>
          </c:val>
          <c:extLst>
            <c:ext xmlns:c16="http://schemas.microsoft.com/office/drawing/2014/chart" uri="{C3380CC4-5D6E-409C-BE32-E72D297353CC}">
              <c16:uniqueId val="{00000008-B16C-461D-BE1E-24862BE2CF48}"/>
            </c:ext>
          </c:extLst>
        </c:ser>
        <c:ser>
          <c:idx val="3"/>
          <c:order val="3"/>
          <c:tx>
            <c:strRef>
              <c:f>Hoja1!$A$5</c:f>
              <c:strCache>
                <c:ptCount val="1"/>
                <c:pt idx="0">
                  <c:v>Probable</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Hoja1!$B$5:$G$5</c:f>
              <c:numCache>
                <c:formatCode>0.00%</c:formatCode>
                <c:ptCount val="6"/>
                <c:pt idx="0">
                  <c:v>0.25119999999999998</c:v>
                </c:pt>
                <c:pt idx="1">
                  <c:v>0.27939999999999998</c:v>
                </c:pt>
                <c:pt idx="2">
                  <c:v>0.41849999999999998</c:v>
                </c:pt>
                <c:pt idx="3">
                  <c:v>0.31819999999999998</c:v>
                </c:pt>
                <c:pt idx="4">
                  <c:v>0.20849999999999999</c:v>
                </c:pt>
                <c:pt idx="5">
                  <c:v>0.39079999999999998</c:v>
                </c:pt>
              </c:numCache>
            </c:numRef>
          </c:val>
          <c:extLst>
            <c:ext xmlns:c16="http://schemas.microsoft.com/office/drawing/2014/chart" uri="{C3380CC4-5D6E-409C-BE32-E72D297353CC}">
              <c16:uniqueId val="{00000009-B16C-461D-BE1E-24862BE2CF48}"/>
            </c:ext>
          </c:extLst>
        </c:ser>
        <c:ser>
          <c:idx val="4"/>
          <c:order val="4"/>
          <c:tx>
            <c:strRef>
              <c:f>Hoja1!$A$6</c:f>
              <c:strCache>
                <c:ptCount val="1"/>
                <c:pt idx="0">
                  <c:v>Extremadamente probable</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anchor="ctr" anchorCtr="1"/>
              <a:lstStyle/>
              <a:p>
                <a:pPr>
                  <a:defRPr lang="es-CO"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Hoja1!$B$6:$G$6</c:f>
              <c:numCache>
                <c:formatCode>0.00%</c:formatCode>
                <c:ptCount val="6"/>
                <c:pt idx="0">
                  <c:v>0.28349999999999997</c:v>
                </c:pt>
                <c:pt idx="1">
                  <c:v>0.34029999999999999</c:v>
                </c:pt>
                <c:pt idx="2">
                  <c:v>0.3145</c:v>
                </c:pt>
                <c:pt idx="3">
                  <c:v>0.39760000000000001</c:v>
                </c:pt>
                <c:pt idx="4">
                  <c:v>0.50339999999999996</c:v>
                </c:pt>
                <c:pt idx="5">
                  <c:v>0.1285</c:v>
                </c:pt>
              </c:numCache>
            </c:numRef>
          </c:val>
          <c:extLst>
            <c:ext xmlns:c16="http://schemas.microsoft.com/office/drawing/2014/chart" uri="{C3380CC4-5D6E-409C-BE32-E72D297353CC}">
              <c16:uniqueId val="{0000000A-B16C-461D-BE1E-24862BE2CF48}"/>
            </c:ext>
          </c:extLst>
        </c:ser>
        <c:dLbls>
          <c:dLblPos val="ctr"/>
          <c:showLegendKey val="0"/>
          <c:showVal val="1"/>
          <c:showCatName val="0"/>
          <c:showSerName val="0"/>
          <c:showPercent val="0"/>
          <c:showBubbleSize val="0"/>
        </c:dLbls>
        <c:gapWidth val="68"/>
        <c:overlap val="100"/>
        <c:axId val="1657475008"/>
        <c:axId val="1657476368"/>
      </c:barChart>
      <c:catAx>
        <c:axId val="165747500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1657476368"/>
        <c:crosses val="autoZero"/>
        <c:auto val="1"/>
        <c:lblAlgn val="ctr"/>
        <c:lblOffset val="100"/>
        <c:noMultiLvlLbl val="0"/>
      </c:catAx>
      <c:valAx>
        <c:axId val="1657476368"/>
        <c:scaling>
          <c:orientation val="minMax"/>
          <c:max val="1"/>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165747500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Hoja1!$A$2</c:f>
              <c:strCache>
                <c:ptCount val="1"/>
                <c:pt idx="0">
                  <c:v>aExtremadamente improbable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Hoja1!$B$2:$G$2</c:f>
              <c:numCache>
                <c:formatCode>0.00%</c:formatCode>
                <c:ptCount val="6"/>
                <c:pt idx="0">
                  <c:v>0.1159</c:v>
                </c:pt>
                <c:pt idx="1">
                  <c:v>0.13650000000000001</c:v>
                </c:pt>
                <c:pt idx="2">
                  <c:v>5.7299999999999997E-2</c:v>
                </c:pt>
                <c:pt idx="3">
                  <c:v>5.4800000000000001E-2</c:v>
                </c:pt>
                <c:pt idx="4">
                  <c:v>5.5899999999999998E-2</c:v>
                </c:pt>
                <c:pt idx="5">
                  <c:v>0.20899999999999999</c:v>
                </c:pt>
              </c:numCache>
            </c:numRef>
          </c:val>
          <c:extLst>
            <c:ext xmlns:c16="http://schemas.microsoft.com/office/drawing/2014/chart" uri="{C3380CC4-5D6E-409C-BE32-E72D297353CC}">
              <c16:uniqueId val="{00000000-845F-4321-93EC-8809ACB361D5}"/>
            </c:ext>
          </c:extLst>
        </c:ser>
        <c:ser>
          <c:idx val="1"/>
          <c:order val="1"/>
          <c:tx>
            <c:strRef>
              <c:f>Hoja1!$A$3</c:f>
              <c:strCache>
                <c:ptCount val="1"/>
                <c:pt idx="0">
                  <c:v>bImprobable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Hoja1!$B$3:$G$3</c:f>
              <c:numCache>
                <c:formatCode>0.00%</c:formatCode>
                <c:ptCount val="6"/>
                <c:pt idx="0">
                  <c:v>9.0800000000000006E-2</c:v>
                </c:pt>
                <c:pt idx="1">
                  <c:v>6.8500000000000005E-2</c:v>
                </c:pt>
                <c:pt idx="2">
                  <c:v>7.5300000000000006E-2</c:v>
                </c:pt>
                <c:pt idx="3">
                  <c:v>8.2400000000000001E-2</c:v>
                </c:pt>
                <c:pt idx="4">
                  <c:v>0.12620000000000001</c:v>
                </c:pt>
                <c:pt idx="5">
                  <c:v>0.1409</c:v>
                </c:pt>
              </c:numCache>
            </c:numRef>
          </c:val>
          <c:extLst>
            <c:ext xmlns:c16="http://schemas.microsoft.com/office/drawing/2014/chart" uri="{C3380CC4-5D6E-409C-BE32-E72D297353CC}">
              <c16:uniqueId val="{00000001-845F-4321-93EC-8809ACB361D5}"/>
            </c:ext>
          </c:extLst>
        </c:ser>
        <c:ser>
          <c:idx val="2"/>
          <c:order val="2"/>
          <c:tx>
            <c:strRef>
              <c:f>Hoja1!$A$4</c:f>
              <c:strCache>
                <c:ptCount val="1"/>
                <c:pt idx="0">
                  <c:v>cNo es probable ni improbable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Hoja1!$B$4:$G$4</c:f>
              <c:numCache>
                <c:formatCode>0.00%</c:formatCode>
                <c:ptCount val="6"/>
                <c:pt idx="0">
                  <c:v>0.26600000000000001</c:v>
                </c:pt>
                <c:pt idx="1">
                  <c:v>0.1641</c:v>
                </c:pt>
                <c:pt idx="2">
                  <c:v>0.1444</c:v>
                </c:pt>
                <c:pt idx="3">
                  <c:v>0.22509999999999999</c:v>
                </c:pt>
                <c:pt idx="4">
                  <c:v>0.15559999999999999</c:v>
                </c:pt>
                <c:pt idx="5">
                  <c:v>0.1182</c:v>
                </c:pt>
              </c:numCache>
            </c:numRef>
          </c:val>
          <c:extLst>
            <c:ext xmlns:c16="http://schemas.microsoft.com/office/drawing/2014/chart" uri="{C3380CC4-5D6E-409C-BE32-E72D297353CC}">
              <c16:uniqueId val="{00000002-845F-4321-93EC-8809ACB361D5}"/>
            </c:ext>
          </c:extLst>
        </c:ser>
        <c:ser>
          <c:idx val="3"/>
          <c:order val="3"/>
          <c:tx>
            <c:strRef>
              <c:f>Hoja1!$A$5</c:f>
              <c:strCache>
                <c:ptCount val="1"/>
                <c:pt idx="0">
                  <c:v>dProbable</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Hoja1!$B$5:$G$5</c:f>
              <c:numCache>
                <c:formatCode>0.00%</c:formatCode>
                <c:ptCount val="6"/>
                <c:pt idx="0">
                  <c:v>0.26669999999999999</c:v>
                </c:pt>
                <c:pt idx="1">
                  <c:v>0.3231</c:v>
                </c:pt>
                <c:pt idx="2">
                  <c:v>0.34810000000000002</c:v>
                </c:pt>
                <c:pt idx="3">
                  <c:v>0.36130000000000001</c:v>
                </c:pt>
                <c:pt idx="4">
                  <c:v>0.2455</c:v>
                </c:pt>
                <c:pt idx="5">
                  <c:v>0.38179999999999997</c:v>
                </c:pt>
              </c:numCache>
            </c:numRef>
          </c:val>
          <c:extLst>
            <c:ext xmlns:c16="http://schemas.microsoft.com/office/drawing/2014/chart" uri="{C3380CC4-5D6E-409C-BE32-E72D297353CC}">
              <c16:uniqueId val="{00000003-845F-4321-93EC-8809ACB361D5}"/>
            </c:ext>
          </c:extLst>
        </c:ser>
        <c:ser>
          <c:idx val="4"/>
          <c:order val="4"/>
          <c:tx>
            <c:strRef>
              <c:f>Hoja1!$A$6</c:f>
              <c:strCache>
                <c:ptCount val="1"/>
                <c:pt idx="0">
                  <c:v>Extremadamente probable</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Hoja1!$B$6:$G$6</c:f>
              <c:numCache>
                <c:formatCode>0.00%</c:formatCode>
                <c:ptCount val="6"/>
                <c:pt idx="0">
                  <c:v>0.2606</c:v>
                </c:pt>
                <c:pt idx="1">
                  <c:v>0.30780000000000002</c:v>
                </c:pt>
                <c:pt idx="2">
                  <c:v>0.37480000000000002</c:v>
                </c:pt>
                <c:pt idx="3">
                  <c:v>0.27639999999999998</c:v>
                </c:pt>
                <c:pt idx="4">
                  <c:v>0.4168</c:v>
                </c:pt>
                <c:pt idx="5">
                  <c:v>0.15010000000000001</c:v>
                </c:pt>
              </c:numCache>
            </c:numRef>
          </c:val>
          <c:extLst>
            <c:ext xmlns:c16="http://schemas.microsoft.com/office/drawing/2014/chart" uri="{C3380CC4-5D6E-409C-BE32-E72D297353CC}">
              <c16:uniqueId val="{00000004-845F-4321-93EC-8809ACB361D5}"/>
            </c:ext>
          </c:extLst>
        </c:ser>
        <c:dLbls>
          <c:dLblPos val="ctr"/>
          <c:showLegendKey val="0"/>
          <c:showVal val="1"/>
          <c:showCatName val="0"/>
          <c:showSerName val="0"/>
          <c:showPercent val="0"/>
          <c:showBubbleSize val="0"/>
        </c:dLbls>
        <c:gapWidth val="68"/>
        <c:overlap val="100"/>
        <c:axId val="2023249232"/>
        <c:axId val="2023251280"/>
      </c:barChart>
      <c:catAx>
        <c:axId val="202324923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23251280"/>
        <c:crosses val="autoZero"/>
        <c:auto val="1"/>
        <c:lblAlgn val="ctr"/>
        <c:lblOffset val="100"/>
        <c:noMultiLvlLbl val="0"/>
      </c:catAx>
      <c:valAx>
        <c:axId val="2023251280"/>
        <c:scaling>
          <c:orientation val="minMax"/>
          <c:max val="1"/>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2324923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Hoja1!$A$2</c:f>
              <c:strCache>
                <c:ptCount val="1"/>
                <c:pt idx="0">
                  <c:v>aExtremadamente improbable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0"/>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DD-4B54-A0B5-9318B5C633A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Hoja1!$B$2:$G$2</c:f>
              <c:numCache>
                <c:formatCode>0.00%</c:formatCode>
                <c:ptCount val="6"/>
                <c:pt idx="0">
                  <c:v>0.1016</c:v>
                </c:pt>
                <c:pt idx="1">
                  <c:v>0.13059999999999999</c:v>
                </c:pt>
                <c:pt idx="2">
                  <c:v>4.3799999999999999E-2</c:v>
                </c:pt>
                <c:pt idx="3">
                  <c:v>7.9500000000000001E-2</c:v>
                </c:pt>
                <c:pt idx="5">
                  <c:v>0.20899999999999999</c:v>
                </c:pt>
              </c:numCache>
            </c:numRef>
          </c:val>
          <c:extLst>
            <c:ext xmlns:c16="http://schemas.microsoft.com/office/drawing/2014/chart" uri="{C3380CC4-5D6E-409C-BE32-E72D297353CC}">
              <c16:uniqueId val="{00000001-A3DD-4B54-A0B5-9318B5C633AD}"/>
            </c:ext>
          </c:extLst>
        </c:ser>
        <c:ser>
          <c:idx val="1"/>
          <c:order val="1"/>
          <c:tx>
            <c:strRef>
              <c:f>Hoja1!$A$3</c:f>
              <c:strCache>
                <c:ptCount val="1"/>
                <c:pt idx="0">
                  <c:v>bImprobable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Hoja1!$B$3:$G$3</c:f>
              <c:numCache>
                <c:formatCode>0.00%</c:formatCode>
                <c:ptCount val="6"/>
                <c:pt idx="0">
                  <c:v>0.14979999999999999</c:v>
                </c:pt>
                <c:pt idx="1">
                  <c:v>4.8800000000000003E-2</c:v>
                </c:pt>
                <c:pt idx="2">
                  <c:v>8.6999999999999994E-2</c:v>
                </c:pt>
                <c:pt idx="3">
                  <c:v>5.8900000000000001E-2</c:v>
                </c:pt>
                <c:pt idx="4">
                  <c:v>7.3200000000000001E-2</c:v>
                </c:pt>
                <c:pt idx="5">
                  <c:v>7.3899999999999993E-2</c:v>
                </c:pt>
              </c:numCache>
            </c:numRef>
          </c:val>
          <c:extLst>
            <c:ext xmlns:c16="http://schemas.microsoft.com/office/drawing/2014/chart" uri="{C3380CC4-5D6E-409C-BE32-E72D297353CC}">
              <c16:uniqueId val="{00000002-A3DD-4B54-A0B5-9318B5C633AD}"/>
            </c:ext>
          </c:extLst>
        </c:ser>
        <c:ser>
          <c:idx val="2"/>
          <c:order val="2"/>
          <c:tx>
            <c:strRef>
              <c:f>Hoja1!$A$4</c:f>
              <c:strCache>
                <c:ptCount val="1"/>
                <c:pt idx="0">
                  <c:v>cNo es probable ni improbable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Hoja1!$B$4:$G$4</c:f>
              <c:numCache>
                <c:formatCode>0.00%</c:formatCode>
                <c:ptCount val="6"/>
                <c:pt idx="0">
                  <c:v>0.1658</c:v>
                </c:pt>
                <c:pt idx="1">
                  <c:v>0.10920000000000001</c:v>
                </c:pt>
                <c:pt idx="2">
                  <c:v>6.4399999999999999E-2</c:v>
                </c:pt>
                <c:pt idx="3">
                  <c:v>9.4899999999999998E-2</c:v>
                </c:pt>
                <c:pt idx="4">
                  <c:v>7.1300000000000002E-2</c:v>
                </c:pt>
                <c:pt idx="5">
                  <c:v>0.13089999999999999</c:v>
                </c:pt>
              </c:numCache>
            </c:numRef>
          </c:val>
          <c:extLst>
            <c:ext xmlns:c16="http://schemas.microsoft.com/office/drawing/2014/chart" uri="{C3380CC4-5D6E-409C-BE32-E72D297353CC}">
              <c16:uniqueId val="{00000003-A3DD-4B54-A0B5-9318B5C633AD}"/>
            </c:ext>
          </c:extLst>
        </c:ser>
        <c:ser>
          <c:idx val="3"/>
          <c:order val="3"/>
          <c:tx>
            <c:strRef>
              <c:f>Hoja1!$A$5</c:f>
              <c:strCache>
                <c:ptCount val="1"/>
                <c:pt idx="0">
                  <c:v>dProbable</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Hoja1!$B$5:$G$5</c:f>
              <c:numCache>
                <c:formatCode>0.00%</c:formatCode>
                <c:ptCount val="6"/>
                <c:pt idx="0">
                  <c:v>0.1769</c:v>
                </c:pt>
                <c:pt idx="1">
                  <c:v>0.16300000000000001</c:v>
                </c:pt>
                <c:pt idx="2">
                  <c:v>0.1545</c:v>
                </c:pt>
                <c:pt idx="3">
                  <c:v>0.2873</c:v>
                </c:pt>
                <c:pt idx="4">
                  <c:v>0.22550000000000001</c:v>
                </c:pt>
                <c:pt idx="5">
                  <c:v>0.21299999999999999</c:v>
                </c:pt>
              </c:numCache>
            </c:numRef>
          </c:val>
          <c:extLst>
            <c:ext xmlns:c16="http://schemas.microsoft.com/office/drawing/2014/chart" uri="{C3380CC4-5D6E-409C-BE32-E72D297353CC}">
              <c16:uniqueId val="{00000004-A3DD-4B54-A0B5-9318B5C633AD}"/>
            </c:ext>
          </c:extLst>
        </c:ser>
        <c:ser>
          <c:idx val="4"/>
          <c:order val="4"/>
          <c:tx>
            <c:strRef>
              <c:f>Hoja1!$A$6</c:f>
              <c:strCache>
                <c:ptCount val="1"/>
                <c:pt idx="0">
                  <c:v>Extremadamente probable</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Hoja1!$B$6:$G$6</c:f>
              <c:numCache>
                <c:formatCode>0.00%</c:formatCode>
                <c:ptCount val="6"/>
                <c:pt idx="0">
                  <c:v>0.40600000000000003</c:v>
                </c:pt>
                <c:pt idx="1">
                  <c:v>0.54830000000000001</c:v>
                </c:pt>
                <c:pt idx="2">
                  <c:v>0.65029999999999999</c:v>
                </c:pt>
                <c:pt idx="3">
                  <c:v>0.47939999999999999</c:v>
                </c:pt>
                <c:pt idx="4">
                  <c:v>0.63</c:v>
                </c:pt>
                <c:pt idx="5">
                  <c:v>0.37319999999999998</c:v>
                </c:pt>
              </c:numCache>
            </c:numRef>
          </c:val>
          <c:extLst>
            <c:ext xmlns:c16="http://schemas.microsoft.com/office/drawing/2014/chart" uri="{C3380CC4-5D6E-409C-BE32-E72D297353CC}">
              <c16:uniqueId val="{00000005-A3DD-4B54-A0B5-9318B5C633AD}"/>
            </c:ext>
          </c:extLst>
        </c:ser>
        <c:dLbls>
          <c:dLblPos val="ctr"/>
          <c:showLegendKey val="0"/>
          <c:showVal val="1"/>
          <c:showCatName val="0"/>
          <c:showSerName val="0"/>
          <c:showPercent val="0"/>
          <c:showBubbleSize val="0"/>
        </c:dLbls>
        <c:gapWidth val="68"/>
        <c:overlap val="100"/>
        <c:axId val="2023239872"/>
        <c:axId val="2023241920"/>
      </c:barChart>
      <c:catAx>
        <c:axId val="2023239872"/>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23241920"/>
        <c:crosses val="autoZero"/>
        <c:auto val="1"/>
        <c:lblAlgn val="ctr"/>
        <c:lblOffset val="100"/>
        <c:noMultiLvlLbl val="0"/>
      </c:catAx>
      <c:valAx>
        <c:axId val="2023241920"/>
        <c:scaling>
          <c:orientation val="minMax"/>
          <c:max val="1"/>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23239872"/>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s-CO"/>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Hoja1!$A$2</c:f>
              <c:strCache>
                <c:ptCount val="1"/>
                <c:pt idx="0">
                  <c:v>aExtremadamente improbable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Hoja1!$B$2:$G$2</c:f>
              <c:numCache>
                <c:formatCode>0.00%</c:formatCode>
                <c:ptCount val="6"/>
                <c:pt idx="0">
                  <c:v>0.124</c:v>
                </c:pt>
                <c:pt idx="1">
                  <c:v>0.1226</c:v>
                </c:pt>
                <c:pt idx="2">
                  <c:v>4.3700000000000003E-2</c:v>
                </c:pt>
                <c:pt idx="3">
                  <c:v>8.5500000000000007E-2</c:v>
                </c:pt>
                <c:pt idx="5">
                  <c:v>0.20899999999999999</c:v>
                </c:pt>
              </c:numCache>
            </c:numRef>
          </c:val>
          <c:extLst>
            <c:ext xmlns:c16="http://schemas.microsoft.com/office/drawing/2014/chart" uri="{C3380CC4-5D6E-409C-BE32-E72D297353CC}">
              <c16:uniqueId val="{00000000-3396-4223-9E74-B25686451837}"/>
            </c:ext>
          </c:extLst>
        </c:ser>
        <c:ser>
          <c:idx val="1"/>
          <c:order val="1"/>
          <c:tx>
            <c:strRef>
              <c:f>Hoja1!$A$3</c:f>
              <c:strCache>
                <c:ptCount val="1"/>
                <c:pt idx="0">
                  <c:v>bImprobable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3"/>
              <c:layout>
                <c:manualLayout>
                  <c:x val="7.2804233107545996E-2"/>
                  <c:y val="-4.22065168191308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396-4223-9E74-B25686451837}"/>
                </c:ext>
              </c:extLst>
            </c:dLbl>
            <c:dLbl>
              <c:idx val="4"/>
              <c:layout>
                <c:manualLayout>
                  <c:x val="7.2804233107545899E-2"/>
                  <c:y val="-4.2206516819130804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396-4223-9E74-B2568645183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Hoja1!$B$3:$G$3</c:f>
              <c:numCache>
                <c:formatCode>0.00%</c:formatCode>
                <c:ptCount val="6"/>
                <c:pt idx="0">
                  <c:v>0.1198</c:v>
                </c:pt>
                <c:pt idx="1">
                  <c:v>8.5199999999999998E-2</c:v>
                </c:pt>
                <c:pt idx="2">
                  <c:v>0.1203</c:v>
                </c:pt>
                <c:pt idx="3">
                  <c:v>1.8200000000000001E-2</c:v>
                </c:pt>
                <c:pt idx="4">
                  <c:v>2.8199999999999999E-2</c:v>
                </c:pt>
                <c:pt idx="5">
                  <c:v>7.3899999999999993E-2</c:v>
                </c:pt>
              </c:numCache>
            </c:numRef>
          </c:val>
          <c:extLst>
            <c:ext xmlns:c16="http://schemas.microsoft.com/office/drawing/2014/chart" uri="{C3380CC4-5D6E-409C-BE32-E72D297353CC}">
              <c16:uniqueId val="{00000003-3396-4223-9E74-B25686451837}"/>
            </c:ext>
          </c:extLst>
        </c:ser>
        <c:ser>
          <c:idx val="2"/>
          <c:order val="2"/>
          <c:tx>
            <c:strRef>
              <c:f>Hoja1!$A$4</c:f>
              <c:strCache>
                <c:ptCount val="1"/>
                <c:pt idx="0">
                  <c:v>cNo es probable ni improbable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Hoja1!$B$4:$G$4</c:f>
              <c:numCache>
                <c:formatCode>0.00%</c:formatCode>
                <c:ptCount val="6"/>
                <c:pt idx="0">
                  <c:v>0.1741</c:v>
                </c:pt>
                <c:pt idx="1">
                  <c:v>0.1351</c:v>
                </c:pt>
                <c:pt idx="2">
                  <c:v>4.6800000000000001E-2</c:v>
                </c:pt>
                <c:pt idx="3">
                  <c:v>0.15379999999999999</c:v>
                </c:pt>
                <c:pt idx="4">
                  <c:v>0.1235</c:v>
                </c:pt>
                <c:pt idx="5">
                  <c:v>0.13089999999999999</c:v>
                </c:pt>
              </c:numCache>
            </c:numRef>
          </c:val>
          <c:extLst>
            <c:ext xmlns:c16="http://schemas.microsoft.com/office/drawing/2014/chart" uri="{C3380CC4-5D6E-409C-BE32-E72D297353CC}">
              <c16:uniqueId val="{00000004-3396-4223-9E74-B25686451837}"/>
            </c:ext>
          </c:extLst>
        </c:ser>
        <c:ser>
          <c:idx val="3"/>
          <c:order val="3"/>
          <c:tx>
            <c:strRef>
              <c:f>Hoja1!$A$5</c:f>
              <c:strCache>
                <c:ptCount val="1"/>
                <c:pt idx="0">
                  <c:v>dProbable</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Hoja1!$B$5:$G$5</c:f>
              <c:numCache>
                <c:formatCode>0.00%</c:formatCode>
                <c:ptCount val="6"/>
                <c:pt idx="0">
                  <c:v>0.189</c:v>
                </c:pt>
                <c:pt idx="1">
                  <c:v>0.16250000000000001</c:v>
                </c:pt>
                <c:pt idx="2">
                  <c:v>0.20699999999999999</c:v>
                </c:pt>
                <c:pt idx="3">
                  <c:v>0.26790000000000003</c:v>
                </c:pt>
                <c:pt idx="4">
                  <c:v>0.2198</c:v>
                </c:pt>
                <c:pt idx="5">
                  <c:v>0.33889999999999998</c:v>
                </c:pt>
              </c:numCache>
            </c:numRef>
          </c:val>
          <c:extLst>
            <c:ext xmlns:c16="http://schemas.microsoft.com/office/drawing/2014/chart" uri="{C3380CC4-5D6E-409C-BE32-E72D297353CC}">
              <c16:uniqueId val="{00000005-3396-4223-9E74-B25686451837}"/>
            </c:ext>
          </c:extLst>
        </c:ser>
        <c:ser>
          <c:idx val="4"/>
          <c:order val="4"/>
          <c:tx>
            <c:strRef>
              <c:f>Hoja1!$A$6</c:f>
              <c:strCache>
                <c:ptCount val="1"/>
                <c:pt idx="0">
                  <c:v>Extremadamente probable</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Hoja1!$B$6:$G$6</c:f>
              <c:numCache>
                <c:formatCode>0.00%</c:formatCode>
                <c:ptCount val="6"/>
                <c:pt idx="0">
                  <c:v>0.3931</c:v>
                </c:pt>
                <c:pt idx="1">
                  <c:v>0.4945</c:v>
                </c:pt>
                <c:pt idx="2">
                  <c:v>0.58220000000000005</c:v>
                </c:pt>
                <c:pt idx="3">
                  <c:v>0.47460000000000002</c:v>
                </c:pt>
                <c:pt idx="4">
                  <c:v>0.62860000000000005</c:v>
                </c:pt>
                <c:pt idx="5">
                  <c:v>0.24729999999999999</c:v>
                </c:pt>
              </c:numCache>
            </c:numRef>
          </c:val>
          <c:extLst>
            <c:ext xmlns:c16="http://schemas.microsoft.com/office/drawing/2014/chart" uri="{C3380CC4-5D6E-409C-BE32-E72D297353CC}">
              <c16:uniqueId val="{00000006-3396-4223-9E74-B25686451837}"/>
            </c:ext>
          </c:extLst>
        </c:ser>
        <c:dLbls>
          <c:dLblPos val="ctr"/>
          <c:showLegendKey val="0"/>
          <c:showVal val="1"/>
          <c:showCatName val="0"/>
          <c:showSerName val="0"/>
          <c:showPercent val="0"/>
          <c:showBubbleSize val="0"/>
        </c:dLbls>
        <c:gapWidth val="68"/>
        <c:overlap val="100"/>
        <c:axId val="2022754848"/>
        <c:axId val="2022756896"/>
      </c:barChart>
      <c:catAx>
        <c:axId val="2022754848"/>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22756896"/>
        <c:crosses val="autoZero"/>
        <c:auto val="1"/>
        <c:lblAlgn val="ctr"/>
        <c:lblOffset val="100"/>
        <c:noMultiLvlLbl val="0"/>
      </c:catAx>
      <c:valAx>
        <c:axId val="2022756896"/>
        <c:scaling>
          <c:orientation val="minMax"/>
          <c:max val="1"/>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22754848"/>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Hoja1!$A$2</c:f>
              <c:strCache>
                <c:ptCount val="1"/>
                <c:pt idx="0">
                  <c:v>aExtremadamente improbable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Hoja1!$B$2:$G$2</c:f>
              <c:numCache>
                <c:formatCode>0.00%</c:formatCode>
                <c:ptCount val="6"/>
                <c:pt idx="0">
                  <c:v>0.1595</c:v>
                </c:pt>
                <c:pt idx="1">
                  <c:v>0.156</c:v>
                </c:pt>
                <c:pt idx="2">
                  <c:v>0.10979999999999999</c:v>
                </c:pt>
                <c:pt idx="3">
                  <c:v>0.12509999999999999</c:v>
                </c:pt>
                <c:pt idx="4">
                  <c:v>7.2999999999999995E-2</c:v>
                </c:pt>
                <c:pt idx="5">
                  <c:v>0.20899999999999999</c:v>
                </c:pt>
              </c:numCache>
            </c:numRef>
          </c:val>
          <c:extLst>
            <c:ext xmlns:c16="http://schemas.microsoft.com/office/drawing/2014/chart" uri="{C3380CC4-5D6E-409C-BE32-E72D297353CC}">
              <c16:uniqueId val="{00000000-1090-492C-9139-469B64FE118C}"/>
            </c:ext>
          </c:extLst>
        </c:ser>
        <c:ser>
          <c:idx val="1"/>
          <c:order val="1"/>
          <c:tx>
            <c:strRef>
              <c:f>Hoja1!$A$3</c:f>
              <c:strCache>
                <c:ptCount val="1"/>
                <c:pt idx="0">
                  <c:v>bImprobable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Hoja1!$B$3:$G$3</c:f>
              <c:numCache>
                <c:formatCode>0.00%</c:formatCode>
                <c:ptCount val="6"/>
                <c:pt idx="0">
                  <c:v>0.1154</c:v>
                </c:pt>
                <c:pt idx="1">
                  <c:v>0.12609999999999999</c:v>
                </c:pt>
                <c:pt idx="2">
                  <c:v>0.14810000000000001</c:v>
                </c:pt>
                <c:pt idx="3">
                  <c:v>0.24110000000000001</c:v>
                </c:pt>
                <c:pt idx="4">
                  <c:v>0.2278</c:v>
                </c:pt>
                <c:pt idx="5">
                  <c:v>0.2218</c:v>
                </c:pt>
              </c:numCache>
            </c:numRef>
          </c:val>
          <c:extLst>
            <c:ext xmlns:c16="http://schemas.microsoft.com/office/drawing/2014/chart" uri="{C3380CC4-5D6E-409C-BE32-E72D297353CC}">
              <c16:uniqueId val="{00000001-1090-492C-9139-469B64FE118C}"/>
            </c:ext>
          </c:extLst>
        </c:ser>
        <c:ser>
          <c:idx val="2"/>
          <c:order val="2"/>
          <c:tx>
            <c:strRef>
              <c:f>Hoja1!$A$4</c:f>
              <c:strCache>
                <c:ptCount val="1"/>
                <c:pt idx="0">
                  <c:v>cNo es probable ni improbable</c:v>
                </c:pt>
              </c:strCache>
            </c:strRef>
          </c:tx>
          <c:spPr>
            <a:solidFill>
              <a:schemeClr val="accent5"/>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Hoja1!$B$4:$G$4</c:f>
              <c:numCache>
                <c:formatCode>0.00%</c:formatCode>
                <c:ptCount val="6"/>
                <c:pt idx="0">
                  <c:v>0.23380000000000001</c:v>
                </c:pt>
                <c:pt idx="1">
                  <c:v>0.15029999999999999</c:v>
                </c:pt>
                <c:pt idx="2">
                  <c:v>0.22</c:v>
                </c:pt>
                <c:pt idx="3">
                  <c:v>0.29599999999999999</c:v>
                </c:pt>
                <c:pt idx="4">
                  <c:v>0.20749999999999999</c:v>
                </c:pt>
                <c:pt idx="5">
                  <c:v>0.1454</c:v>
                </c:pt>
              </c:numCache>
            </c:numRef>
          </c:val>
          <c:extLst>
            <c:ext xmlns:c16="http://schemas.microsoft.com/office/drawing/2014/chart" uri="{C3380CC4-5D6E-409C-BE32-E72D297353CC}">
              <c16:uniqueId val="{00000002-1090-492C-9139-469B64FE118C}"/>
            </c:ext>
          </c:extLst>
        </c:ser>
        <c:ser>
          <c:idx val="3"/>
          <c:order val="3"/>
          <c:tx>
            <c:strRef>
              <c:f>Hoja1!$A$5</c:f>
              <c:strCache>
                <c:ptCount val="1"/>
                <c:pt idx="0">
                  <c:v>dProbable</c:v>
                </c:pt>
              </c:strCache>
            </c:strRef>
          </c:tx>
          <c:spPr>
            <a:solidFill>
              <a:schemeClr val="accent1">
                <a:lumMod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Hoja1!$B$5:$G$5</c:f>
              <c:numCache>
                <c:formatCode>0.00%</c:formatCode>
                <c:ptCount val="6"/>
                <c:pt idx="0">
                  <c:v>0.26919999999999999</c:v>
                </c:pt>
                <c:pt idx="1">
                  <c:v>0.30709999999999998</c:v>
                </c:pt>
                <c:pt idx="2">
                  <c:v>0.32440000000000002</c:v>
                </c:pt>
                <c:pt idx="3">
                  <c:v>0.19939999999999999</c:v>
                </c:pt>
                <c:pt idx="4">
                  <c:v>0.21460000000000001</c:v>
                </c:pt>
                <c:pt idx="5">
                  <c:v>0.29520000000000002</c:v>
                </c:pt>
              </c:numCache>
            </c:numRef>
          </c:val>
          <c:extLst>
            <c:ext xmlns:c16="http://schemas.microsoft.com/office/drawing/2014/chart" uri="{C3380CC4-5D6E-409C-BE32-E72D297353CC}">
              <c16:uniqueId val="{00000003-1090-492C-9139-469B64FE118C}"/>
            </c:ext>
          </c:extLst>
        </c:ser>
        <c:ser>
          <c:idx val="4"/>
          <c:order val="4"/>
          <c:tx>
            <c:strRef>
              <c:f>Hoja1!$A$6</c:f>
              <c:strCache>
                <c:ptCount val="1"/>
                <c:pt idx="0">
                  <c:v>Extremadamente probable</c:v>
                </c:pt>
              </c:strCache>
            </c:strRef>
          </c:tx>
          <c:spPr>
            <a:solidFill>
              <a:schemeClr val="accent3">
                <a:lumMod val="60000"/>
              </a:schemeClr>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Hoja1!$B$6:$G$6</c:f>
              <c:numCache>
                <c:formatCode>0.00%</c:formatCode>
                <c:ptCount val="6"/>
                <c:pt idx="0">
                  <c:v>0.22209999999999999</c:v>
                </c:pt>
                <c:pt idx="1">
                  <c:v>0.26040000000000002</c:v>
                </c:pt>
                <c:pt idx="2">
                  <c:v>0.1976</c:v>
                </c:pt>
                <c:pt idx="3">
                  <c:v>0.1384</c:v>
                </c:pt>
                <c:pt idx="4">
                  <c:v>0.27710000000000001</c:v>
                </c:pt>
                <c:pt idx="5">
                  <c:v>0.1285</c:v>
                </c:pt>
              </c:numCache>
            </c:numRef>
          </c:val>
          <c:extLst>
            <c:ext xmlns:c16="http://schemas.microsoft.com/office/drawing/2014/chart" uri="{C3380CC4-5D6E-409C-BE32-E72D297353CC}">
              <c16:uniqueId val="{00000004-1090-492C-9139-469B64FE118C}"/>
            </c:ext>
          </c:extLst>
        </c:ser>
        <c:dLbls>
          <c:showLegendKey val="0"/>
          <c:showVal val="1"/>
          <c:showCatName val="0"/>
          <c:showSerName val="0"/>
          <c:showPercent val="0"/>
          <c:showBubbleSize val="0"/>
        </c:dLbls>
        <c:gapWidth val="68"/>
        <c:overlap val="100"/>
        <c:axId val="1929106416"/>
        <c:axId val="1929061504"/>
      </c:barChart>
      <c:catAx>
        <c:axId val="192910641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1929061504"/>
        <c:crosses val="autoZero"/>
        <c:auto val="1"/>
        <c:lblAlgn val="ctr"/>
        <c:lblOffset val="100"/>
        <c:noMultiLvlLbl val="0"/>
      </c:catAx>
      <c:valAx>
        <c:axId val="1929061504"/>
        <c:scaling>
          <c:orientation val="minMax"/>
          <c:max val="1"/>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192910641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stacked"/>
        <c:varyColors val="0"/>
        <c:ser>
          <c:idx val="0"/>
          <c:order val="0"/>
          <c:tx>
            <c:strRef>
              <c:f>Hoja1!$A$2</c:f>
              <c:strCache>
                <c:ptCount val="1"/>
                <c:pt idx="0">
                  <c:v>aExtremadamente improbable</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Hoja1!$B$2:$G$2</c:f>
              <c:numCache>
                <c:formatCode>0.00%</c:formatCode>
                <c:ptCount val="6"/>
                <c:pt idx="0">
                  <c:v>0.12280000000000001</c:v>
                </c:pt>
                <c:pt idx="1">
                  <c:v>0.1386</c:v>
                </c:pt>
                <c:pt idx="2">
                  <c:v>4.7600000000000003E-2</c:v>
                </c:pt>
                <c:pt idx="3">
                  <c:v>7.0599999999999996E-2</c:v>
                </c:pt>
                <c:pt idx="4">
                  <c:v>9.7799999999999998E-2</c:v>
                </c:pt>
                <c:pt idx="5">
                  <c:v>0.20899999999999999</c:v>
                </c:pt>
              </c:numCache>
            </c:numRef>
          </c:val>
          <c:extLst>
            <c:ext xmlns:c16="http://schemas.microsoft.com/office/drawing/2014/chart" uri="{C3380CC4-5D6E-409C-BE32-E72D297353CC}">
              <c16:uniqueId val="{00000000-B814-4BBD-AAFC-A003EB30CD87}"/>
            </c:ext>
          </c:extLst>
        </c:ser>
        <c:ser>
          <c:idx val="1"/>
          <c:order val="1"/>
          <c:tx>
            <c:strRef>
              <c:f>Hoja1!$A$3</c:f>
              <c:strCache>
                <c:ptCount val="1"/>
                <c:pt idx="0">
                  <c:v>bImprobable</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Hoja1!$B$3:$G$3</c:f>
              <c:numCache>
                <c:formatCode>0.00%</c:formatCode>
                <c:ptCount val="6"/>
                <c:pt idx="0">
                  <c:v>0.1182</c:v>
                </c:pt>
                <c:pt idx="1">
                  <c:v>0.1208</c:v>
                </c:pt>
                <c:pt idx="2">
                  <c:v>8.6599999999999996E-2</c:v>
                </c:pt>
                <c:pt idx="3">
                  <c:v>0.17549999999999999</c:v>
                </c:pt>
                <c:pt idx="4">
                  <c:v>0.1825</c:v>
                </c:pt>
                <c:pt idx="5">
                  <c:v>0.1409</c:v>
                </c:pt>
              </c:numCache>
            </c:numRef>
          </c:val>
          <c:extLst>
            <c:ext xmlns:c16="http://schemas.microsoft.com/office/drawing/2014/chart" uri="{C3380CC4-5D6E-409C-BE32-E72D297353CC}">
              <c16:uniqueId val="{00000001-B814-4BBD-AAFC-A003EB30CD87}"/>
            </c:ext>
          </c:extLst>
        </c:ser>
        <c:ser>
          <c:idx val="2"/>
          <c:order val="2"/>
          <c:tx>
            <c:strRef>
              <c:f>Hoja1!$A$4</c:f>
              <c:strCache>
                <c:ptCount val="1"/>
                <c:pt idx="0">
                  <c:v>cNo es probable ni improbable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Hoja1!$B$4:$G$4</c:f>
              <c:numCache>
                <c:formatCode>0.00%</c:formatCode>
                <c:ptCount val="6"/>
                <c:pt idx="0">
                  <c:v>0.2366</c:v>
                </c:pt>
                <c:pt idx="1">
                  <c:v>0.1618</c:v>
                </c:pt>
                <c:pt idx="2">
                  <c:v>0.20169999999999999</c:v>
                </c:pt>
                <c:pt idx="3">
                  <c:v>0.22989999999999999</c:v>
                </c:pt>
                <c:pt idx="4">
                  <c:v>0.13900000000000001</c:v>
                </c:pt>
                <c:pt idx="5">
                  <c:v>0.2344</c:v>
                </c:pt>
              </c:numCache>
            </c:numRef>
          </c:val>
          <c:extLst>
            <c:ext xmlns:c16="http://schemas.microsoft.com/office/drawing/2014/chart" uri="{C3380CC4-5D6E-409C-BE32-E72D297353CC}">
              <c16:uniqueId val="{00000002-B814-4BBD-AAFC-A003EB30CD87}"/>
            </c:ext>
          </c:extLst>
        </c:ser>
        <c:ser>
          <c:idx val="3"/>
          <c:order val="3"/>
          <c:tx>
            <c:strRef>
              <c:f>Hoja1!$A$5</c:f>
              <c:strCache>
                <c:ptCount val="1"/>
                <c:pt idx="0">
                  <c:v>dProbable</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Hoja1!$B$5:$G$5</c:f>
              <c:numCache>
                <c:formatCode>0.00%</c:formatCode>
                <c:ptCount val="6"/>
                <c:pt idx="0">
                  <c:v>0.224</c:v>
                </c:pt>
                <c:pt idx="1">
                  <c:v>0.33329999999999999</c:v>
                </c:pt>
                <c:pt idx="2">
                  <c:v>0.41589999999999999</c:v>
                </c:pt>
                <c:pt idx="3">
                  <c:v>0.30980000000000002</c:v>
                </c:pt>
                <c:pt idx="4">
                  <c:v>0.22059999999999999</c:v>
                </c:pt>
                <c:pt idx="5">
                  <c:v>0.1457</c:v>
                </c:pt>
              </c:numCache>
            </c:numRef>
          </c:val>
          <c:extLst>
            <c:ext xmlns:c16="http://schemas.microsoft.com/office/drawing/2014/chart" uri="{C3380CC4-5D6E-409C-BE32-E72D297353CC}">
              <c16:uniqueId val="{00000003-B814-4BBD-AAFC-A003EB30CD87}"/>
            </c:ext>
          </c:extLst>
        </c:ser>
        <c:ser>
          <c:idx val="4"/>
          <c:order val="4"/>
          <c:tx>
            <c:strRef>
              <c:f>Hoja1!$A$6</c:f>
              <c:strCache>
                <c:ptCount val="1"/>
                <c:pt idx="0">
                  <c:v>Extremadamente probable</c:v>
                </c:pt>
              </c:strCache>
            </c:strRef>
          </c:tx>
          <c:spPr>
            <a:gradFill rotWithShape="1">
              <a:gsLst>
                <a:gs pos="0">
                  <a:schemeClr val="accent3">
                    <a:lumMod val="60000"/>
                    <a:shade val="51000"/>
                    <a:satMod val="130000"/>
                  </a:schemeClr>
                </a:gs>
                <a:gs pos="80000">
                  <a:schemeClr val="accent3">
                    <a:lumMod val="60000"/>
                    <a:shade val="93000"/>
                    <a:satMod val="130000"/>
                  </a:schemeClr>
                </a:gs>
                <a:gs pos="100000">
                  <a:schemeClr val="accent3">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Hoja1!$B$6:$G$6</c:f>
              <c:numCache>
                <c:formatCode>0.00%</c:formatCode>
                <c:ptCount val="6"/>
                <c:pt idx="0">
                  <c:v>0.2984</c:v>
                </c:pt>
                <c:pt idx="1">
                  <c:v>0.24540000000000001</c:v>
                </c:pt>
                <c:pt idx="2">
                  <c:v>0.2482</c:v>
                </c:pt>
                <c:pt idx="3">
                  <c:v>0.2142</c:v>
                </c:pt>
                <c:pt idx="4">
                  <c:v>0.36</c:v>
                </c:pt>
                <c:pt idx="5">
                  <c:v>0.27</c:v>
                </c:pt>
              </c:numCache>
            </c:numRef>
          </c:val>
          <c:extLst>
            <c:ext xmlns:c16="http://schemas.microsoft.com/office/drawing/2014/chart" uri="{C3380CC4-5D6E-409C-BE32-E72D297353CC}">
              <c16:uniqueId val="{00000004-B814-4BBD-AAFC-A003EB30CD87}"/>
            </c:ext>
          </c:extLst>
        </c:ser>
        <c:dLbls>
          <c:dLblPos val="ctr"/>
          <c:showLegendKey val="0"/>
          <c:showVal val="1"/>
          <c:showCatName val="0"/>
          <c:showSerName val="0"/>
          <c:showPercent val="0"/>
          <c:showBubbleSize val="0"/>
        </c:dLbls>
        <c:gapWidth val="68"/>
        <c:overlap val="100"/>
        <c:axId val="2002599136"/>
        <c:axId val="2002600768"/>
      </c:barChart>
      <c:catAx>
        <c:axId val="200259913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02600768"/>
        <c:crosses val="autoZero"/>
        <c:auto val="1"/>
        <c:lblAlgn val="ctr"/>
        <c:lblOffset val="100"/>
        <c:noMultiLvlLbl val="0"/>
      </c:catAx>
      <c:valAx>
        <c:axId val="2002600768"/>
        <c:scaling>
          <c:orientation val="minMax"/>
          <c:max val="1"/>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0259913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775985534819197E-2"/>
          <c:y val="0"/>
          <c:w val="0.91761046772856003"/>
          <c:h val="0.72788863692278105"/>
        </c:manualLayout>
      </c:layout>
      <c:barChart>
        <c:barDir val="col"/>
        <c:grouping val="clustered"/>
        <c:varyColors val="0"/>
        <c:ser>
          <c:idx val="0"/>
          <c:order val="0"/>
          <c:tx>
            <c:strRef>
              <c:f>Hoja1!$C$2</c:f>
              <c:strCache>
                <c:ptCount val="1"/>
                <c:pt idx="0">
                  <c:v>2013</c:v>
                </c:pt>
              </c:strCache>
            </c:strRef>
          </c:tx>
          <c:spPr>
            <a:solidFill>
              <a:schemeClr val="accent1"/>
            </a:solidFill>
            <a:ln>
              <a:noFill/>
            </a:ln>
            <a:effectLst/>
          </c:spPr>
          <c:invertIfNegative val="0"/>
          <c:cat>
            <c:strRef>
              <c:f>Hoja1!$B$3:$B$11</c:f>
              <c:strCache>
                <c:ptCount val="9"/>
                <c:pt idx="0">
                  <c:v>Suramérica</c:v>
                </c:pt>
                <c:pt idx="1">
                  <c:v>Norteamérica</c:v>
                </c:pt>
                <c:pt idx="2">
                  <c:v>Europa</c:v>
                </c:pt>
                <c:pt idx="3">
                  <c:v>Centroamérica</c:v>
                </c:pt>
                <c:pt idx="4">
                  <c:v>Asia</c:v>
                </c:pt>
                <c:pt idx="5">
                  <c:v>Caribe</c:v>
                </c:pt>
                <c:pt idx="6">
                  <c:v>Oceanía</c:v>
                </c:pt>
                <c:pt idx="7">
                  <c:v>África</c:v>
                </c:pt>
                <c:pt idx="8">
                  <c:v>Medio Oriente</c:v>
                </c:pt>
              </c:strCache>
            </c:strRef>
          </c:cat>
          <c:val>
            <c:numRef>
              <c:f>Hoja1!$C$3:$C$11</c:f>
              <c:numCache>
                <c:formatCode>#,##0</c:formatCode>
                <c:ptCount val="9"/>
                <c:pt idx="0">
                  <c:v>774261</c:v>
                </c:pt>
                <c:pt idx="1">
                  <c:v>477194</c:v>
                </c:pt>
                <c:pt idx="2">
                  <c:v>293425</c:v>
                </c:pt>
                <c:pt idx="3">
                  <c:v>102894</c:v>
                </c:pt>
                <c:pt idx="4">
                  <c:v>26862</c:v>
                </c:pt>
                <c:pt idx="5">
                  <c:v>34325</c:v>
                </c:pt>
                <c:pt idx="6">
                  <c:v>12243</c:v>
                </c:pt>
                <c:pt idx="7">
                  <c:v>2961</c:v>
                </c:pt>
                <c:pt idx="8">
                  <c:v>1467</c:v>
                </c:pt>
              </c:numCache>
            </c:numRef>
          </c:val>
          <c:extLst>
            <c:ext xmlns:c16="http://schemas.microsoft.com/office/drawing/2014/chart" uri="{C3380CC4-5D6E-409C-BE32-E72D297353CC}">
              <c16:uniqueId val="{00000000-F9FF-48B8-821E-2F1FFB7266AC}"/>
            </c:ext>
          </c:extLst>
        </c:ser>
        <c:ser>
          <c:idx val="1"/>
          <c:order val="1"/>
          <c:tx>
            <c:strRef>
              <c:f>Hoja1!$D$2</c:f>
              <c:strCache>
                <c:ptCount val="1"/>
                <c:pt idx="0">
                  <c:v>2014</c:v>
                </c:pt>
              </c:strCache>
            </c:strRef>
          </c:tx>
          <c:spPr>
            <a:solidFill>
              <a:schemeClr val="accent3"/>
            </a:solidFill>
            <a:ln>
              <a:noFill/>
            </a:ln>
            <a:effectLst/>
          </c:spPr>
          <c:invertIfNegative val="0"/>
          <c:cat>
            <c:strRef>
              <c:f>Hoja1!$B$3:$B$11</c:f>
              <c:strCache>
                <c:ptCount val="9"/>
                <c:pt idx="0">
                  <c:v>Suramérica</c:v>
                </c:pt>
                <c:pt idx="1">
                  <c:v>Norteamérica</c:v>
                </c:pt>
                <c:pt idx="2">
                  <c:v>Europa</c:v>
                </c:pt>
                <c:pt idx="3">
                  <c:v>Centroamérica</c:v>
                </c:pt>
                <c:pt idx="4">
                  <c:v>Asia</c:v>
                </c:pt>
                <c:pt idx="5">
                  <c:v>Caribe</c:v>
                </c:pt>
                <c:pt idx="6">
                  <c:v>Oceanía</c:v>
                </c:pt>
                <c:pt idx="7">
                  <c:v>África</c:v>
                </c:pt>
                <c:pt idx="8">
                  <c:v>Medio Oriente</c:v>
                </c:pt>
              </c:strCache>
            </c:strRef>
          </c:cat>
          <c:val>
            <c:numRef>
              <c:f>Hoja1!$D$3:$D$11</c:f>
              <c:numCache>
                <c:formatCode>#,##0</c:formatCode>
                <c:ptCount val="9"/>
                <c:pt idx="0">
                  <c:v>895782</c:v>
                </c:pt>
                <c:pt idx="1">
                  <c:v>529316</c:v>
                </c:pt>
                <c:pt idx="2">
                  <c:v>351517</c:v>
                </c:pt>
                <c:pt idx="3">
                  <c:v>110897</c:v>
                </c:pt>
                <c:pt idx="4">
                  <c:v>33280</c:v>
                </c:pt>
                <c:pt idx="5">
                  <c:v>25706</c:v>
                </c:pt>
                <c:pt idx="6">
                  <c:v>14903</c:v>
                </c:pt>
                <c:pt idx="7">
                  <c:v>3516</c:v>
                </c:pt>
                <c:pt idx="8">
                  <c:v>1552</c:v>
                </c:pt>
              </c:numCache>
            </c:numRef>
          </c:val>
          <c:extLst>
            <c:ext xmlns:c16="http://schemas.microsoft.com/office/drawing/2014/chart" uri="{C3380CC4-5D6E-409C-BE32-E72D297353CC}">
              <c16:uniqueId val="{00000001-F9FF-48B8-821E-2F1FFB7266AC}"/>
            </c:ext>
          </c:extLst>
        </c:ser>
        <c:ser>
          <c:idx val="2"/>
          <c:order val="2"/>
          <c:tx>
            <c:strRef>
              <c:f>Hoja1!$E$2</c:f>
              <c:strCache>
                <c:ptCount val="1"/>
                <c:pt idx="0">
                  <c:v>2015</c:v>
                </c:pt>
              </c:strCache>
            </c:strRef>
          </c:tx>
          <c:spPr>
            <a:solidFill>
              <a:schemeClr val="accent5"/>
            </a:solidFill>
            <a:ln>
              <a:noFill/>
            </a:ln>
            <a:effectLst/>
          </c:spPr>
          <c:invertIfNegative val="0"/>
          <c:cat>
            <c:strRef>
              <c:f>Hoja1!$B$3:$B$11</c:f>
              <c:strCache>
                <c:ptCount val="9"/>
                <c:pt idx="0">
                  <c:v>Suramérica</c:v>
                </c:pt>
                <c:pt idx="1">
                  <c:v>Norteamérica</c:v>
                </c:pt>
                <c:pt idx="2">
                  <c:v>Europa</c:v>
                </c:pt>
                <c:pt idx="3">
                  <c:v>Centroamérica</c:v>
                </c:pt>
                <c:pt idx="4">
                  <c:v>Asia</c:v>
                </c:pt>
                <c:pt idx="5">
                  <c:v>Caribe</c:v>
                </c:pt>
                <c:pt idx="6">
                  <c:v>Oceanía</c:v>
                </c:pt>
                <c:pt idx="7">
                  <c:v>África</c:v>
                </c:pt>
                <c:pt idx="8">
                  <c:v>Medio Oriente</c:v>
                </c:pt>
              </c:strCache>
            </c:strRef>
          </c:cat>
          <c:val>
            <c:numRef>
              <c:f>Hoja1!$E$3:$E$11</c:f>
              <c:numCache>
                <c:formatCode>#,##0</c:formatCode>
                <c:ptCount val="9"/>
                <c:pt idx="0">
                  <c:v>998615</c:v>
                </c:pt>
                <c:pt idx="1">
                  <c:v>635957</c:v>
                </c:pt>
                <c:pt idx="2">
                  <c:v>405748</c:v>
                </c:pt>
                <c:pt idx="3">
                  <c:v>150545</c:v>
                </c:pt>
                <c:pt idx="4">
                  <c:v>41077</c:v>
                </c:pt>
                <c:pt idx="5">
                  <c:v>33353</c:v>
                </c:pt>
                <c:pt idx="6">
                  <c:v>16029</c:v>
                </c:pt>
                <c:pt idx="7">
                  <c:v>3549</c:v>
                </c:pt>
                <c:pt idx="8">
                  <c:v>1832</c:v>
                </c:pt>
              </c:numCache>
            </c:numRef>
          </c:val>
          <c:extLst>
            <c:ext xmlns:c16="http://schemas.microsoft.com/office/drawing/2014/chart" uri="{C3380CC4-5D6E-409C-BE32-E72D297353CC}">
              <c16:uniqueId val="{00000002-F9FF-48B8-821E-2F1FFB7266AC}"/>
            </c:ext>
          </c:extLst>
        </c:ser>
        <c:ser>
          <c:idx val="3"/>
          <c:order val="3"/>
          <c:tx>
            <c:strRef>
              <c:f>Hoja1!$F$2</c:f>
              <c:strCache>
                <c:ptCount val="1"/>
                <c:pt idx="0">
                  <c:v>2016</c:v>
                </c:pt>
              </c:strCache>
            </c:strRef>
          </c:tx>
          <c:spPr>
            <a:solidFill>
              <a:schemeClr val="accent1">
                <a:lumMod val="60000"/>
              </a:schemeClr>
            </a:solidFill>
            <a:ln>
              <a:noFill/>
            </a:ln>
            <a:effectLst/>
          </c:spPr>
          <c:invertIfNegative val="0"/>
          <c:cat>
            <c:strRef>
              <c:f>Hoja1!$B$3:$B$11</c:f>
              <c:strCache>
                <c:ptCount val="9"/>
                <c:pt idx="0">
                  <c:v>Suramérica</c:v>
                </c:pt>
                <c:pt idx="1">
                  <c:v>Norteamérica</c:v>
                </c:pt>
                <c:pt idx="2">
                  <c:v>Europa</c:v>
                </c:pt>
                <c:pt idx="3">
                  <c:v>Centroamérica</c:v>
                </c:pt>
                <c:pt idx="4">
                  <c:v>Asia</c:v>
                </c:pt>
                <c:pt idx="5">
                  <c:v>Caribe</c:v>
                </c:pt>
                <c:pt idx="6">
                  <c:v>Oceanía</c:v>
                </c:pt>
                <c:pt idx="7">
                  <c:v>África</c:v>
                </c:pt>
                <c:pt idx="8">
                  <c:v>Medio Oriente</c:v>
                </c:pt>
              </c:strCache>
            </c:strRef>
          </c:cat>
          <c:val>
            <c:numRef>
              <c:f>Hoja1!$F$3:$F$11</c:f>
              <c:numCache>
                <c:formatCode>#,##0</c:formatCode>
                <c:ptCount val="9"/>
                <c:pt idx="0">
                  <c:v>1142993</c:v>
                </c:pt>
                <c:pt idx="1">
                  <c:v>703623</c:v>
                </c:pt>
                <c:pt idx="2">
                  <c:v>439773</c:v>
                </c:pt>
                <c:pt idx="3">
                  <c:v>201803</c:v>
                </c:pt>
                <c:pt idx="4">
                  <c:v>43113</c:v>
                </c:pt>
                <c:pt idx="5">
                  <c:v>36475</c:v>
                </c:pt>
                <c:pt idx="6">
                  <c:v>17858</c:v>
                </c:pt>
                <c:pt idx="7">
                  <c:v>3736</c:v>
                </c:pt>
                <c:pt idx="8">
                  <c:v>1897</c:v>
                </c:pt>
              </c:numCache>
            </c:numRef>
          </c:val>
          <c:extLst>
            <c:ext xmlns:c16="http://schemas.microsoft.com/office/drawing/2014/chart" uri="{C3380CC4-5D6E-409C-BE32-E72D297353CC}">
              <c16:uniqueId val="{00000000-F428-420F-A07D-71140F559B5F}"/>
            </c:ext>
          </c:extLst>
        </c:ser>
        <c:dLbls>
          <c:showLegendKey val="0"/>
          <c:showVal val="0"/>
          <c:showCatName val="0"/>
          <c:showSerName val="0"/>
          <c:showPercent val="0"/>
          <c:showBubbleSize val="0"/>
        </c:dLbls>
        <c:gapWidth val="150"/>
        <c:axId val="1929293408"/>
        <c:axId val="1929295968"/>
      </c:barChart>
      <c:catAx>
        <c:axId val="1929293408"/>
        <c:scaling>
          <c:orientation val="minMax"/>
        </c:scaling>
        <c:delete val="0"/>
        <c:axPos val="b"/>
        <c:numFmt formatCode="General" sourceLinked="0"/>
        <c:majorTickMark val="none"/>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s-CO"/>
          </a:p>
        </c:txPr>
        <c:crossAx val="1929295968"/>
        <c:crosses val="autoZero"/>
        <c:auto val="1"/>
        <c:lblAlgn val="ctr"/>
        <c:lblOffset val="100"/>
        <c:noMultiLvlLbl val="0"/>
      </c:catAx>
      <c:valAx>
        <c:axId val="1929295968"/>
        <c:scaling>
          <c:orientation val="minMax"/>
        </c:scaling>
        <c:delete val="1"/>
        <c:axPos val="l"/>
        <c:numFmt formatCode="#,##0" sourceLinked="1"/>
        <c:majorTickMark val="none"/>
        <c:minorTickMark val="none"/>
        <c:tickLblPos val="none"/>
        <c:crossAx val="1929293408"/>
        <c:crosses val="autoZero"/>
        <c:crossBetween val="between"/>
      </c:valAx>
      <c:dTable>
        <c:showHorzBorder val="1"/>
        <c:showVertBorder val="1"/>
        <c:showOutline val="1"/>
        <c:showKeys val="1"/>
        <c:spPr>
          <a:noFill/>
          <a:ln w="9525" cap="flat" cmpd="sng" algn="ctr">
            <a:solidFill>
              <a:schemeClr val="tx1">
                <a:tint val="75000"/>
                <a:shade val="95000"/>
                <a:satMod val="105000"/>
              </a:schemeClr>
            </a:solidFill>
            <a:prstDash val="solid"/>
            <a:round/>
          </a:ln>
          <a:effectLst/>
        </c:spPr>
        <c:txPr>
          <a:bodyPr rot="0" spcFirstLastPara="1" vertOverflow="ellipsis" vert="horz" wrap="square" anchor="ctr" anchorCtr="1"/>
          <a:lstStyle/>
          <a:p>
            <a:pPr rtl="0">
              <a:defRPr sz="1000" b="1" i="0" u="none" strike="noStrike" kern="1200" baseline="0">
                <a:solidFill>
                  <a:schemeClr val="tx1"/>
                </a:solidFill>
                <a:latin typeface="+mn-lt"/>
                <a:ea typeface="+mn-ea"/>
                <a:cs typeface="+mn-cs"/>
              </a:defRPr>
            </a:pPr>
            <a:endParaRPr lang="es-CO"/>
          </a:p>
        </c:txPr>
      </c:dTable>
      <c:spPr>
        <a:noFill/>
        <a:ln w="25400">
          <a:noFill/>
        </a:ln>
        <a:effectLst/>
      </c:spPr>
    </c:plotArea>
    <c:plotVisOnly val="1"/>
    <c:dispBlanksAs val="gap"/>
    <c:showDLblsOverMax val="0"/>
  </c:chart>
  <c:spPr>
    <a:noFill/>
    <a:ln w="9525" cap="flat" cmpd="sng" algn="ctr">
      <a:noFill/>
      <a:prstDash val="solid"/>
    </a:ln>
    <a:effectLst/>
  </c:spPr>
  <c:txPr>
    <a:bodyPr/>
    <a:lstStyle/>
    <a:p>
      <a:pPr>
        <a:defRPr sz="900"/>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4451957120082"/>
          <c:y val="4.97013570650673E-2"/>
          <c:w val="0.84808432778172205"/>
          <c:h val="0.81969610216793898"/>
        </c:manualLayout>
      </c:layout>
      <c:lineChart>
        <c:grouping val="standard"/>
        <c:varyColors val="0"/>
        <c:ser>
          <c:idx val="0"/>
          <c:order val="0"/>
          <c:tx>
            <c:strRef>
              <c:f>Hoja1!$B$1</c:f>
              <c:strCache>
                <c:ptCount val="1"/>
                <c:pt idx="0">
                  <c:v>Serie 1</c:v>
                </c:pt>
              </c:strCache>
            </c:strRef>
          </c:tx>
          <c:spPr>
            <a:ln w="28575" cap="rnd" cmpd="sng" algn="ctr">
              <a:solidFill>
                <a:schemeClr val="accent6">
                  <a:shade val="95000"/>
                  <a:satMod val="105000"/>
                </a:schemeClr>
              </a:solidFill>
              <a:prstDash val="solid"/>
              <a:round/>
            </a:ln>
            <a:effectLst/>
          </c:spPr>
          <c:marker>
            <c:spPr>
              <a:solidFill>
                <a:schemeClr val="accent6"/>
              </a:solidFill>
              <a:ln w="9525" cap="flat" cmpd="sng" algn="ctr">
                <a:solidFill>
                  <a:schemeClr val="accent6">
                    <a:shade val="95000"/>
                    <a:satMod val="105000"/>
                  </a:schemeClr>
                </a:solidFill>
                <a:prstDash val="solid"/>
                <a:round/>
              </a:ln>
              <a:effectLst/>
            </c:spPr>
          </c:marker>
          <c:dLbls>
            <c:dLbl>
              <c:idx val="4"/>
              <c:layout>
                <c:manualLayout>
                  <c:x val="-4.9675359068630701E-2"/>
                  <c:y val="4.7604368020670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56B-48D3-8916-0B48CA598A7B}"/>
                </c:ext>
              </c:extLst>
            </c:dLbl>
            <c:dLbl>
              <c:idx val="5"/>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56B-48D3-8916-0B48CA598A7B}"/>
                </c:ext>
              </c:extLst>
            </c:dLbl>
            <c:dLbl>
              <c:idx val="6"/>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56B-48D3-8916-0B48CA598A7B}"/>
                </c:ext>
              </c:extLst>
            </c:dLbl>
            <c:dLbl>
              <c:idx val="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56B-48D3-8916-0B48CA598A7B}"/>
                </c:ext>
              </c:extLst>
            </c:dLbl>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56B-48D3-8916-0B48CA598A7B}"/>
                </c:ext>
              </c:extLst>
            </c:dLbl>
            <c:dLbl>
              <c:idx val="1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56B-48D3-8916-0B48CA598A7B}"/>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s-CO"/>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prstDash val="solid"/>
                      <a:round/>
                    </a:ln>
                    <a:effectLst/>
                  </c:spPr>
                </c15:leaderLines>
              </c:ext>
            </c:extLst>
          </c:dLbls>
          <c:cat>
            <c:strRef>
              <c:f>Hoja1!$A$2:$A$13</c:f>
              <c:strCach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strCache>
            </c:strRef>
          </c:cat>
          <c:val>
            <c:numRef>
              <c:f>Hoja1!$B$2:$B$13</c:f>
              <c:numCache>
                <c:formatCode>0.00%</c:formatCode>
                <c:ptCount val="12"/>
                <c:pt idx="0">
                  <c:v>0.1113</c:v>
                </c:pt>
                <c:pt idx="1">
                  <c:v>9.0999999999999998E-2</c:v>
                </c:pt>
                <c:pt idx="2">
                  <c:v>8.43E-2</c:v>
                </c:pt>
                <c:pt idx="3">
                  <c:v>9.0399999999999994E-2</c:v>
                </c:pt>
                <c:pt idx="4">
                  <c:v>9.9000000000000005E-2</c:v>
                </c:pt>
                <c:pt idx="5">
                  <c:v>0.10299999999999999</c:v>
                </c:pt>
                <c:pt idx="6">
                  <c:v>0.109</c:v>
                </c:pt>
                <c:pt idx="7">
                  <c:v>0.11600000000000001</c:v>
                </c:pt>
                <c:pt idx="8">
                  <c:v>0.11119999999999999</c:v>
                </c:pt>
                <c:pt idx="9">
                  <c:v>0.1095</c:v>
                </c:pt>
                <c:pt idx="10">
                  <c:v>0.1086</c:v>
                </c:pt>
                <c:pt idx="11">
                  <c:v>0.10680000000000001</c:v>
                </c:pt>
              </c:numCache>
            </c:numRef>
          </c:val>
          <c:smooth val="0"/>
          <c:extLst>
            <c:ext xmlns:c16="http://schemas.microsoft.com/office/drawing/2014/chart" uri="{C3380CC4-5D6E-409C-BE32-E72D297353CC}">
              <c16:uniqueId val="{00000006-656B-48D3-8916-0B48CA598A7B}"/>
            </c:ext>
          </c:extLst>
        </c:ser>
        <c:dLbls>
          <c:dLblPos val="t"/>
          <c:showLegendKey val="0"/>
          <c:showVal val="1"/>
          <c:showCatName val="0"/>
          <c:showSerName val="0"/>
          <c:showPercent val="0"/>
          <c:showBubbleSize val="0"/>
        </c:dLbls>
        <c:marker val="1"/>
        <c:smooth val="0"/>
        <c:axId val="-2127145648"/>
        <c:axId val="-2127143328"/>
      </c:lineChart>
      <c:catAx>
        <c:axId val="-2127145648"/>
        <c:scaling>
          <c:orientation val="minMax"/>
        </c:scaling>
        <c:delete val="0"/>
        <c:axPos val="b"/>
        <c:numFmt formatCode="General" sourceLinked="1"/>
        <c:majorTickMark val="cross"/>
        <c:minorTickMark val="in"/>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2127143328"/>
        <c:crosses val="autoZero"/>
        <c:auto val="1"/>
        <c:lblAlgn val="ctr"/>
        <c:lblOffset val="100"/>
        <c:noMultiLvlLbl val="0"/>
      </c:catAx>
      <c:valAx>
        <c:axId val="-2127143328"/>
        <c:scaling>
          <c:orientation val="minMax"/>
          <c:max val="0.12"/>
          <c:min val="0.06"/>
        </c:scaling>
        <c:delete val="0"/>
        <c:axPos val="l"/>
        <c:numFmt formatCode="0%" sourceLinked="0"/>
        <c:majorTickMark val="none"/>
        <c:minorTickMark val="none"/>
        <c:tickLblPos val="nextTo"/>
        <c:spPr>
          <a:noFill/>
          <a:ln w="9525" cap="flat" cmpd="sng" algn="ctr">
            <a:solidFill>
              <a:srgbClr val="D9D9D9"/>
            </a:solidFill>
            <a:prstDash val="solid"/>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s-CO"/>
          </a:p>
        </c:txPr>
        <c:crossAx val="-2127145648"/>
        <c:crosses val="autoZero"/>
        <c:crossBetween val="between"/>
      </c:valAx>
      <c:spPr>
        <a:noFill/>
        <a:ln>
          <a:noFill/>
        </a:ln>
        <a:effectLst/>
      </c:spPr>
    </c:plotArea>
    <c:plotVisOnly val="1"/>
    <c:dispBlanksAs val="zero"/>
    <c:showDLblsOverMax val="0"/>
  </c:chart>
  <c:spPr>
    <a:noFill/>
    <a:ln w="9525" cap="flat" cmpd="sng" algn="ctr">
      <a:noFill/>
      <a:prstDash val="solid"/>
    </a:ln>
    <a:effectLst/>
  </c:spPr>
  <c:txPr>
    <a:bodyPr/>
    <a:lstStyle/>
    <a:p>
      <a:pPr>
        <a:defRPr/>
      </a:pPr>
      <a:endParaRPr lang="es-CO"/>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Hoja1!$A$2</c:f>
              <c:strCache>
                <c:ptCount val="1"/>
                <c:pt idx="0">
                  <c:v>Categoría 1</c:v>
                </c:pt>
              </c:strCache>
            </c:strRef>
          </c:tx>
          <c:spPr>
            <a:solidFill>
              <a:srgbClr val="002060"/>
            </a:solidFill>
          </c:spPr>
          <c:invertIfNegative val="0"/>
          <c:dLbls>
            <c:spPr>
              <a:noFill/>
              <a:ln>
                <a:noFill/>
              </a:ln>
              <a:effectLst/>
            </c:spPr>
            <c:txPr>
              <a:bodyPr/>
              <a:lstStyle/>
              <a:p>
                <a:pPr>
                  <a:defRPr sz="1100"/>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Hoja1!$B$1:$F$1</c:f>
              <c:strCache>
                <c:ptCount val="5"/>
                <c:pt idx="0">
                  <c:v>2012</c:v>
                </c:pt>
                <c:pt idx="1">
                  <c:v>2013</c:v>
                </c:pt>
                <c:pt idx="2">
                  <c:v>2014</c:v>
                </c:pt>
                <c:pt idx="3">
                  <c:v>2015</c:v>
                </c:pt>
                <c:pt idx="4">
                  <c:v>2016</c:v>
                </c:pt>
              </c:strCache>
            </c:strRef>
          </c:cat>
          <c:val>
            <c:numRef>
              <c:f>Hoja1!$B$2:$F$2</c:f>
              <c:numCache>
                <c:formatCode>_(* #,##0_);_(* \(#,##0\);_(* "-"_);_(@_)</c:formatCode>
                <c:ptCount val="5"/>
                <c:pt idx="0">
                  <c:v>1129</c:v>
                </c:pt>
                <c:pt idx="1">
                  <c:v>1411</c:v>
                </c:pt>
                <c:pt idx="2">
                  <c:v>1659</c:v>
                </c:pt>
                <c:pt idx="3">
                  <c:v>2181</c:v>
                </c:pt>
                <c:pt idx="4">
                  <c:v>5114</c:v>
                </c:pt>
              </c:numCache>
            </c:numRef>
          </c:val>
          <c:extLst>
            <c:ext xmlns:c16="http://schemas.microsoft.com/office/drawing/2014/chart" uri="{C3380CC4-5D6E-409C-BE32-E72D297353CC}">
              <c16:uniqueId val="{00000000-E7AF-4F20-9807-83D10E936A16}"/>
            </c:ext>
          </c:extLst>
        </c:ser>
        <c:dLbls>
          <c:showLegendKey val="0"/>
          <c:showVal val="0"/>
          <c:showCatName val="0"/>
          <c:showSerName val="0"/>
          <c:showPercent val="0"/>
          <c:showBubbleSize val="0"/>
        </c:dLbls>
        <c:gapWidth val="95"/>
        <c:overlap val="71"/>
        <c:axId val="2002538048"/>
        <c:axId val="2002540096"/>
      </c:barChart>
      <c:catAx>
        <c:axId val="2002538048"/>
        <c:scaling>
          <c:orientation val="minMax"/>
        </c:scaling>
        <c:delete val="0"/>
        <c:axPos val="b"/>
        <c:numFmt formatCode="General" sourceLinked="0"/>
        <c:majorTickMark val="out"/>
        <c:minorTickMark val="none"/>
        <c:tickLblPos val="nextTo"/>
        <c:txPr>
          <a:bodyPr/>
          <a:lstStyle/>
          <a:p>
            <a:pPr>
              <a:defRPr sz="1000"/>
            </a:pPr>
            <a:endParaRPr lang="es-CO"/>
          </a:p>
        </c:txPr>
        <c:crossAx val="2002540096"/>
        <c:crosses val="autoZero"/>
        <c:auto val="1"/>
        <c:lblAlgn val="ctr"/>
        <c:lblOffset val="100"/>
        <c:noMultiLvlLbl val="0"/>
      </c:catAx>
      <c:valAx>
        <c:axId val="2002540096"/>
        <c:scaling>
          <c:orientation val="minMax"/>
        </c:scaling>
        <c:delete val="0"/>
        <c:axPos val="l"/>
        <c:title>
          <c:tx>
            <c:rich>
              <a:bodyPr rot="-5400000" vert="horz"/>
              <a:lstStyle/>
              <a:p>
                <a:pPr>
                  <a:defRPr sz="1000" b="0"/>
                </a:pPr>
                <a:r>
                  <a:rPr lang="es-CO" sz="1000" b="0" dirty="0"/>
                  <a:t>Número</a:t>
                </a:r>
                <a:r>
                  <a:rPr lang="es-CO" sz="1000" b="0" baseline="0" dirty="0"/>
                  <a:t> de personas</a:t>
                </a:r>
                <a:endParaRPr lang="es-CO" sz="1000" b="0" dirty="0"/>
              </a:p>
            </c:rich>
          </c:tx>
          <c:overlay val="0"/>
        </c:title>
        <c:numFmt formatCode="_(* #,##0_);_(* \(#,##0\);_(* &quot;-&quot;_);_(@_)" sourceLinked="1"/>
        <c:majorTickMark val="out"/>
        <c:minorTickMark val="none"/>
        <c:tickLblPos val="nextTo"/>
        <c:txPr>
          <a:bodyPr/>
          <a:lstStyle/>
          <a:p>
            <a:pPr>
              <a:defRPr sz="1000"/>
            </a:pPr>
            <a:endParaRPr lang="es-CO"/>
          </a:p>
        </c:txPr>
        <c:crossAx val="2002538048"/>
        <c:crosses val="autoZero"/>
        <c:crossBetween val="between"/>
      </c:valAx>
    </c:plotArea>
    <c:plotVisOnly val="1"/>
    <c:dispBlanksAs val="gap"/>
    <c:showDLblsOverMax val="0"/>
  </c:chart>
  <c:txPr>
    <a:bodyPr/>
    <a:lstStyle/>
    <a:p>
      <a:pPr>
        <a:defRPr sz="1800"/>
      </a:pPr>
      <a:endParaRPr lang="es-CO"/>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584266031073504E-2"/>
          <c:y val="0.116290853722806"/>
          <c:w val="0.84195179814897303"/>
          <c:h val="0.78781189793865902"/>
        </c:manualLayout>
      </c:layout>
      <c:lineChart>
        <c:grouping val="standard"/>
        <c:varyColors val="0"/>
        <c:ser>
          <c:idx val="0"/>
          <c:order val="0"/>
          <c:tx>
            <c:strRef>
              <c:f>Hoja1!$A$2</c:f>
              <c:strCache>
                <c:ptCount val="1"/>
                <c:pt idx="0">
                  <c:v>2012</c:v>
                </c:pt>
              </c:strCache>
            </c:strRef>
          </c:tx>
          <c:spPr>
            <a:ln w="28575" cap="rnd" cmpd="sng" algn="ctr">
              <a:solidFill>
                <a:schemeClr val="accent1">
                  <a:shade val="95000"/>
                  <a:satMod val="105000"/>
                </a:schemeClr>
              </a:solidFill>
              <a:prstDash val="solid"/>
              <a:round/>
            </a:ln>
            <a:effectLst/>
          </c:spPr>
          <c:marker>
            <c:spPr>
              <a:solidFill>
                <a:schemeClr val="accent1"/>
              </a:solidFill>
              <a:ln w="9525" cap="flat" cmpd="sng" algn="ctr">
                <a:solidFill>
                  <a:schemeClr val="accent1">
                    <a:shade val="95000"/>
                    <a:satMod val="105000"/>
                  </a:schemeClr>
                </a:solidFill>
                <a:prstDash val="solid"/>
                <a:round/>
              </a:ln>
              <a:effectLst/>
            </c:spPr>
          </c:marker>
          <c:cat>
            <c:strRef>
              <c:f>Hoja1!$B$1:$M$1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Hoja1!$B$2:$M$2</c:f>
              <c:numCache>
                <c:formatCode>0</c:formatCode>
                <c:ptCount val="12"/>
                <c:pt idx="0">
                  <c:v>114</c:v>
                </c:pt>
                <c:pt idx="1">
                  <c:v>88</c:v>
                </c:pt>
                <c:pt idx="2">
                  <c:v>106</c:v>
                </c:pt>
                <c:pt idx="3">
                  <c:v>53</c:v>
                </c:pt>
                <c:pt idx="4">
                  <c:v>87</c:v>
                </c:pt>
                <c:pt idx="5">
                  <c:v>94</c:v>
                </c:pt>
                <c:pt idx="6">
                  <c:v>113</c:v>
                </c:pt>
                <c:pt idx="7">
                  <c:v>97</c:v>
                </c:pt>
                <c:pt idx="8">
                  <c:v>81</c:v>
                </c:pt>
                <c:pt idx="9">
                  <c:v>118</c:v>
                </c:pt>
                <c:pt idx="10">
                  <c:v>73</c:v>
                </c:pt>
                <c:pt idx="11">
                  <c:v>105</c:v>
                </c:pt>
              </c:numCache>
            </c:numRef>
          </c:val>
          <c:smooth val="0"/>
          <c:extLst>
            <c:ext xmlns:c16="http://schemas.microsoft.com/office/drawing/2014/chart" uri="{C3380CC4-5D6E-409C-BE32-E72D297353CC}">
              <c16:uniqueId val="{00000000-7422-466E-A0E6-57C41FF2AFC3}"/>
            </c:ext>
          </c:extLst>
        </c:ser>
        <c:ser>
          <c:idx val="1"/>
          <c:order val="1"/>
          <c:tx>
            <c:strRef>
              <c:f>Hoja1!$A$3</c:f>
              <c:strCache>
                <c:ptCount val="1"/>
                <c:pt idx="0">
                  <c:v>2013</c:v>
                </c:pt>
              </c:strCache>
            </c:strRef>
          </c:tx>
          <c:spPr>
            <a:ln w="28575" cap="rnd" cmpd="sng" algn="ctr">
              <a:solidFill>
                <a:schemeClr val="accent3">
                  <a:shade val="95000"/>
                  <a:satMod val="105000"/>
                </a:schemeClr>
              </a:solidFill>
              <a:prstDash val="solid"/>
              <a:round/>
            </a:ln>
            <a:effectLst/>
          </c:spPr>
          <c:marker>
            <c:spPr>
              <a:solidFill>
                <a:schemeClr val="accent3"/>
              </a:solidFill>
              <a:ln w="9525" cap="flat" cmpd="sng" algn="ctr">
                <a:solidFill>
                  <a:schemeClr val="accent3">
                    <a:shade val="95000"/>
                    <a:satMod val="105000"/>
                  </a:schemeClr>
                </a:solidFill>
                <a:prstDash val="solid"/>
                <a:round/>
              </a:ln>
              <a:effectLst/>
            </c:spPr>
          </c:marker>
          <c:cat>
            <c:strRef>
              <c:f>Hoja1!$B$1:$M$1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Hoja1!$B$3:$M$3</c:f>
              <c:numCache>
                <c:formatCode>0</c:formatCode>
                <c:ptCount val="12"/>
                <c:pt idx="0">
                  <c:v>178</c:v>
                </c:pt>
                <c:pt idx="1">
                  <c:v>81</c:v>
                </c:pt>
                <c:pt idx="2">
                  <c:v>57</c:v>
                </c:pt>
                <c:pt idx="3">
                  <c:v>94</c:v>
                </c:pt>
                <c:pt idx="4">
                  <c:v>95</c:v>
                </c:pt>
                <c:pt idx="5">
                  <c:v>113</c:v>
                </c:pt>
                <c:pt idx="6">
                  <c:v>137</c:v>
                </c:pt>
                <c:pt idx="7">
                  <c:v>90</c:v>
                </c:pt>
                <c:pt idx="8">
                  <c:v>179</c:v>
                </c:pt>
                <c:pt idx="9">
                  <c:v>138</c:v>
                </c:pt>
                <c:pt idx="10">
                  <c:v>159</c:v>
                </c:pt>
                <c:pt idx="11">
                  <c:v>90</c:v>
                </c:pt>
              </c:numCache>
            </c:numRef>
          </c:val>
          <c:smooth val="0"/>
          <c:extLst>
            <c:ext xmlns:c16="http://schemas.microsoft.com/office/drawing/2014/chart" uri="{C3380CC4-5D6E-409C-BE32-E72D297353CC}">
              <c16:uniqueId val="{00000001-7422-466E-A0E6-57C41FF2AFC3}"/>
            </c:ext>
          </c:extLst>
        </c:ser>
        <c:ser>
          <c:idx val="2"/>
          <c:order val="2"/>
          <c:tx>
            <c:strRef>
              <c:f>Hoja1!$A$4</c:f>
              <c:strCache>
                <c:ptCount val="1"/>
                <c:pt idx="0">
                  <c:v>2014</c:v>
                </c:pt>
              </c:strCache>
            </c:strRef>
          </c:tx>
          <c:spPr>
            <a:ln w="28575" cap="rnd" cmpd="sng" algn="ctr">
              <a:solidFill>
                <a:schemeClr val="accent5">
                  <a:shade val="95000"/>
                  <a:satMod val="105000"/>
                </a:schemeClr>
              </a:solidFill>
              <a:prstDash val="solid"/>
              <a:round/>
            </a:ln>
            <a:effectLst/>
          </c:spPr>
          <c:marker>
            <c:spPr>
              <a:solidFill>
                <a:schemeClr val="accent5"/>
              </a:solidFill>
              <a:ln w="9525" cap="flat" cmpd="sng" algn="ctr">
                <a:solidFill>
                  <a:schemeClr val="accent5">
                    <a:shade val="95000"/>
                    <a:satMod val="105000"/>
                  </a:schemeClr>
                </a:solidFill>
                <a:prstDash val="solid"/>
                <a:round/>
              </a:ln>
              <a:effectLst/>
            </c:spPr>
          </c:marker>
          <c:cat>
            <c:strRef>
              <c:f>Hoja1!$B$1:$M$1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Hoja1!$B$4:$M$4</c:f>
              <c:numCache>
                <c:formatCode>0</c:formatCode>
                <c:ptCount val="12"/>
                <c:pt idx="0">
                  <c:v>160</c:v>
                </c:pt>
                <c:pt idx="1">
                  <c:v>151</c:v>
                </c:pt>
                <c:pt idx="2">
                  <c:v>173</c:v>
                </c:pt>
                <c:pt idx="3">
                  <c:v>103</c:v>
                </c:pt>
                <c:pt idx="4">
                  <c:v>89</c:v>
                </c:pt>
                <c:pt idx="5">
                  <c:v>121</c:v>
                </c:pt>
                <c:pt idx="6">
                  <c:v>122</c:v>
                </c:pt>
                <c:pt idx="7">
                  <c:v>140</c:v>
                </c:pt>
                <c:pt idx="8">
                  <c:v>107</c:v>
                </c:pt>
                <c:pt idx="9">
                  <c:v>136</c:v>
                </c:pt>
                <c:pt idx="10">
                  <c:v>196</c:v>
                </c:pt>
                <c:pt idx="11">
                  <c:v>161</c:v>
                </c:pt>
              </c:numCache>
            </c:numRef>
          </c:val>
          <c:smooth val="0"/>
          <c:extLst>
            <c:ext xmlns:c16="http://schemas.microsoft.com/office/drawing/2014/chart" uri="{C3380CC4-5D6E-409C-BE32-E72D297353CC}">
              <c16:uniqueId val="{00000002-7422-466E-A0E6-57C41FF2AFC3}"/>
            </c:ext>
          </c:extLst>
        </c:ser>
        <c:ser>
          <c:idx val="3"/>
          <c:order val="3"/>
          <c:tx>
            <c:strRef>
              <c:f>Hoja1!$A$5</c:f>
              <c:strCache>
                <c:ptCount val="1"/>
                <c:pt idx="0">
                  <c:v>2015</c:v>
                </c:pt>
              </c:strCache>
            </c:strRef>
          </c:tx>
          <c:spPr>
            <a:ln w="28575" cap="rnd" cmpd="sng" algn="ctr">
              <a:solidFill>
                <a:schemeClr val="accent1">
                  <a:lumMod val="60000"/>
                  <a:shade val="95000"/>
                  <a:satMod val="105000"/>
                </a:schemeClr>
              </a:solidFill>
              <a:prstDash val="solid"/>
              <a:round/>
            </a:ln>
            <a:effectLst/>
          </c:spPr>
          <c:marker>
            <c:symbol val="plus"/>
            <c:size val="7"/>
            <c:spPr>
              <a:noFill/>
              <a:ln w="9525" cap="flat" cmpd="sng" algn="ctr">
                <a:solidFill>
                  <a:schemeClr val="accent1">
                    <a:lumMod val="60000"/>
                    <a:shade val="95000"/>
                    <a:satMod val="105000"/>
                  </a:schemeClr>
                </a:solidFill>
                <a:prstDash val="solid"/>
                <a:round/>
              </a:ln>
              <a:effectLst/>
            </c:spPr>
          </c:marker>
          <c:cat>
            <c:strRef>
              <c:f>Hoja1!$B$1:$M$1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Hoja1!$B$5:$M$5</c:f>
              <c:numCache>
                <c:formatCode>0</c:formatCode>
                <c:ptCount val="12"/>
                <c:pt idx="0">
                  <c:v>198</c:v>
                </c:pt>
                <c:pt idx="1">
                  <c:v>381</c:v>
                </c:pt>
                <c:pt idx="2">
                  <c:v>197</c:v>
                </c:pt>
                <c:pt idx="3">
                  <c:v>151</c:v>
                </c:pt>
                <c:pt idx="4">
                  <c:v>123</c:v>
                </c:pt>
                <c:pt idx="5">
                  <c:v>119</c:v>
                </c:pt>
                <c:pt idx="6">
                  <c:v>219</c:v>
                </c:pt>
                <c:pt idx="7">
                  <c:v>124</c:v>
                </c:pt>
                <c:pt idx="8">
                  <c:v>171</c:v>
                </c:pt>
                <c:pt idx="9">
                  <c:v>163</c:v>
                </c:pt>
                <c:pt idx="10">
                  <c:v>156</c:v>
                </c:pt>
                <c:pt idx="11">
                  <c:v>179</c:v>
                </c:pt>
              </c:numCache>
            </c:numRef>
          </c:val>
          <c:smooth val="0"/>
          <c:extLst>
            <c:ext xmlns:c16="http://schemas.microsoft.com/office/drawing/2014/chart" uri="{C3380CC4-5D6E-409C-BE32-E72D297353CC}">
              <c16:uniqueId val="{00000003-7422-466E-A0E6-57C41FF2AFC3}"/>
            </c:ext>
          </c:extLst>
        </c:ser>
        <c:ser>
          <c:idx val="4"/>
          <c:order val="4"/>
          <c:tx>
            <c:strRef>
              <c:f>Hoja1!$A$6</c:f>
              <c:strCache>
                <c:ptCount val="1"/>
                <c:pt idx="0">
                  <c:v>2016</c:v>
                </c:pt>
              </c:strCache>
            </c:strRef>
          </c:tx>
          <c:spPr>
            <a:ln w="28575" cap="rnd" cmpd="sng" algn="ctr">
              <a:solidFill>
                <a:schemeClr val="accent3">
                  <a:lumMod val="60000"/>
                  <a:shade val="95000"/>
                  <a:satMod val="105000"/>
                </a:schemeClr>
              </a:solidFill>
              <a:prstDash val="solid"/>
              <a:round/>
            </a:ln>
            <a:effectLst/>
          </c:spPr>
          <c:marker>
            <c:symbol val="circle"/>
            <c:size val="7"/>
            <c:spPr>
              <a:solidFill>
                <a:schemeClr val="accent3">
                  <a:lumMod val="60000"/>
                </a:schemeClr>
              </a:solidFill>
              <a:ln w="9525" cap="flat" cmpd="sng" algn="ctr">
                <a:solidFill>
                  <a:schemeClr val="accent3">
                    <a:lumMod val="60000"/>
                    <a:shade val="95000"/>
                    <a:satMod val="105000"/>
                  </a:schemeClr>
                </a:solidFill>
                <a:prstDash val="solid"/>
                <a:round/>
              </a:ln>
              <a:effectLst/>
            </c:spPr>
          </c:marker>
          <c:cat>
            <c:strRef>
              <c:f>Hoja1!$B$1:$M$1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Hoja1!$B$6:$M$6</c:f>
              <c:numCache>
                <c:formatCode>0</c:formatCode>
                <c:ptCount val="12"/>
                <c:pt idx="0">
                  <c:v>207</c:v>
                </c:pt>
                <c:pt idx="1">
                  <c:v>190</c:v>
                </c:pt>
                <c:pt idx="2">
                  <c:v>247</c:v>
                </c:pt>
                <c:pt idx="3">
                  <c:v>178</c:v>
                </c:pt>
                <c:pt idx="4">
                  <c:v>549</c:v>
                </c:pt>
                <c:pt idx="5">
                  <c:v>490</c:v>
                </c:pt>
                <c:pt idx="6">
                  <c:v>508</c:v>
                </c:pt>
                <c:pt idx="7">
                  <c:v>422</c:v>
                </c:pt>
                <c:pt idx="8">
                  <c:v>593</c:v>
                </c:pt>
                <c:pt idx="9">
                  <c:v>651</c:v>
                </c:pt>
                <c:pt idx="10">
                  <c:v>569</c:v>
                </c:pt>
                <c:pt idx="11">
                  <c:v>510</c:v>
                </c:pt>
              </c:numCache>
            </c:numRef>
          </c:val>
          <c:smooth val="0"/>
          <c:extLst>
            <c:ext xmlns:c16="http://schemas.microsoft.com/office/drawing/2014/chart" uri="{C3380CC4-5D6E-409C-BE32-E72D297353CC}">
              <c16:uniqueId val="{00000004-7422-466E-A0E6-57C41FF2AFC3}"/>
            </c:ext>
          </c:extLst>
        </c:ser>
        <c:dLbls>
          <c:showLegendKey val="0"/>
          <c:showVal val="0"/>
          <c:showCatName val="0"/>
          <c:showSerName val="0"/>
          <c:showPercent val="0"/>
          <c:showBubbleSize val="0"/>
        </c:dLbls>
        <c:marker val="1"/>
        <c:smooth val="0"/>
        <c:axId val="2002561920"/>
        <c:axId val="2002563552"/>
      </c:lineChart>
      <c:catAx>
        <c:axId val="200256192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02563552"/>
        <c:crosses val="autoZero"/>
        <c:auto val="1"/>
        <c:lblAlgn val="ctr"/>
        <c:lblOffset val="100"/>
        <c:noMultiLvlLbl val="0"/>
      </c:catAx>
      <c:valAx>
        <c:axId val="2002563552"/>
        <c:scaling>
          <c:orientation val="minMax"/>
        </c:scaling>
        <c:delete val="0"/>
        <c:axPos val="l"/>
        <c:majorGridlines>
          <c:spPr>
            <a:ln w="9525" cap="flat" cmpd="sng" algn="ctr">
              <a:solidFill>
                <a:schemeClr val="tx1">
                  <a:tint val="75000"/>
                  <a:shade val="95000"/>
                  <a:satMod val="105000"/>
                </a:schemeClr>
              </a:solidFill>
              <a:prstDash val="solid"/>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O" sz="1000" b="0" dirty="0"/>
                  <a:t>Número de personas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0256192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prstDash val="solid"/>
    </a:ln>
    <a:effectLst/>
  </c:spPr>
  <c:txPr>
    <a:bodyPr/>
    <a:lstStyle/>
    <a:p>
      <a:pPr>
        <a:defRPr sz="1100"/>
      </a:pPr>
      <a:endParaRPr lang="es-CO"/>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998804180813"/>
          <c:y val="7.0932150811739703E-2"/>
          <c:w val="0.323235732995237"/>
          <c:h val="0.87061681316228101"/>
        </c:manualLayout>
      </c:layout>
      <c:pieChart>
        <c:varyColors val="1"/>
        <c:ser>
          <c:idx val="0"/>
          <c:order val="0"/>
          <c:tx>
            <c:strRef>
              <c:f>Hoja1!$B$1</c:f>
              <c:strCache>
                <c:ptCount val="1"/>
                <c:pt idx="0">
                  <c:v>2016</c:v>
                </c:pt>
              </c:strCache>
            </c:strRef>
          </c:tx>
          <c:dPt>
            <c:idx val="0"/>
            <c:bubble3D val="0"/>
            <c:spPr>
              <a:solidFill>
                <a:schemeClr val="accent1"/>
              </a:solidFill>
              <a:ln>
                <a:noFill/>
              </a:ln>
              <a:effectLst/>
            </c:spPr>
            <c:extLst>
              <c:ext xmlns:c16="http://schemas.microsoft.com/office/drawing/2014/chart" uri="{C3380CC4-5D6E-409C-BE32-E72D297353CC}">
                <c16:uniqueId val="{00000001-CA8A-4CC4-AE0F-3986B38169AD}"/>
              </c:ext>
            </c:extLst>
          </c:dPt>
          <c:dPt>
            <c:idx val="1"/>
            <c:bubble3D val="0"/>
            <c:spPr>
              <a:solidFill>
                <a:schemeClr val="accent3"/>
              </a:solidFill>
              <a:ln>
                <a:noFill/>
              </a:ln>
              <a:effectLst/>
            </c:spPr>
            <c:extLst>
              <c:ext xmlns:c16="http://schemas.microsoft.com/office/drawing/2014/chart" uri="{C3380CC4-5D6E-409C-BE32-E72D297353CC}">
                <c16:uniqueId val="{00000003-CA8A-4CC4-AE0F-3986B38169AD}"/>
              </c:ext>
            </c:extLst>
          </c:dPt>
          <c:dPt>
            <c:idx val="2"/>
            <c:bubble3D val="0"/>
            <c:spPr>
              <a:solidFill>
                <a:schemeClr val="accent5"/>
              </a:solidFill>
              <a:ln>
                <a:noFill/>
              </a:ln>
              <a:effectLst/>
            </c:spPr>
            <c:extLst>
              <c:ext xmlns:c16="http://schemas.microsoft.com/office/drawing/2014/chart" uri="{C3380CC4-5D6E-409C-BE32-E72D297353CC}">
                <c16:uniqueId val="{00000005-CA8A-4CC4-AE0F-3986B38169AD}"/>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07-CA8A-4CC4-AE0F-3986B38169AD}"/>
              </c:ext>
            </c:extLst>
          </c:dPt>
          <c:dPt>
            <c:idx val="4"/>
            <c:bubble3D val="0"/>
            <c:spPr>
              <a:solidFill>
                <a:schemeClr val="accent3">
                  <a:lumMod val="60000"/>
                </a:schemeClr>
              </a:solidFill>
              <a:ln>
                <a:noFill/>
              </a:ln>
              <a:effectLst/>
            </c:spPr>
            <c:extLst>
              <c:ext xmlns:c16="http://schemas.microsoft.com/office/drawing/2014/chart" uri="{C3380CC4-5D6E-409C-BE32-E72D297353CC}">
                <c16:uniqueId val="{00000009-CA8A-4CC4-AE0F-3986B38169AD}"/>
              </c:ext>
            </c:extLst>
          </c:dPt>
          <c:dPt>
            <c:idx val="5"/>
            <c:bubble3D val="0"/>
            <c:spPr>
              <a:solidFill>
                <a:schemeClr val="accent5">
                  <a:lumMod val="60000"/>
                </a:schemeClr>
              </a:solidFill>
              <a:ln>
                <a:noFill/>
              </a:ln>
              <a:effectLst/>
            </c:spPr>
            <c:extLst>
              <c:ext xmlns:c16="http://schemas.microsoft.com/office/drawing/2014/chart" uri="{C3380CC4-5D6E-409C-BE32-E72D297353CC}">
                <c16:uniqueId val="{0000000B-CA8A-4CC4-AE0F-3986B38169AD}"/>
              </c:ext>
            </c:extLst>
          </c:dPt>
          <c:dPt>
            <c:idx val="6"/>
            <c:bubble3D val="0"/>
            <c:spPr>
              <a:solidFill>
                <a:schemeClr val="accent1">
                  <a:lumMod val="80000"/>
                  <a:lumOff val="20000"/>
                </a:schemeClr>
              </a:solidFill>
              <a:ln>
                <a:noFill/>
              </a:ln>
              <a:effectLst/>
            </c:spPr>
            <c:extLst>
              <c:ext xmlns:c16="http://schemas.microsoft.com/office/drawing/2014/chart" uri="{C3380CC4-5D6E-409C-BE32-E72D297353CC}">
                <c16:uniqueId val="{0000000D-CA8A-4CC4-AE0F-3986B38169AD}"/>
              </c:ext>
            </c:extLst>
          </c:dPt>
          <c:dLbls>
            <c:dLbl>
              <c:idx val="5"/>
              <c:delete val="1"/>
              <c:extLst>
                <c:ext xmlns:c15="http://schemas.microsoft.com/office/drawing/2012/chart" uri="{CE6537A1-D6FC-4f65-9D91-7224C49458BB}"/>
                <c:ext xmlns:c16="http://schemas.microsoft.com/office/drawing/2014/chart" uri="{C3380CC4-5D6E-409C-BE32-E72D297353CC}">
                  <c16:uniqueId val="{0000000B-CA8A-4CC4-AE0F-3986B38169AD}"/>
                </c:ext>
              </c:extLst>
            </c:dLbl>
            <c:dLbl>
              <c:idx val="6"/>
              <c:delete val="1"/>
              <c:extLst>
                <c:ext xmlns:c15="http://schemas.microsoft.com/office/drawing/2012/chart" uri="{CE6537A1-D6FC-4f65-9D91-7224C49458BB}"/>
                <c:ext xmlns:c16="http://schemas.microsoft.com/office/drawing/2014/chart" uri="{C3380CC4-5D6E-409C-BE32-E72D297353CC}">
                  <c16:uniqueId val="{0000000D-CA8A-4CC4-AE0F-3986B38169AD}"/>
                </c:ext>
              </c:extLst>
            </c:dLbl>
            <c:dLbl>
              <c:idx val="7"/>
              <c:delete val="1"/>
              <c:extLst>
                <c:ext xmlns:c15="http://schemas.microsoft.com/office/drawing/2012/chart" uri="{CE6537A1-D6FC-4f65-9D91-7224C49458BB}"/>
                <c:ext xmlns:c16="http://schemas.microsoft.com/office/drawing/2014/chart" uri="{C3380CC4-5D6E-409C-BE32-E72D297353CC}">
                  <c16:uniqueId val="{0000000E-CA8A-4CC4-AE0F-3986B38169A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solidFill>
                    <a:latin typeface="+mn-lt"/>
                    <a:ea typeface="+mn-ea"/>
                    <a:cs typeface="+mn-cs"/>
                  </a:defRPr>
                </a:pPr>
                <a:endParaRPr lang="es-CO"/>
              </a:p>
            </c:txPr>
            <c:dLblPos val="bestFit"/>
            <c:showLegendKey val="0"/>
            <c:showVal val="0"/>
            <c:showCatName val="0"/>
            <c:showSerName val="0"/>
            <c:showPercent val="1"/>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Hoja1!$A$2:$A$8</c:f>
              <c:strCache>
                <c:ptCount val="7"/>
                <c:pt idx="0">
                  <c:v>Vacaciones recreo y ocio</c:v>
                </c:pt>
                <c:pt idx="1">
                  <c:v>Otros motivos</c:v>
                </c:pt>
                <c:pt idx="2">
                  <c:v>Negocios y motivos profesionales</c:v>
                </c:pt>
                <c:pt idx="3">
                  <c:v>Eventos</c:v>
                </c:pt>
                <c:pt idx="4">
                  <c:v>Educación y formación</c:v>
                </c:pt>
                <c:pt idx="5">
                  <c:v>Salud y atención médica</c:v>
                </c:pt>
                <c:pt idx="6">
                  <c:v>Tránsito</c:v>
                </c:pt>
              </c:strCache>
            </c:strRef>
          </c:cat>
          <c:val>
            <c:numRef>
              <c:f>Hoja1!$B$2:$B$8</c:f>
              <c:numCache>
                <c:formatCode>0.0%</c:formatCode>
                <c:ptCount val="7"/>
                <c:pt idx="0">
                  <c:v>0.46089166992569403</c:v>
                </c:pt>
                <c:pt idx="1">
                  <c:v>0.32264372311302297</c:v>
                </c:pt>
                <c:pt idx="2">
                  <c:v>0.184982401251467</c:v>
                </c:pt>
                <c:pt idx="3">
                  <c:v>2.7962456003128699E-2</c:v>
                </c:pt>
                <c:pt idx="4">
                  <c:v>1.9554165037152902E-3</c:v>
                </c:pt>
                <c:pt idx="5">
                  <c:v>1.17324990222917E-3</c:v>
                </c:pt>
                <c:pt idx="6">
                  <c:v>3.9108330074305798E-4</c:v>
                </c:pt>
              </c:numCache>
            </c:numRef>
          </c:val>
          <c:extLst>
            <c:ext xmlns:c16="http://schemas.microsoft.com/office/drawing/2014/chart" uri="{C3380CC4-5D6E-409C-BE32-E72D297353CC}">
              <c16:uniqueId val="{00000000-C584-430E-9AB6-9A9D4DD7C4F5}"/>
            </c:ext>
          </c:extLst>
        </c:ser>
        <c:dLbls>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49607642159240301"/>
          <c:y val="0.233425790842683"/>
          <c:w val="0.439663055114422"/>
          <c:h val="0.64613215813977298"/>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prstDash val="solid"/>
    </a:ln>
    <a:effectLst/>
  </c:spPr>
  <c:txPr>
    <a:bodyPr/>
    <a:lstStyle/>
    <a:p>
      <a:pPr>
        <a:defRPr sz="1100"/>
      </a:pPr>
      <a:endParaRPr lang="es-CO"/>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799903459002599"/>
          <c:y val="3.6503475955158897E-2"/>
          <c:w val="0.86200096540997395"/>
          <c:h val="0.87829702683983102"/>
        </c:manualLayout>
      </c:layout>
      <c:barChart>
        <c:barDir val="col"/>
        <c:grouping val="clustered"/>
        <c:varyColors val="0"/>
        <c:ser>
          <c:idx val="2"/>
          <c:order val="1"/>
          <c:tx>
            <c:strRef>
              <c:f>Hoja1!$B$1</c:f>
              <c:strCache>
                <c:ptCount val="1"/>
                <c:pt idx="0">
                  <c:v>Mundo</c:v>
                </c:pt>
              </c:strCache>
            </c:strRef>
          </c:tx>
          <c:spPr>
            <a:solidFill>
              <a:srgbClr val="F8B818"/>
            </a:solidFill>
          </c:spPr>
          <c:invertIfNegative val="0"/>
          <c:dLbls>
            <c:spPr>
              <a:noFill/>
              <a:ln>
                <a:noFill/>
              </a:ln>
              <a:effectLst/>
            </c:spPr>
            <c:txPr>
              <a:bodyPr rot="-5400000" vert="horz"/>
              <a:lstStyle/>
              <a:p>
                <a:pPr>
                  <a:defRPr sz="1400"/>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Hoja1!$B$2:$B$14</c:f>
              <c:numCache>
                <c:formatCode>#,##0</c:formatCode>
                <c:ptCount val="13"/>
                <c:pt idx="0">
                  <c:v>5884990</c:v>
                </c:pt>
                <c:pt idx="1">
                  <c:v>6568860</c:v>
                </c:pt>
                <c:pt idx="2">
                  <c:v>6637650</c:v>
                </c:pt>
                <c:pt idx="3">
                  <c:v>6193100</c:v>
                </c:pt>
                <c:pt idx="4">
                  <c:v>8008060</c:v>
                </c:pt>
                <c:pt idx="5">
                  <c:v>8305470</c:v>
                </c:pt>
                <c:pt idx="6">
                  <c:v>9287850</c:v>
                </c:pt>
                <c:pt idx="7">
                  <c:v>7968600</c:v>
                </c:pt>
                <c:pt idx="8" formatCode="_(* #,##0_);_(* \(#,##0\);_(* &quot;-&quot;_);_(@_)">
                  <c:v>8217000</c:v>
                </c:pt>
                <c:pt idx="9" formatCode="_(* #,##0_);_(* \(#,##0\);_(* &quot;-&quot;_);_(@_)">
                  <c:v>8395000</c:v>
                </c:pt>
                <c:pt idx="10" formatCode="_(* #,##0_);_(* \(#,##0\);_(* &quot;-&quot;_);_(@_)">
                  <c:v>8593000</c:v>
                </c:pt>
                <c:pt idx="11" formatCode="_(* #,##0_);_(* \(#,##0\);_(* &quot;-&quot;_);_(@_)">
                  <c:v>8831000</c:v>
                </c:pt>
                <c:pt idx="12" formatCode="_(* #,##0_);_(* \(#,##0\);_(* &quot;-&quot;_);_(@_)">
                  <c:v>9084000</c:v>
                </c:pt>
              </c:numCache>
            </c:numRef>
          </c:val>
          <c:extLst>
            <c:ext xmlns:c16="http://schemas.microsoft.com/office/drawing/2014/chart" uri="{C3380CC4-5D6E-409C-BE32-E72D297353CC}">
              <c16:uniqueId val="{00000000-4C19-41E9-B1E0-A7109BADF7CD}"/>
            </c:ext>
          </c:extLst>
        </c:ser>
        <c:dLbls>
          <c:showLegendKey val="0"/>
          <c:showVal val="0"/>
          <c:showCatName val="0"/>
          <c:showSerName val="0"/>
          <c:showPercent val="0"/>
          <c:showBubbleSize val="0"/>
        </c:dLbls>
        <c:gapWidth val="52"/>
        <c:axId val="-2128462848"/>
        <c:axId val="-2128460800"/>
      </c:barChart>
      <c:lineChart>
        <c:grouping val="percentStacked"/>
        <c:varyColors val="0"/>
        <c:ser>
          <c:idx val="1"/>
          <c:order val="0"/>
          <c:tx>
            <c:strRef>
              <c:f>Hoja1!$C$1</c:f>
              <c:strCache>
                <c:ptCount val="1"/>
                <c:pt idx="0">
                  <c:v>Centro y Suramérica</c:v>
                </c:pt>
              </c:strCache>
            </c:strRef>
          </c:tx>
          <c:spPr>
            <a:ln>
              <a:solidFill>
                <a:srgbClr val="00B0F0"/>
              </a:solidFill>
            </a:ln>
          </c:spPr>
          <c:marker>
            <c:spPr>
              <a:solidFill>
                <a:srgbClr val="00B0F0"/>
              </a:solidFill>
              <a:ln>
                <a:solidFill>
                  <a:srgbClr val="00B0F0"/>
                </a:solidFill>
              </a:ln>
            </c:spPr>
          </c:marker>
          <c:dLbls>
            <c:spPr>
              <a:noFill/>
              <a:ln>
                <a:noFill/>
              </a:ln>
              <a:effectLst/>
            </c:spPr>
            <c:txPr>
              <a:bodyPr/>
              <a:lstStyle/>
              <a:p>
                <a:pPr>
                  <a:defRPr sz="1100"/>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Hoja1!$A$2:$A$14</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Hoja1!$C$2:$C$14</c:f>
              <c:numCache>
                <c:formatCode>_(* #,##0_);_(* \(#,##0\);_(* "-"_);_(@_)</c:formatCode>
                <c:ptCount val="13"/>
                <c:pt idx="0">
                  <c:v>5960</c:v>
                </c:pt>
                <c:pt idx="1">
                  <c:v>4930</c:v>
                </c:pt>
                <c:pt idx="2">
                  <c:v>2330</c:v>
                </c:pt>
                <c:pt idx="3">
                  <c:v>1490</c:v>
                </c:pt>
                <c:pt idx="4">
                  <c:v>2040</c:v>
                </c:pt>
                <c:pt idx="5">
                  <c:v>7360</c:v>
                </c:pt>
                <c:pt idx="6">
                  <c:v>1760</c:v>
                </c:pt>
                <c:pt idx="7">
                  <c:v>17050</c:v>
                </c:pt>
                <c:pt idx="8">
                  <c:v>17930</c:v>
                </c:pt>
                <c:pt idx="9">
                  <c:v>18890</c:v>
                </c:pt>
                <c:pt idx="10">
                  <c:v>19900</c:v>
                </c:pt>
                <c:pt idx="11">
                  <c:v>21000</c:v>
                </c:pt>
                <c:pt idx="12">
                  <c:v>22180</c:v>
                </c:pt>
              </c:numCache>
            </c:numRef>
          </c:val>
          <c:smooth val="0"/>
          <c:extLst>
            <c:ext xmlns:c16="http://schemas.microsoft.com/office/drawing/2014/chart" uri="{C3380CC4-5D6E-409C-BE32-E72D297353CC}">
              <c16:uniqueId val="{00000001-4C19-41E9-B1E0-A7109BADF7CD}"/>
            </c:ext>
          </c:extLst>
        </c:ser>
        <c:dLbls>
          <c:showLegendKey val="0"/>
          <c:showVal val="0"/>
          <c:showCatName val="0"/>
          <c:showSerName val="0"/>
          <c:showPercent val="0"/>
          <c:showBubbleSize val="0"/>
        </c:dLbls>
        <c:marker val="1"/>
        <c:smooth val="0"/>
        <c:axId val="-2128462848"/>
        <c:axId val="-2128460800"/>
      </c:lineChart>
      <c:catAx>
        <c:axId val="-2128462848"/>
        <c:scaling>
          <c:orientation val="minMax"/>
        </c:scaling>
        <c:delete val="0"/>
        <c:axPos val="b"/>
        <c:numFmt formatCode="General" sourceLinked="1"/>
        <c:majorTickMark val="out"/>
        <c:minorTickMark val="none"/>
        <c:tickLblPos val="nextTo"/>
        <c:txPr>
          <a:bodyPr/>
          <a:lstStyle/>
          <a:p>
            <a:pPr>
              <a:defRPr sz="1200"/>
            </a:pPr>
            <a:endParaRPr lang="es-CO"/>
          </a:p>
        </c:txPr>
        <c:crossAx val="-2128460800"/>
        <c:crosses val="autoZero"/>
        <c:auto val="1"/>
        <c:lblAlgn val="ctr"/>
        <c:lblOffset val="100"/>
        <c:noMultiLvlLbl val="0"/>
      </c:catAx>
      <c:valAx>
        <c:axId val="-2128460800"/>
        <c:scaling>
          <c:orientation val="minMax"/>
          <c:min val="0"/>
        </c:scaling>
        <c:delete val="0"/>
        <c:axPos val="l"/>
        <c:title>
          <c:tx>
            <c:rich>
              <a:bodyPr rot="-5400000" vert="horz"/>
              <a:lstStyle/>
              <a:p>
                <a:pPr>
                  <a:defRPr sz="1050" b="0"/>
                </a:pPr>
                <a:r>
                  <a:rPr lang="es-CO" sz="1050" b="0" dirty="0"/>
                  <a:t>Número de personas</a:t>
                </a:r>
              </a:p>
            </c:rich>
          </c:tx>
          <c:overlay val="0"/>
        </c:title>
        <c:numFmt formatCode="#,##0" sourceLinked="1"/>
        <c:majorTickMark val="out"/>
        <c:minorTickMark val="none"/>
        <c:tickLblPos val="nextTo"/>
        <c:txPr>
          <a:bodyPr/>
          <a:lstStyle/>
          <a:p>
            <a:pPr>
              <a:defRPr sz="1200"/>
            </a:pPr>
            <a:endParaRPr lang="es-CO"/>
          </a:p>
        </c:txPr>
        <c:crossAx val="-2128462848"/>
        <c:crosses val="autoZero"/>
        <c:crossBetween val="between"/>
      </c:valAx>
    </c:plotArea>
    <c:legend>
      <c:legendPos val="t"/>
      <c:layout>
        <c:manualLayout>
          <c:xMode val="edge"/>
          <c:yMode val="edge"/>
          <c:x val="0.344153211903658"/>
          <c:y val="2.0042699893710599E-2"/>
          <c:w val="0.33324769470058901"/>
          <c:h val="6.8491060876939097E-2"/>
        </c:manualLayout>
      </c:layout>
      <c:overlay val="0"/>
      <c:txPr>
        <a:bodyPr/>
        <a:lstStyle/>
        <a:p>
          <a:pPr>
            <a:defRPr sz="1200"/>
          </a:pPr>
          <a:endParaRPr lang="es-CO"/>
        </a:p>
      </c:txPr>
    </c:legend>
    <c:plotVisOnly val="1"/>
    <c:dispBlanksAs val="gap"/>
    <c:showDLblsOverMax val="0"/>
  </c:chart>
  <c:txPr>
    <a:bodyPr/>
    <a:lstStyle/>
    <a:p>
      <a:pPr>
        <a:defRPr sz="1800"/>
      </a:pPr>
      <a:endParaRPr lang="es-C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547257520244"/>
          <c:y val="4.2691918006015503E-2"/>
          <c:w val="0.76803296767695195"/>
          <c:h val="0.72607430981050602"/>
        </c:manualLayout>
      </c:layout>
      <c:barChart>
        <c:barDir val="col"/>
        <c:grouping val="stacked"/>
        <c:varyColors val="0"/>
        <c:ser>
          <c:idx val="0"/>
          <c:order val="0"/>
          <c:tx>
            <c:strRef>
              <c:f>Hoja1!$B$1</c:f>
              <c:strCache>
                <c:ptCount val="1"/>
                <c:pt idx="0">
                  <c:v>Europa</c:v>
                </c:pt>
              </c:strCache>
            </c:strRef>
          </c:tx>
          <c:spPr>
            <a:solidFill>
              <a:schemeClr val="accent1"/>
            </a:solidFill>
            <a:ln>
              <a:noFill/>
            </a:ln>
            <a:effectLst/>
          </c:spPr>
          <c:invertIfNegative val="0"/>
          <c:cat>
            <c:numRef>
              <c:f>Hoja1!$A$2:$A$9</c:f>
              <c:numCache>
                <c:formatCode>General</c:formatCode>
                <c:ptCount val="8"/>
                <c:pt idx="0">
                  <c:v>2009</c:v>
                </c:pt>
                <c:pt idx="1">
                  <c:v>2010</c:v>
                </c:pt>
                <c:pt idx="2">
                  <c:v>2011</c:v>
                </c:pt>
                <c:pt idx="3">
                  <c:v>2012</c:v>
                </c:pt>
                <c:pt idx="4">
                  <c:v>2013</c:v>
                </c:pt>
                <c:pt idx="5">
                  <c:v>2014</c:v>
                </c:pt>
                <c:pt idx="6">
                  <c:v>2015</c:v>
                </c:pt>
                <c:pt idx="7">
                  <c:v>2016</c:v>
                </c:pt>
              </c:numCache>
            </c:numRef>
          </c:cat>
          <c:val>
            <c:numRef>
              <c:f>Hoja1!$B$2:$B$9</c:f>
              <c:numCache>
                <c:formatCode>#,##0</c:formatCode>
                <c:ptCount val="8"/>
                <c:pt idx="0">
                  <c:v>2921690</c:v>
                </c:pt>
                <c:pt idx="1">
                  <c:v>3795050</c:v>
                </c:pt>
                <c:pt idx="2">
                  <c:v>3290030</c:v>
                </c:pt>
                <c:pt idx="3">
                  <c:v>3483510</c:v>
                </c:pt>
                <c:pt idx="4">
                  <c:v>4276490</c:v>
                </c:pt>
                <c:pt idx="5">
                  <c:v>4751510</c:v>
                </c:pt>
                <c:pt idx="6">
                  <c:v>5408000</c:v>
                </c:pt>
                <c:pt idx="7">
                  <c:v>5131950</c:v>
                </c:pt>
              </c:numCache>
            </c:numRef>
          </c:val>
          <c:extLst>
            <c:ext xmlns:c16="http://schemas.microsoft.com/office/drawing/2014/chart" uri="{C3380CC4-5D6E-409C-BE32-E72D297353CC}">
              <c16:uniqueId val="{00000000-46B9-44E3-8AF4-1C7474058D79}"/>
            </c:ext>
          </c:extLst>
        </c:ser>
        <c:ser>
          <c:idx val="1"/>
          <c:order val="1"/>
          <c:tx>
            <c:strRef>
              <c:f>Hoja1!$C$1</c:f>
              <c:strCache>
                <c:ptCount val="1"/>
                <c:pt idx="0">
                  <c:v>Oriente Medio</c:v>
                </c:pt>
              </c:strCache>
            </c:strRef>
          </c:tx>
          <c:spPr>
            <a:solidFill>
              <a:schemeClr val="accent3"/>
            </a:solidFill>
            <a:ln>
              <a:noFill/>
            </a:ln>
            <a:effectLst/>
          </c:spPr>
          <c:invertIfNegative val="0"/>
          <c:cat>
            <c:numRef>
              <c:f>Hoja1!$A$2:$A$9</c:f>
              <c:numCache>
                <c:formatCode>General</c:formatCode>
                <c:ptCount val="8"/>
                <c:pt idx="0">
                  <c:v>2009</c:v>
                </c:pt>
                <c:pt idx="1">
                  <c:v>2010</c:v>
                </c:pt>
                <c:pt idx="2">
                  <c:v>2011</c:v>
                </c:pt>
                <c:pt idx="3">
                  <c:v>2012</c:v>
                </c:pt>
                <c:pt idx="4">
                  <c:v>2013</c:v>
                </c:pt>
                <c:pt idx="5">
                  <c:v>2014</c:v>
                </c:pt>
                <c:pt idx="6">
                  <c:v>2015</c:v>
                </c:pt>
                <c:pt idx="7">
                  <c:v>2016</c:v>
                </c:pt>
              </c:numCache>
            </c:numRef>
          </c:cat>
          <c:val>
            <c:numRef>
              <c:f>Hoja1!$C$2:$C$9</c:f>
              <c:numCache>
                <c:formatCode>#,##0</c:formatCode>
                <c:ptCount val="8"/>
                <c:pt idx="0">
                  <c:v>2126320</c:v>
                </c:pt>
                <c:pt idx="1">
                  <c:v>2061870</c:v>
                </c:pt>
                <c:pt idx="2">
                  <c:v>2435740</c:v>
                </c:pt>
                <c:pt idx="3">
                  <c:v>1744980</c:v>
                </c:pt>
                <c:pt idx="4">
                  <c:v>2929950</c:v>
                </c:pt>
                <c:pt idx="5">
                  <c:v>2798710</c:v>
                </c:pt>
                <c:pt idx="6">
                  <c:v>3127610</c:v>
                </c:pt>
                <c:pt idx="7">
                  <c:v>1948580</c:v>
                </c:pt>
              </c:numCache>
            </c:numRef>
          </c:val>
          <c:extLst>
            <c:ext xmlns:c16="http://schemas.microsoft.com/office/drawing/2014/chart" uri="{C3380CC4-5D6E-409C-BE32-E72D297353CC}">
              <c16:uniqueId val="{00000001-46B9-44E3-8AF4-1C7474058D79}"/>
            </c:ext>
          </c:extLst>
        </c:ser>
        <c:ser>
          <c:idx val="2"/>
          <c:order val="2"/>
          <c:tx>
            <c:strRef>
              <c:f>Hoja1!$D$1</c:f>
              <c:strCache>
                <c:ptCount val="1"/>
                <c:pt idx="0">
                  <c:v>Ásia-Pacifico</c:v>
                </c:pt>
              </c:strCache>
            </c:strRef>
          </c:tx>
          <c:spPr>
            <a:solidFill>
              <a:schemeClr val="accent5"/>
            </a:solidFill>
            <a:ln>
              <a:noFill/>
            </a:ln>
            <a:effectLst/>
          </c:spPr>
          <c:invertIfNegative val="0"/>
          <c:cat>
            <c:numRef>
              <c:f>Hoja1!$A$2:$A$9</c:f>
              <c:numCache>
                <c:formatCode>General</c:formatCode>
                <c:ptCount val="8"/>
                <c:pt idx="0">
                  <c:v>2009</c:v>
                </c:pt>
                <c:pt idx="1">
                  <c:v>2010</c:v>
                </c:pt>
                <c:pt idx="2">
                  <c:v>2011</c:v>
                </c:pt>
                <c:pt idx="3">
                  <c:v>2012</c:v>
                </c:pt>
                <c:pt idx="4">
                  <c:v>2013</c:v>
                </c:pt>
                <c:pt idx="5">
                  <c:v>2014</c:v>
                </c:pt>
                <c:pt idx="6">
                  <c:v>2015</c:v>
                </c:pt>
                <c:pt idx="7">
                  <c:v>2016</c:v>
                </c:pt>
              </c:numCache>
            </c:numRef>
          </c:cat>
          <c:val>
            <c:numRef>
              <c:f>Hoja1!$D$2:$D$9</c:f>
              <c:numCache>
                <c:formatCode>#,##0</c:formatCode>
                <c:ptCount val="8"/>
                <c:pt idx="0">
                  <c:v>442400</c:v>
                </c:pt>
                <c:pt idx="1">
                  <c:v>470880</c:v>
                </c:pt>
                <c:pt idx="2">
                  <c:v>542680</c:v>
                </c:pt>
                <c:pt idx="3">
                  <c:v>669000</c:v>
                </c:pt>
                <c:pt idx="4">
                  <c:v>520230</c:v>
                </c:pt>
                <c:pt idx="5">
                  <c:v>431480</c:v>
                </c:pt>
                <c:pt idx="6">
                  <c:v>364000</c:v>
                </c:pt>
                <c:pt idx="7">
                  <c:v>356890</c:v>
                </c:pt>
              </c:numCache>
            </c:numRef>
          </c:val>
          <c:extLst>
            <c:ext xmlns:c16="http://schemas.microsoft.com/office/drawing/2014/chart" uri="{C3380CC4-5D6E-409C-BE32-E72D297353CC}">
              <c16:uniqueId val="{00000002-46B9-44E3-8AF4-1C7474058D79}"/>
            </c:ext>
          </c:extLst>
        </c:ser>
        <c:ser>
          <c:idx val="3"/>
          <c:order val="3"/>
          <c:tx>
            <c:strRef>
              <c:f>Hoja1!$E$1</c:f>
              <c:strCache>
                <c:ptCount val="1"/>
                <c:pt idx="0">
                  <c:v>Norteamérica</c:v>
                </c:pt>
              </c:strCache>
            </c:strRef>
          </c:tx>
          <c:spPr>
            <a:solidFill>
              <a:schemeClr val="accent1">
                <a:lumMod val="60000"/>
              </a:schemeClr>
            </a:solidFill>
            <a:ln>
              <a:noFill/>
            </a:ln>
            <a:effectLst/>
          </c:spPr>
          <c:invertIfNegative val="0"/>
          <c:cat>
            <c:numRef>
              <c:f>Hoja1!$A$2:$A$9</c:f>
              <c:numCache>
                <c:formatCode>General</c:formatCode>
                <c:ptCount val="8"/>
                <c:pt idx="0">
                  <c:v>2009</c:v>
                </c:pt>
                <c:pt idx="1">
                  <c:v>2010</c:v>
                </c:pt>
                <c:pt idx="2">
                  <c:v>2011</c:v>
                </c:pt>
                <c:pt idx="3">
                  <c:v>2012</c:v>
                </c:pt>
                <c:pt idx="4">
                  <c:v>2013</c:v>
                </c:pt>
                <c:pt idx="5">
                  <c:v>2014</c:v>
                </c:pt>
                <c:pt idx="6">
                  <c:v>2015</c:v>
                </c:pt>
                <c:pt idx="7">
                  <c:v>2016</c:v>
                </c:pt>
              </c:numCache>
            </c:numRef>
          </c:cat>
          <c:val>
            <c:numRef>
              <c:f>Hoja1!$E$2:$E$9</c:f>
              <c:numCache>
                <c:formatCode>#,##0</c:formatCode>
                <c:ptCount val="8"/>
                <c:pt idx="0">
                  <c:v>260200</c:v>
                </c:pt>
                <c:pt idx="1">
                  <c:v>62260</c:v>
                </c:pt>
                <c:pt idx="2">
                  <c:v>258390</c:v>
                </c:pt>
                <c:pt idx="3">
                  <c:v>172040</c:v>
                </c:pt>
                <c:pt idx="4">
                  <c:v>125160</c:v>
                </c:pt>
                <c:pt idx="5">
                  <c:v>141580</c:v>
                </c:pt>
                <c:pt idx="6">
                  <c:v>274330</c:v>
                </c:pt>
                <c:pt idx="7">
                  <c:v>336400</c:v>
                </c:pt>
              </c:numCache>
            </c:numRef>
          </c:val>
          <c:extLst>
            <c:ext xmlns:c16="http://schemas.microsoft.com/office/drawing/2014/chart" uri="{C3380CC4-5D6E-409C-BE32-E72D297353CC}">
              <c16:uniqueId val="{00000003-46B9-44E3-8AF4-1C7474058D79}"/>
            </c:ext>
          </c:extLst>
        </c:ser>
        <c:ser>
          <c:idx val="4"/>
          <c:order val="4"/>
          <c:tx>
            <c:strRef>
              <c:f>Hoja1!$F$1</c:f>
              <c:strCache>
                <c:ptCount val="1"/>
                <c:pt idx="0">
                  <c:v>África</c:v>
                </c:pt>
              </c:strCache>
            </c:strRef>
          </c:tx>
          <c:spPr>
            <a:solidFill>
              <a:schemeClr val="accent3">
                <a:lumMod val="60000"/>
              </a:schemeClr>
            </a:solidFill>
            <a:ln>
              <a:noFill/>
            </a:ln>
            <a:effectLst/>
          </c:spPr>
          <c:invertIfNegative val="0"/>
          <c:cat>
            <c:numRef>
              <c:f>Hoja1!$A$2:$A$9</c:f>
              <c:numCache>
                <c:formatCode>General</c:formatCode>
                <c:ptCount val="8"/>
                <c:pt idx="0">
                  <c:v>2009</c:v>
                </c:pt>
                <c:pt idx="1">
                  <c:v>2010</c:v>
                </c:pt>
                <c:pt idx="2">
                  <c:v>2011</c:v>
                </c:pt>
                <c:pt idx="3">
                  <c:v>2012</c:v>
                </c:pt>
                <c:pt idx="4">
                  <c:v>2013</c:v>
                </c:pt>
                <c:pt idx="5">
                  <c:v>2014</c:v>
                </c:pt>
                <c:pt idx="6">
                  <c:v>2015</c:v>
                </c:pt>
                <c:pt idx="7">
                  <c:v>2016</c:v>
                </c:pt>
              </c:numCache>
            </c:numRef>
          </c:cat>
          <c:val>
            <c:numRef>
              <c:f>Hoja1!$F$2:$F$9</c:f>
              <c:numCache>
                <c:formatCode>#,##0</c:formatCode>
                <c:ptCount val="8"/>
                <c:pt idx="0">
                  <c:v>128420</c:v>
                </c:pt>
                <c:pt idx="1">
                  <c:v>173870</c:v>
                </c:pt>
                <c:pt idx="2">
                  <c:v>108480</c:v>
                </c:pt>
                <c:pt idx="3">
                  <c:v>122080</c:v>
                </c:pt>
                <c:pt idx="4">
                  <c:v>154190</c:v>
                </c:pt>
                <c:pt idx="5">
                  <c:v>174830</c:v>
                </c:pt>
                <c:pt idx="6">
                  <c:v>112150</c:v>
                </c:pt>
                <c:pt idx="7">
                  <c:v>177730</c:v>
                </c:pt>
              </c:numCache>
            </c:numRef>
          </c:val>
          <c:extLst>
            <c:ext xmlns:c16="http://schemas.microsoft.com/office/drawing/2014/chart" uri="{C3380CC4-5D6E-409C-BE32-E72D297353CC}">
              <c16:uniqueId val="{00000004-46B9-44E3-8AF4-1C7474058D79}"/>
            </c:ext>
          </c:extLst>
        </c:ser>
        <c:ser>
          <c:idx val="5"/>
          <c:order val="5"/>
          <c:tx>
            <c:strRef>
              <c:f>Hoja1!$G$1</c:f>
              <c:strCache>
                <c:ptCount val="1"/>
                <c:pt idx="0">
                  <c:v>Suramérica y Centroamérica</c:v>
                </c:pt>
              </c:strCache>
            </c:strRef>
          </c:tx>
          <c:spPr>
            <a:solidFill>
              <a:schemeClr val="accent5">
                <a:lumMod val="60000"/>
              </a:schemeClr>
            </a:solidFill>
            <a:ln>
              <a:noFill/>
            </a:ln>
            <a:effectLst/>
          </c:spPr>
          <c:invertIfNegative val="0"/>
          <c:dLbls>
            <c:dLbl>
              <c:idx val="0"/>
              <c:layout>
                <c:manualLayout>
                  <c:x val="9.0243864312506694E-3"/>
                  <c:y val="-2.7879755454030802E-2"/>
                </c:manualLayout>
              </c:layout>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0" i="0" u="none" strike="noStrike" baseline="0">
                        <a:effectLst/>
                      </a:rPr>
                      <a:t>5.884.990</a:t>
                    </a:r>
                    <a:endParaRPr lang="en-US" sz="1100"/>
                  </a:p>
                </c:rich>
              </c:tx>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5-46B9-44E3-8AF4-1C7474058D79}"/>
                </c:ext>
              </c:extLst>
            </c:dLbl>
            <c:dLbl>
              <c:idx val="1"/>
              <c:layout>
                <c:manualLayout>
                  <c:x val="-4.5119267632574298E-3"/>
                  <c:y val="-3.1501512944595501E-2"/>
                </c:manualLayout>
              </c:layout>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0" i="0" u="none" strike="noStrike" baseline="0">
                        <a:effectLst/>
                      </a:rPr>
                      <a:t>6.568.860</a:t>
                    </a:r>
                    <a:endParaRPr lang="en-US" sz="1100"/>
                  </a:p>
                </c:rich>
              </c:tx>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6-46B9-44E3-8AF4-1C7474058D79}"/>
                </c:ext>
              </c:extLst>
            </c:dLbl>
            <c:dLbl>
              <c:idx val="2"/>
              <c:layout>
                <c:manualLayout>
                  <c:x val="6.7684230496219602E-3"/>
                  <c:y val="-2.4245855086911201E-2"/>
                </c:manualLayout>
              </c:layout>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0" i="0" u="none" strike="noStrike" baseline="0">
                        <a:effectLst/>
                      </a:rPr>
                      <a:t>6.637.650</a:t>
                    </a:r>
                    <a:endParaRPr lang="en-US" sz="1100"/>
                  </a:p>
                </c:rich>
              </c:tx>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7-46B9-44E3-8AF4-1C7474058D79}"/>
                </c:ext>
              </c:extLst>
            </c:dLbl>
            <c:dLbl>
              <c:idx val="3"/>
              <c:layout>
                <c:manualLayout>
                  <c:x val="0"/>
                  <c:y val="-2.40475214365138E-2"/>
                </c:manualLayout>
              </c:layout>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0" i="0" u="none" strike="noStrike" baseline="0">
                        <a:effectLst/>
                      </a:rPr>
                      <a:t>6.193.100</a:t>
                    </a:r>
                    <a:endParaRPr lang="en-US" sz="1100"/>
                  </a:p>
                </c:rich>
              </c:tx>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8-46B9-44E3-8AF4-1C7474058D79}"/>
                </c:ext>
              </c:extLst>
            </c:dLbl>
            <c:dLbl>
              <c:idx val="4"/>
              <c:layout>
                <c:manualLayout>
                  <c:x val="5.3290473581780601E-7"/>
                  <c:y val="-2.4067181331888499E-2"/>
                </c:manualLayout>
              </c:layout>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0" i="0" u="none" strike="noStrike" baseline="0">
                        <a:effectLst/>
                      </a:rPr>
                      <a:t>8.008.060</a:t>
                    </a:r>
                    <a:endParaRPr lang="en-US" sz="1100"/>
                  </a:p>
                </c:rich>
              </c:tx>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9-46B9-44E3-8AF4-1C7474058D79}"/>
                </c:ext>
              </c:extLst>
            </c:dLbl>
            <c:dLbl>
              <c:idx val="5"/>
              <c:layout>
                <c:manualLayout>
                  <c:x val="4.51312976063044E-3"/>
                  <c:y val="-3.1585934848263199E-2"/>
                </c:manualLayout>
              </c:layout>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0" i="0" u="none" strike="noStrike" baseline="0">
                        <a:effectLst/>
                      </a:rPr>
                      <a:t>8.305.470</a:t>
                    </a:r>
                    <a:endParaRPr lang="en-US" sz="1100"/>
                  </a:p>
                </c:rich>
              </c:tx>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A-46B9-44E3-8AF4-1C7474058D79}"/>
                </c:ext>
              </c:extLst>
            </c:dLbl>
            <c:dLbl>
              <c:idx val="6"/>
              <c:layout>
                <c:manualLayout>
                  <c:x val="4.5364658568863101E-3"/>
                  <c:y val="-2.7729415077636401E-2"/>
                </c:manualLayout>
              </c:layout>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0" i="0" u="none" strike="noStrike" baseline="0">
                        <a:effectLst/>
                      </a:rPr>
                      <a:t>9.287.850</a:t>
                    </a:r>
                    <a:endParaRPr lang="en-US" sz="1100"/>
                  </a:p>
                </c:rich>
              </c:tx>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B-46B9-44E3-8AF4-1C7474058D79}"/>
                </c:ext>
              </c:extLst>
            </c:dLbl>
            <c:dLbl>
              <c:idx val="7"/>
              <c:layout>
                <c:manualLayout>
                  <c:x val="2.2579173656600499E-3"/>
                  <c:y val="-2.83093819911889E-2"/>
                </c:manualLayout>
              </c:layout>
              <c:tx>
                <c:rich>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n-US" sz="1100" b="0" i="0" u="none" strike="noStrike" baseline="0">
                        <a:effectLst/>
                      </a:rPr>
                      <a:t>7.968.600</a:t>
                    </a:r>
                    <a:endParaRPr lang="en-US" sz="1100"/>
                  </a:p>
                </c:rich>
              </c:tx>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dLblPos val="ctr"/>
              <c:showLegendKey val="0"/>
              <c:showVal val="1"/>
              <c:showCatName val="0"/>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C-46B9-44E3-8AF4-1C7474058D7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s-CO"/>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Hoja1!$A$2:$A$9</c:f>
              <c:numCache>
                <c:formatCode>General</c:formatCode>
                <c:ptCount val="8"/>
                <c:pt idx="0">
                  <c:v>2009</c:v>
                </c:pt>
                <c:pt idx="1">
                  <c:v>2010</c:v>
                </c:pt>
                <c:pt idx="2">
                  <c:v>2011</c:v>
                </c:pt>
                <c:pt idx="3">
                  <c:v>2012</c:v>
                </c:pt>
                <c:pt idx="4">
                  <c:v>2013</c:v>
                </c:pt>
                <c:pt idx="5">
                  <c:v>2014</c:v>
                </c:pt>
                <c:pt idx="6">
                  <c:v>2015</c:v>
                </c:pt>
                <c:pt idx="7">
                  <c:v>2016</c:v>
                </c:pt>
              </c:numCache>
            </c:numRef>
          </c:cat>
          <c:val>
            <c:numRef>
              <c:f>Hoja1!$G$2:$G$9</c:f>
              <c:numCache>
                <c:formatCode>#,##0</c:formatCode>
                <c:ptCount val="8"/>
                <c:pt idx="0">
                  <c:v>5960</c:v>
                </c:pt>
                <c:pt idx="1">
                  <c:v>4930</c:v>
                </c:pt>
                <c:pt idx="2">
                  <c:v>2330</c:v>
                </c:pt>
                <c:pt idx="3">
                  <c:v>1490</c:v>
                </c:pt>
                <c:pt idx="4">
                  <c:v>2040</c:v>
                </c:pt>
                <c:pt idx="5">
                  <c:v>7360</c:v>
                </c:pt>
                <c:pt idx="6">
                  <c:v>1760</c:v>
                </c:pt>
                <c:pt idx="7">
                  <c:v>17050</c:v>
                </c:pt>
              </c:numCache>
            </c:numRef>
          </c:val>
          <c:extLst>
            <c:ext xmlns:c16="http://schemas.microsoft.com/office/drawing/2014/chart" uri="{C3380CC4-5D6E-409C-BE32-E72D297353CC}">
              <c16:uniqueId val="{0000000D-46B9-44E3-8AF4-1C7474058D79}"/>
            </c:ext>
          </c:extLst>
        </c:ser>
        <c:dLbls>
          <c:showLegendKey val="0"/>
          <c:showVal val="0"/>
          <c:showCatName val="0"/>
          <c:showSerName val="0"/>
          <c:showPercent val="0"/>
          <c:showBubbleSize val="0"/>
        </c:dLbls>
        <c:gapWidth val="150"/>
        <c:overlap val="100"/>
        <c:axId val="2000013120"/>
        <c:axId val="2000128384"/>
      </c:barChart>
      <c:catAx>
        <c:axId val="2000013120"/>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00128384"/>
        <c:crosses val="autoZero"/>
        <c:auto val="1"/>
        <c:lblAlgn val="ctr"/>
        <c:lblOffset val="100"/>
        <c:noMultiLvlLbl val="0"/>
      </c:catAx>
      <c:valAx>
        <c:axId val="2000128384"/>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s-CO" sz="1000" b="0"/>
                  <a:t>Número de personas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title>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crossAx val="2000013120"/>
        <c:crosses val="autoZero"/>
        <c:crossBetween val="between"/>
      </c:valAx>
      <c:spPr>
        <a:noFill/>
        <a:ln>
          <a:noFill/>
        </a:ln>
        <a:effectLst/>
      </c:spPr>
    </c:plotArea>
    <c:legend>
      <c:legendPos val="b"/>
      <c:layout>
        <c:manualLayout>
          <c:xMode val="edge"/>
          <c:yMode val="edge"/>
          <c:x val="0.16485697070684099"/>
          <c:y val="0.85501682404561297"/>
          <c:w val="0.81961826361359003"/>
          <c:h val="0.1225334381773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prstDash val="solid"/>
    </a:ln>
    <a:effectLst/>
  </c:spPr>
  <c:txPr>
    <a:bodyPr/>
    <a:lstStyle/>
    <a:p>
      <a:pPr>
        <a:defRPr sz="1800"/>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738067894334"/>
          <c:y val="9.9024428249696594E-2"/>
          <c:w val="0.37797836153157499"/>
          <c:h val="0.71894100502139402"/>
        </c:manualLayout>
      </c:layout>
      <c:pieChart>
        <c:varyColors val="1"/>
        <c:ser>
          <c:idx val="0"/>
          <c:order val="0"/>
          <c:tx>
            <c:strRef>
              <c:f>Hoja1!$B$1</c:f>
              <c:strCache>
                <c:ptCount val="1"/>
                <c:pt idx="0">
                  <c:v>2016</c:v>
                </c:pt>
              </c:strCache>
            </c:strRef>
          </c:tx>
          <c:dPt>
            <c:idx val="0"/>
            <c:bubble3D val="0"/>
            <c:spPr>
              <a:solidFill>
                <a:schemeClr val="accent1"/>
              </a:solidFill>
              <a:ln>
                <a:noFill/>
              </a:ln>
              <a:effectLst/>
            </c:spPr>
            <c:extLst>
              <c:ext xmlns:c16="http://schemas.microsoft.com/office/drawing/2014/chart" uri="{C3380CC4-5D6E-409C-BE32-E72D297353CC}">
                <c16:uniqueId val="{00000001-091C-453C-A2AE-28301F2E0C3D}"/>
              </c:ext>
            </c:extLst>
          </c:dPt>
          <c:dPt>
            <c:idx val="1"/>
            <c:bubble3D val="0"/>
            <c:spPr>
              <a:solidFill>
                <a:schemeClr val="accent3"/>
              </a:solidFill>
              <a:ln>
                <a:noFill/>
              </a:ln>
              <a:effectLst/>
            </c:spPr>
            <c:extLst>
              <c:ext xmlns:c16="http://schemas.microsoft.com/office/drawing/2014/chart" uri="{C3380CC4-5D6E-409C-BE32-E72D297353CC}">
                <c16:uniqueId val="{00000003-091C-453C-A2AE-28301F2E0C3D}"/>
              </c:ext>
            </c:extLst>
          </c:dPt>
          <c:dPt>
            <c:idx val="2"/>
            <c:bubble3D val="0"/>
            <c:spPr>
              <a:solidFill>
                <a:schemeClr val="accent5"/>
              </a:solidFill>
              <a:ln>
                <a:noFill/>
              </a:ln>
              <a:effectLst/>
            </c:spPr>
            <c:extLst>
              <c:ext xmlns:c16="http://schemas.microsoft.com/office/drawing/2014/chart" uri="{C3380CC4-5D6E-409C-BE32-E72D297353CC}">
                <c16:uniqueId val="{00000005-091C-453C-A2AE-28301F2E0C3D}"/>
              </c:ext>
            </c:extLst>
          </c:dPt>
          <c:dPt>
            <c:idx val="3"/>
            <c:bubble3D val="0"/>
            <c:spPr>
              <a:solidFill>
                <a:schemeClr val="accent1">
                  <a:lumMod val="60000"/>
                </a:schemeClr>
              </a:solidFill>
              <a:ln>
                <a:noFill/>
              </a:ln>
              <a:effectLst/>
            </c:spPr>
            <c:extLst>
              <c:ext xmlns:c16="http://schemas.microsoft.com/office/drawing/2014/chart" uri="{C3380CC4-5D6E-409C-BE32-E72D297353CC}">
                <c16:uniqueId val="{00000007-EFD2-49ED-A95E-7EBBEDCC9442}"/>
              </c:ext>
            </c:extLst>
          </c:dPt>
          <c:dLbls>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shade val="95000"/>
                      <a:satMod val="105000"/>
                    </a:schemeClr>
                  </a:solidFill>
                  <a:prstDash val="solid"/>
                  <a:round/>
                </a:ln>
                <a:effectLst/>
              </c:spPr>
            </c:leaderLines>
            <c:extLst>
              <c:ext xmlns:c15="http://schemas.microsoft.com/office/drawing/2012/chart" uri="{CE6537A1-D6FC-4f65-9D91-7224C49458BB}"/>
            </c:extLst>
          </c:dLbls>
          <c:cat>
            <c:strRef>
              <c:f>Hoja1!$A$2:$A$5</c:f>
              <c:strCache>
                <c:ptCount val="4"/>
                <c:pt idx="0">
                  <c:v>Aéreo</c:v>
                </c:pt>
                <c:pt idx="1">
                  <c:v>Terrestre</c:v>
                </c:pt>
                <c:pt idx="2">
                  <c:v>Ferrocaril</c:v>
                </c:pt>
                <c:pt idx="3">
                  <c:v>Marítimo</c:v>
                </c:pt>
              </c:strCache>
            </c:strRef>
          </c:cat>
          <c:val>
            <c:numRef>
              <c:f>Hoja1!$B$2:$B$5</c:f>
              <c:numCache>
                <c:formatCode>#,##0</c:formatCode>
                <c:ptCount val="4"/>
                <c:pt idx="0">
                  <c:v>4691600</c:v>
                </c:pt>
                <c:pt idx="1">
                  <c:v>2542220</c:v>
                </c:pt>
                <c:pt idx="2">
                  <c:v>285560</c:v>
                </c:pt>
                <c:pt idx="3">
                  <c:v>542690</c:v>
                </c:pt>
              </c:numCache>
            </c:numRef>
          </c:val>
          <c:extLst>
            <c:ext xmlns:c16="http://schemas.microsoft.com/office/drawing/2014/chart" uri="{C3380CC4-5D6E-409C-BE32-E72D297353CC}">
              <c16:uniqueId val="{00000006-091C-453C-A2AE-28301F2E0C3D}"/>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134486456685183"/>
          <c:y val="0.79313263647549503"/>
          <c:w val="0.60559859667663496"/>
          <c:h val="0.16659917505142299"/>
        </c:manualLayout>
      </c:layout>
      <c:overlay val="0"/>
      <c:spPr>
        <a:noFill/>
        <a:ln>
          <a:noFill/>
        </a:ln>
        <a:effectLst/>
      </c:spPr>
      <c:txPr>
        <a:bodyPr rot="0" spcFirstLastPara="1" vertOverflow="ellipsis" vert="horz" wrap="square" anchor="ctr" anchorCtr="1"/>
        <a:lstStyle/>
        <a:p>
          <a:pPr algn="just">
            <a:defRPr sz="12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prstDash val="solid"/>
    </a:ln>
    <a:effectLst/>
  </c:spPr>
  <c:txPr>
    <a:bodyPr/>
    <a:lstStyle/>
    <a:p>
      <a:pPr>
        <a:defRPr sz="1800"/>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Hoja1!$B$1</c:f>
              <c:strCache>
                <c:ptCount val="1"/>
                <c:pt idx="0">
                  <c:v>Serie 1</c:v>
                </c:pt>
              </c:strCache>
            </c:strRef>
          </c:tx>
          <c:spPr>
            <a:ln>
              <a:solidFill>
                <a:srgbClr val="002060"/>
              </a:solidFill>
            </a:ln>
          </c:spPr>
          <c:marker>
            <c:spPr>
              <a:solidFill>
                <a:srgbClr val="002060"/>
              </a:solidFill>
              <a:ln>
                <a:solidFill>
                  <a:srgbClr val="002060"/>
                </a:solidFill>
              </a:ln>
            </c:spPr>
          </c:marker>
          <c:dLbls>
            <c:dLbl>
              <c:idx val="5"/>
              <c:layout>
                <c:manualLayout>
                  <c:x val="-6.3124791935808703E-3"/>
                  <c:y val="-2.246685374598950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BB1-4FCF-AD53-F47696F21F72}"/>
                </c:ext>
              </c:extLst>
            </c:dLbl>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Hoja1!$A$2:$A$12</c:f>
              <c:strCache>
                <c:ptCount val="11"/>
                <c:pt idx="0">
                  <c:v>2010</c:v>
                </c:pt>
                <c:pt idx="1">
                  <c:v>2011</c:v>
                </c:pt>
                <c:pt idx="2">
                  <c:v>2012</c:v>
                </c:pt>
                <c:pt idx="3">
                  <c:v>2013</c:v>
                </c:pt>
                <c:pt idx="4">
                  <c:v>2014</c:v>
                </c:pt>
                <c:pt idx="5">
                  <c:v>2015</c:v>
                </c:pt>
                <c:pt idx="6">
                  <c:v>2016</c:v>
                </c:pt>
                <c:pt idx="7">
                  <c:v>2017*</c:v>
                </c:pt>
                <c:pt idx="8">
                  <c:v>2018*</c:v>
                </c:pt>
                <c:pt idx="9">
                  <c:v>2019*</c:v>
                </c:pt>
                <c:pt idx="10">
                  <c:v>2020*</c:v>
                </c:pt>
              </c:strCache>
            </c:strRef>
          </c:cat>
          <c:val>
            <c:numRef>
              <c:f>Hoja1!$B$2:$B$12</c:f>
              <c:numCache>
                <c:formatCode>#,##0</c:formatCode>
                <c:ptCount val="11"/>
                <c:pt idx="0">
                  <c:v>4930</c:v>
                </c:pt>
                <c:pt idx="1">
                  <c:v>2330</c:v>
                </c:pt>
                <c:pt idx="2">
                  <c:v>1490</c:v>
                </c:pt>
                <c:pt idx="3">
                  <c:v>2040</c:v>
                </c:pt>
                <c:pt idx="4">
                  <c:v>7360</c:v>
                </c:pt>
                <c:pt idx="5">
                  <c:v>1760</c:v>
                </c:pt>
                <c:pt idx="6">
                  <c:v>17050</c:v>
                </c:pt>
                <c:pt idx="7">
                  <c:v>17930</c:v>
                </c:pt>
                <c:pt idx="8">
                  <c:v>18890</c:v>
                </c:pt>
                <c:pt idx="9">
                  <c:v>19900</c:v>
                </c:pt>
                <c:pt idx="10">
                  <c:v>21000</c:v>
                </c:pt>
              </c:numCache>
            </c:numRef>
          </c:val>
          <c:smooth val="0"/>
          <c:extLst>
            <c:ext xmlns:c16="http://schemas.microsoft.com/office/drawing/2014/chart" uri="{C3380CC4-5D6E-409C-BE32-E72D297353CC}">
              <c16:uniqueId val="{00000001-1BB1-4FCF-AD53-F47696F21F72}"/>
            </c:ext>
          </c:extLst>
        </c:ser>
        <c:dLbls>
          <c:showLegendKey val="0"/>
          <c:showVal val="0"/>
          <c:showCatName val="0"/>
          <c:showSerName val="0"/>
          <c:showPercent val="0"/>
          <c:showBubbleSize val="0"/>
        </c:dLbls>
        <c:marker val="1"/>
        <c:smooth val="0"/>
        <c:axId val="2000584544"/>
        <c:axId val="2000586320"/>
      </c:lineChart>
      <c:catAx>
        <c:axId val="2000584544"/>
        <c:scaling>
          <c:orientation val="minMax"/>
        </c:scaling>
        <c:delete val="0"/>
        <c:axPos val="b"/>
        <c:numFmt formatCode="General" sourceLinked="1"/>
        <c:majorTickMark val="out"/>
        <c:minorTickMark val="none"/>
        <c:tickLblPos val="nextTo"/>
        <c:crossAx val="2000586320"/>
        <c:crosses val="autoZero"/>
        <c:auto val="1"/>
        <c:lblAlgn val="ctr"/>
        <c:lblOffset val="100"/>
        <c:noMultiLvlLbl val="0"/>
      </c:catAx>
      <c:valAx>
        <c:axId val="2000586320"/>
        <c:scaling>
          <c:orientation val="minMax"/>
        </c:scaling>
        <c:delete val="0"/>
        <c:axPos val="l"/>
        <c:title>
          <c:tx>
            <c:rich>
              <a:bodyPr rot="-5400000" vert="horz"/>
              <a:lstStyle/>
              <a:p>
                <a:pPr>
                  <a:defRPr b="0"/>
                </a:pPr>
                <a:r>
                  <a:rPr lang="es-CO" b="0" dirty="0"/>
                  <a:t>Número de personas</a:t>
                </a:r>
              </a:p>
            </c:rich>
          </c:tx>
          <c:overlay val="0"/>
        </c:title>
        <c:numFmt formatCode="#,##0" sourceLinked="1"/>
        <c:majorTickMark val="out"/>
        <c:minorTickMark val="none"/>
        <c:tickLblPos val="nextTo"/>
        <c:crossAx val="2000584544"/>
        <c:crosses val="autoZero"/>
        <c:crossBetween val="between"/>
      </c:valAx>
    </c:plotArea>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264121603841698E-2"/>
          <c:y val="0.10272398508427801"/>
          <c:w val="0.83427194257620496"/>
          <c:h val="0.63225369853799995"/>
        </c:manualLayout>
      </c:layout>
      <c:lineChart>
        <c:grouping val="standard"/>
        <c:varyColors val="0"/>
        <c:ser>
          <c:idx val="0"/>
          <c:order val="0"/>
          <c:tx>
            <c:strRef>
              <c:f>Hoja1!$A$2</c:f>
              <c:strCache>
                <c:ptCount val="1"/>
                <c:pt idx="0">
                  <c:v>2014</c:v>
                </c:pt>
              </c:strCache>
            </c:strRef>
          </c:tx>
          <c:spPr>
            <a:ln w="28575" cap="rnd" cmpd="sng" algn="ctr">
              <a:solidFill>
                <a:schemeClr val="accent1">
                  <a:shade val="95000"/>
                  <a:satMod val="105000"/>
                </a:schemeClr>
              </a:solidFill>
              <a:prstDash val="solid"/>
              <a:round/>
            </a:ln>
            <a:effectLst/>
          </c:spPr>
          <c:marker>
            <c:symbol val="diamond"/>
            <c:size val="7"/>
            <c:spPr>
              <a:solidFill>
                <a:schemeClr val="accent1"/>
              </a:solidFill>
              <a:ln w="9525" cap="flat" cmpd="sng" algn="ctr">
                <a:solidFill>
                  <a:schemeClr val="accent1">
                    <a:shade val="95000"/>
                    <a:satMod val="105000"/>
                  </a:schemeClr>
                </a:solidFill>
                <a:prstDash val="solid"/>
                <a:round/>
              </a:ln>
              <a:effectLst/>
            </c:spPr>
          </c:marker>
          <c:cat>
            <c:strRef>
              <c:f>Hoja1!$B$1:$M$1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Hoja1!$B$2:$M$2</c:f>
              <c:numCache>
                <c:formatCode>0</c:formatCode>
                <c:ptCount val="12"/>
                <c:pt idx="0">
                  <c:v>752.09759211489973</c:v>
                </c:pt>
                <c:pt idx="1">
                  <c:v>255.58865835587039</c:v>
                </c:pt>
                <c:pt idx="2">
                  <c:v>530.17234499582685</c:v>
                </c:pt>
                <c:pt idx="3">
                  <c:v>279.22691577606622</c:v>
                </c:pt>
                <c:pt idx="4">
                  <c:v>718.75076468283771</c:v>
                </c:pt>
                <c:pt idx="5">
                  <c:v>671.36872190753388</c:v>
                </c:pt>
                <c:pt idx="6">
                  <c:v>975.60575825764784</c:v>
                </c:pt>
                <c:pt idx="7">
                  <c:v>1767.6984377040401</c:v>
                </c:pt>
                <c:pt idx="8">
                  <c:v>508.85570214368568</c:v>
                </c:pt>
                <c:pt idx="9">
                  <c:v>392.88050167584862</c:v>
                </c:pt>
                <c:pt idx="10">
                  <c:v>359.4281463088742</c:v>
                </c:pt>
                <c:pt idx="11">
                  <c:v>1152.259521299648</c:v>
                </c:pt>
              </c:numCache>
            </c:numRef>
          </c:val>
          <c:smooth val="0"/>
          <c:extLst>
            <c:ext xmlns:c16="http://schemas.microsoft.com/office/drawing/2014/chart" uri="{C3380CC4-5D6E-409C-BE32-E72D297353CC}">
              <c16:uniqueId val="{00000000-8658-4406-8CCC-A85D6D137B3C}"/>
            </c:ext>
          </c:extLst>
        </c:ser>
        <c:ser>
          <c:idx val="1"/>
          <c:order val="1"/>
          <c:tx>
            <c:strRef>
              <c:f>Hoja1!$A$3</c:f>
              <c:strCache>
                <c:ptCount val="1"/>
                <c:pt idx="0">
                  <c:v>2015</c:v>
                </c:pt>
              </c:strCache>
            </c:strRef>
          </c:tx>
          <c:spPr>
            <a:ln w="28575" cap="rnd" cmpd="sng" algn="ctr">
              <a:solidFill>
                <a:schemeClr val="accent3">
                  <a:shade val="95000"/>
                  <a:satMod val="105000"/>
                </a:schemeClr>
              </a:solidFill>
              <a:prstDash val="solid"/>
              <a:round/>
            </a:ln>
            <a:effectLst/>
          </c:spPr>
          <c:marker>
            <c:spPr>
              <a:solidFill>
                <a:schemeClr val="accent3"/>
              </a:solidFill>
              <a:ln w="9525" cap="flat" cmpd="sng" algn="ctr">
                <a:solidFill>
                  <a:schemeClr val="accent3">
                    <a:shade val="95000"/>
                    <a:satMod val="105000"/>
                  </a:schemeClr>
                </a:solidFill>
                <a:prstDash val="solid"/>
                <a:round/>
              </a:ln>
              <a:effectLst/>
            </c:spPr>
          </c:marker>
          <c:cat>
            <c:strRef>
              <c:f>Hoja1!$B$1:$M$1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Hoja1!$B$3:$M$3</c:f>
              <c:numCache>
                <c:formatCode>0</c:formatCode>
                <c:ptCount val="12"/>
                <c:pt idx="0">
                  <c:v>828.2925471903294</c:v>
                </c:pt>
                <c:pt idx="1">
                  <c:v>281.9230046794404</c:v>
                </c:pt>
                <c:pt idx="2">
                  <c:v>589.37084909739451</c:v>
                </c:pt>
                <c:pt idx="3">
                  <c:v>312.96672868574097</c:v>
                </c:pt>
                <c:pt idx="4">
                  <c:v>798.2836139842392</c:v>
                </c:pt>
                <c:pt idx="5">
                  <c:v>740.56528268363559</c:v>
                </c:pt>
                <c:pt idx="6">
                  <c:v>1078.7119208411541</c:v>
                </c:pt>
                <c:pt idx="7">
                  <c:v>1958.2841010196689</c:v>
                </c:pt>
                <c:pt idx="8">
                  <c:v>564.65084664793301</c:v>
                </c:pt>
                <c:pt idx="9">
                  <c:v>432.19762422105072</c:v>
                </c:pt>
                <c:pt idx="10">
                  <c:v>398.50943483643567</c:v>
                </c:pt>
                <c:pt idx="11">
                  <c:v>1272.677707502743</c:v>
                </c:pt>
              </c:numCache>
            </c:numRef>
          </c:val>
          <c:smooth val="0"/>
          <c:extLst>
            <c:ext xmlns:c16="http://schemas.microsoft.com/office/drawing/2014/chart" uri="{C3380CC4-5D6E-409C-BE32-E72D297353CC}">
              <c16:uniqueId val="{00000001-8658-4406-8CCC-A85D6D137B3C}"/>
            </c:ext>
          </c:extLst>
        </c:ser>
        <c:ser>
          <c:idx val="2"/>
          <c:order val="2"/>
          <c:tx>
            <c:strRef>
              <c:f>Hoja1!$A$4</c:f>
              <c:strCache>
                <c:ptCount val="1"/>
                <c:pt idx="0">
                  <c:v>2016</c:v>
                </c:pt>
              </c:strCache>
            </c:strRef>
          </c:tx>
          <c:spPr>
            <a:ln w="28575" cap="rnd" cmpd="sng" algn="ctr">
              <a:solidFill>
                <a:schemeClr val="accent5">
                  <a:shade val="95000"/>
                  <a:satMod val="105000"/>
                </a:schemeClr>
              </a:solidFill>
              <a:prstDash val="solid"/>
              <a:round/>
            </a:ln>
            <a:effectLst/>
          </c:spPr>
          <c:marker>
            <c:spPr>
              <a:solidFill>
                <a:schemeClr val="accent5"/>
              </a:solidFill>
              <a:ln w="9525" cap="flat" cmpd="sng" algn="ctr">
                <a:solidFill>
                  <a:schemeClr val="accent5">
                    <a:shade val="95000"/>
                    <a:satMod val="105000"/>
                  </a:schemeClr>
                </a:solidFill>
                <a:prstDash val="solid"/>
                <a:round/>
              </a:ln>
              <a:effectLst/>
            </c:spPr>
          </c:marker>
          <c:cat>
            <c:strRef>
              <c:f>Hoja1!$B$1:$M$1</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Hoja1!$B$4:$M$4</c:f>
              <c:numCache>
                <c:formatCode>0</c:formatCode>
                <c:ptCount val="12"/>
                <c:pt idx="0">
                  <c:v>745.44900893212377</c:v>
                </c:pt>
                <c:pt idx="1">
                  <c:v>256.53281311653262</c:v>
                </c:pt>
                <c:pt idx="2">
                  <c:v>498.02711729127401</c:v>
                </c:pt>
                <c:pt idx="3">
                  <c:v>267.29028666613459</c:v>
                </c:pt>
                <c:pt idx="4">
                  <c:v>712.95704800679448</c:v>
                </c:pt>
                <c:pt idx="5">
                  <c:v>653.57140320746055</c:v>
                </c:pt>
                <c:pt idx="6">
                  <c:v>927.44789816927016</c:v>
                </c:pt>
                <c:pt idx="7">
                  <c:v>1658.6267891274319</c:v>
                </c:pt>
                <c:pt idx="8">
                  <c:v>483.75699931731242</c:v>
                </c:pt>
                <c:pt idx="9">
                  <c:v>377.17019506564219</c:v>
                </c:pt>
                <c:pt idx="10">
                  <c:v>351.15467229772702</c:v>
                </c:pt>
                <c:pt idx="11">
                  <c:v>1130.0835733995309</c:v>
                </c:pt>
              </c:numCache>
            </c:numRef>
          </c:val>
          <c:smooth val="0"/>
          <c:extLst>
            <c:ext xmlns:c16="http://schemas.microsoft.com/office/drawing/2014/chart" uri="{C3380CC4-5D6E-409C-BE32-E72D297353CC}">
              <c16:uniqueId val="{00000002-8658-4406-8CCC-A85D6D137B3C}"/>
            </c:ext>
          </c:extLst>
        </c:ser>
        <c:dLbls>
          <c:showLegendKey val="0"/>
          <c:showVal val="0"/>
          <c:showCatName val="0"/>
          <c:showSerName val="0"/>
          <c:showPercent val="0"/>
          <c:showBubbleSize val="0"/>
        </c:dLbls>
        <c:marker val="1"/>
        <c:smooth val="0"/>
        <c:axId val="2000507952"/>
        <c:axId val="2000510000"/>
      </c:lineChart>
      <c:catAx>
        <c:axId val="2000507952"/>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es-CO"/>
          </a:p>
        </c:txPr>
        <c:crossAx val="2000510000"/>
        <c:crosses val="autoZero"/>
        <c:auto val="1"/>
        <c:lblAlgn val="ctr"/>
        <c:lblOffset val="100"/>
        <c:noMultiLvlLbl val="0"/>
      </c:catAx>
      <c:valAx>
        <c:axId val="2000510000"/>
        <c:scaling>
          <c:orientation val="minMax"/>
        </c:scaling>
        <c:delete val="0"/>
        <c:axPos val="l"/>
        <c:majorGridlines>
          <c:spPr>
            <a:ln w="9525" cap="flat" cmpd="sng" algn="ctr">
              <a:solidFill>
                <a:schemeClr val="tx1">
                  <a:tint val="75000"/>
                  <a:shade val="95000"/>
                  <a:satMod val="105000"/>
                </a:schemeClr>
              </a:solidFill>
              <a:prstDash val="sysDot"/>
              <a:round/>
            </a:ln>
            <a:effectLst/>
          </c:spPr>
        </c:majorGridlines>
        <c:title>
          <c:tx>
            <c:rich>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r>
                  <a:rPr lang="es-CO" b="0" dirty="0"/>
                  <a:t>Número de personas</a:t>
                </a:r>
              </a:p>
            </c:rich>
          </c:tx>
          <c:overlay val="0"/>
          <c:spPr>
            <a:noFill/>
            <a:ln>
              <a:noFill/>
            </a:ln>
            <a:effectLst/>
          </c:spPr>
          <c:txPr>
            <a:bodyPr rot="-54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title>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crossAx val="200050795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prstDash val="solid"/>
    </a:ln>
    <a:effectLst/>
  </c:spPr>
  <c:txPr>
    <a:bodyPr/>
    <a:lstStyle/>
    <a:p>
      <a:pPr>
        <a:defRPr sz="1100"/>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0365243970182197E-2"/>
          <c:y val="2.58682908053657E-2"/>
          <c:w val="0.91597546072116698"/>
          <c:h val="0.62218924826345501"/>
        </c:manualLayout>
      </c:layout>
      <c:barChart>
        <c:barDir val="col"/>
        <c:grouping val="clustered"/>
        <c:varyColors val="0"/>
        <c:ser>
          <c:idx val="0"/>
          <c:order val="0"/>
          <c:tx>
            <c:strRef>
              <c:f>Sayfa1!$B$1</c:f>
              <c:strCache>
                <c:ptCount val="1"/>
                <c:pt idx="0">
                  <c:v>Entretenimiento, actividades deportivas y culturales</c:v>
                </c:pt>
              </c:strCache>
            </c:strRef>
          </c:tx>
          <c:spPr>
            <a:solidFill>
              <a:schemeClr val="accent1"/>
            </a:solidFill>
            <a:ln>
              <a:noFill/>
            </a:ln>
            <a:effectLst/>
          </c:spPr>
          <c:invertIfNegative val="0"/>
          <c:dLbls>
            <c:spPr>
              <a:noFill/>
              <a:ln>
                <a:noFill/>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Sayfa1!$B$2:$B$4</c:f>
              <c:numCache>
                <c:formatCode>0.0%</c:formatCode>
                <c:ptCount val="3"/>
                <c:pt idx="0">
                  <c:v>0.34655469109335302</c:v>
                </c:pt>
                <c:pt idx="1">
                  <c:v>0.38337342812776898</c:v>
                </c:pt>
                <c:pt idx="2">
                  <c:v>0.45223612064650898</c:v>
                </c:pt>
              </c:numCache>
            </c:numRef>
          </c:val>
          <c:extLst>
            <c:ext xmlns:c16="http://schemas.microsoft.com/office/drawing/2014/chart" uri="{C3380CC4-5D6E-409C-BE32-E72D297353CC}">
              <c16:uniqueId val="{00000000-1CE1-428E-B108-0F21D7277C60}"/>
            </c:ext>
          </c:extLst>
        </c:ser>
        <c:ser>
          <c:idx val="1"/>
          <c:order val="1"/>
          <c:tx>
            <c:strRef>
              <c:f>Sayfa1!$C$1</c:f>
              <c:strCache>
                <c:ptCount val="1"/>
                <c:pt idx="0">
                  <c:v>Visitar familiares y/o amigos </c:v>
                </c:pt>
              </c:strCache>
            </c:strRef>
          </c:tx>
          <c:spPr>
            <a:solidFill>
              <a:schemeClr val="accent3"/>
            </a:solidFill>
            <a:ln>
              <a:noFill/>
            </a:ln>
            <a:effectLst/>
          </c:spPr>
          <c:invertIfNegative val="0"/>
          <c:dLbls>
            <c:spPr>
              <a:noFill/>
              <a:ln>
                <a:noFill/>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Sayfa1!$C$2:$C$4</c:f>
              <c:numCache>
                <c:formatCode>0.0%</c:formatCode>
                <c:ptCount val="3"/>
                <c:pt idx="0">
                  <c:v>0.18083882923019701</c:v>
                </c:pt>
                <c:pt idx="1">
                  <c:v>0.18563240735643899</c:v>
                </c:pt>
                <c:pt idx="2">
                  <c:v>0.187404467713917</c:v>
                </c:pt>
              </c:numCache>
            </c:numRef>
          </c:val>
          <c:extLst>
            <c:ext xmlns:c16="http://schemas.microsoft.com/office/drawing/2014/chart" uri="{C3380CC4-5D6E-409C-BE32-E72D297353CC}">
              <c16:uniqueId val="{00000001-1CE1-428E-B108-0F21D7277C60}"/>
            </c:ext>
          </c:extLst>
        </c:ser>
        <c:ser>
          <c:idx val="2"/>
          <c:order val="2"/>
          <c:tx>
            <c:strRef>
              <c:f>Sayfa1!$D$1</c:f>
              <c:strCache>
                <c:ptCount val="1"/>
                <c:pt idx="0">
                  <c:v>Viajes de negocios </c:v>
                </c:pt>
              </c:strCache>
            </c:strRef>
          </c:tx>
          <c:spPr>
            <a:solidFill>
              <a:schemeClr val="accent5"/>
            </a:solidFill>
            <a:ln>
              <a:noFill/>
            </a:ln>
            <a:effectLst/>
          </c:spPr>
          <c:invertIfNegative val="0"/>
          <c:dLbls>
            <c:spPr>
              <a:noFill/>
              <a:ln>
                <a:noFill/>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Sayfa1!$D$2:$D$4</c:f>
              <c:numCache>
                <c:formatCode>0.0%</c:formatCode>
                <c:ptCount val="3"/>
                <c:pt idx="0">
                  <c:v>0.26423956479024802</c:v>
                </c:pt>
                <c:pt idx="1">
                  <c:v>0.21086188541772999</c:v>
                </c:pt>
                <c:pt idx="2">
                  <c:v>0.17701469784726401</c:v>
                </c:pt>
              </c:numCache>
            </c:numRef>
          </c:val>
          <c:extLst>
            <c:ext xmlns:c16="http://schemas.microsoft.com/office/drawing/2014/chart" uri="{C3380CC4-5D6E-409C-BE32-E72D297353CC}">
              <c16:uniqueId val="{00000002-1CE1-428E-B108-0F21D7277C60}"/>
            </c:ext>
          </c:extLst>
        </c:ser>
        <c:ser>
          <c:idx val="3"/>
          <c:order val="3"/>
          <c:tx>
            <c:strRef>
              <c:f>Sayfa1!$E$1</c:f>
              <c:strCache>
                <c:ptCount val="1"/>
                <c:pt idx="0">
                  <c:v>Religión/Peregrinación</c:v>
                </c:pt>
              </c:strCache>
            </c:strRef>
          </c:tx>
          <c:spPr>
            <a:solidFill>
              <a:schemeClr val="accent1">
                <a:lumMod val="60000"/>
              </a:schemeClr>
            </a:solidFill>
            <a:ln>
              <a:noFill/>
            </a:ln>
            <a:effectLst/>
          </c:spPr>
          <c:invertIfNegative val="0"/>
          <c:dLbls>
            <c:spPr>
              <a:noFill/>
              <a:ln>
                <a:noFill/>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Sayfa1!$E$2:$E$4</c:f>
              <c:numCache>
                <c:formatCode>0.0%</c:formatCode>
                <c:ptCount val="3"/>
                <c:pt idx="0">
                  <c:v>5.15064203385786E-2</c:v>
                </c:pt>
                <c:pt idx="1">
                  <c:v>4.4530895256528702E-2</c:v>
                </c:pt>
                <c:pt idx="2">
                  <c:v>5.4947584768914703E-2</c:v>
                </c:pt>
              </c:numCache>
            </c:numRef>
          </c:val>
          <c:extLst>
            <c:ext xmlns:c16="http://schemas.microsoft.com/office/drawing/2014/chart" uri="{C3380CC4-5D6E-409C-BE32-E72D297353CC}">
              <c16:uniqueId val="{00000003-1CE1-428E-B108-0F21D7277C60}"/>
            </c:ext>
          </c:extLst>
        </c:ser>
        <c:ser>
          <c:idx val="4"/>
          <c:order val="4"/>
          <c:tx>
            <c:strRef>
              <c:f>Sayfa1!$F$1</c:f>
              <c:strCache>
                <c:ptCount val="1"/>
                <c:pt idx="0">
                  <c:v>Acompañamiento</c:v>
                </c:pt>
              </c:strCache>
            </c:strRef>
          </c:tx>
          <c:spPr>
            <a:solidFill>
              <a:schemeClr val="accent3">
                <a:lumMod val="60000"/>
              </a:schemeClr>
            </a:solidFill>
            <a:ln>
              <a:noFill/>
            </a:ln>
            <a:effectLst/>
          </c:spPr>
          <c:invertIfNegative val="0"/>
          <c:dLbls>
            <c:spPr>
              <a:noFill/>
              <a:ln>
                <a:noFill/>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Sayfa1!$F$2:$F$4</c:f>
              <c:numCache>
                <c:formatCode>0.0%</c:formatCode>
                <c:ptCount val="3"/>
                <c:pt idx="0">
                  <c:v>7.9673317697212295E-2</c:v>
                </c:pt>
                <c:pt idx="1">
                  <c:v>0.10442668722862</c:v>
                </c:pt>
                <c:pt idx="2">
                  <c:v>4.63644240030315E-2</c:v>
                </c:pt>
              </c:numCache>
            </c:numRef>
          </c:val>
          <c:extLst>
            <c:ext xmlns:c16="http://schemas.microsoft.com/office/drawing/2014/chart" uri="{C3380CC4-5D6E-409C-BE32-E72D297353CC}">
              <c16:uniqueId val="{00000004-1CE1-428E-B108-0F21D7277C60}"/>
            </c:ext>
          </c:extLst>
        </c:ser>
        <c:ser>
          <c:idx val="5"/>
          <c:order val="5"/>
          <c:tx>
            <c:strRef>
              <c:f>Sayfa1!$G$1</c:f>
              <c:strCache>
                <c:ptCount val="1"/>
                <c:pt idx="0">
                  <c:v>Educación</c:v>
                </c:pt>
              </c:strCache>
            </c:strRef>
          </c:tx>
          <c:spPr>
            <a:solidFill>
              <a:schemeClr val="accent5">
                <a:lumMod val="60000"/>
              </a:schemeClr>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Sayfa1!$G$2:$G$4</c:f>
              <c:numCache>
                <c:formatCode>0.0%</c:formatCode>
                <c:ptCount val="3"/>
                <c:pt idx="0">
                  <c:v>1.33459397914889E-2</c:v>
                </c:pt>
                <c:pt idx="1">
                  <c:v>1.49247496459568E-2</c:v>
                </c:pt>
                <c:pt idx="2">
                  <c:v>1.7113977622358501E-2</c:v>
                </c:pt>
              </c:numCache>
            </c:numRef>
          </c:val>
          <c:extLst>
            <c:ext xmlns:c16="http://schemas.microsoft.com/office/drawing/2014/chart" uri="{C3380CC4-5D6E-409C-BE32-E72D297353CC}">
              <c16:uniqueId val="{00000005-1CE1-428E-B108-0F21D7277C60}"/>
            </c:ext>
          </c:extLst>
        </c:ser>
        <c:ser>
          <c:idx val="6"/>
          <c:order val="6"/>
          <c:tx>
            <c:strRef>
              <c:f>Sayfa1!$H$1</c:f>
              <c:strCache>
                <c:ptCount val="1"/>
                <c:pt idx="0">
                  <c:v>Compras </c:v>
                </c:pt>
              </c:strCache>
            </c:strRef>
          </c:tx>
          <c:spPr>
            <a:solidFill>
              <a:schemeClr val="accent1">
                <a:lumMod val="80000"/>
                <a:lumOff val="20000"/>
              </a:schemeClr>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Sayfa1!$H$2:$H$4</c:f>
              <c:numCache>
                <c:formatCode>0.0%</c:formatCode>
                <c:ptCount val="3"/>
                <c:pt idx="0">
                  <c:v>6.22228662547329E-3</c:v>
                </c:pt>
                <c:pt idx="1">
                  <c:v>6.60514325884194E-3</c:v>
                </c:pt>
                <c:pt idx="2">
                  <c:v>9.0300685990499993E-3</c:v>
                </c:pt>
              </c:numCache>
            </c:numRef>
          </c:val>
          <c:extLst>
            <c:ext xmlns:c16="http://schemas.microsoft.com/office/drawing/2014/chart" uri="{C3380CC4-5D6E-409C-BE32-E72D297353CC}">
              <c16:uniqueId val="{00000006-1CE1-428E-B108-0F21D7277C60}"/>
            </c:ext>
          </c:extLst>
        </c:ser>
        <c:ser>
          <c:idx val="7"/>
          <c:order val="7"/>
          <c:tx>
            <c:strRef>
              <c:f>Sayfa1!$I$1</c:f>
              <c:strCache>
                <c:ptCount val="1"/>
                <c:pt idx="0">
                  <c:v>Salud y bienestar </c:v>
                </c:pt>
              </c:strCache>
            </c:strRef>
          </c:tx>
          <c:spPr>
            <a:solidFill>
              <a:schemeClr val="accent3">
                <a:lumMod val="80000"/>
                <a:lumOff val="20000"/>
              </a:schemeClr>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Sayfa1!$I$2:$I$4</c:f>
              <c:numCache>
                <c:formatCode>0.0%</c:formatCode>
                <c:ptCount val="3"/>
                <c:pt idx="0">
                  <c:v>1.3286757348516601E-3</c:v>
                </c:pt>
                <c:pt idx="1">
                  <c:v>1.20893583404171E-3</c:v>
                </c:pt>
                <c:pt idx="2">
                  <c:v>1.1531784970724001E-3</c:v>
                </c:pt>
              </c:numCache>
            </c:numRef>
          </c:val>
          <c:extLst>
            <c:ext xmlns:c16="http://schemas.microsoft.com/office/drawing/2014/chart" uri="{C3380CC4-5D6E-409C-BE32-E72D297353CC}">
              <c16:uniqueId val="{00000007-1CE1-428E-B108-0F21D7277C60}"/>
            </c:ext>
          </c:extLst>
        </c:ser>
        <c:ser>
          <c:idx val="8"/>
          <c:order val="8"/>
          <c:tx>
            <c:strRef>
              <c:f>Sayfa1!$J$1</c:f>
              <c:strCache>
                <c:ptCount val="1"/>
                <c:pt idx="0">
                  <c:v>Otro</c:v>
                </c:pt>
              </c:strCache>
            </c:strRef>
          </c:tx>
          <c:spPr>
            <a:solidFill>
              <a:schemeClr val="accent5">
                <a:lumMod val="80000"/>
                <a:lumOff val="20000"/>
              </a:schemeClr>
            </a:solidFill>
            <a:ln>
              <a:noFill/>
            </a:ln>
            <a:effectLst/>
          </c:spPr>
          <c:invertIfNegative val="0"/>
          <c:dLbls>
            <c:spPr>
              <a:noFill/>
              <a:ln>
                <a:noFill/>
              </a:ln>
              <a:effectLst/>
            </c:spPr>
            <c:txPr>
              <a:bodyPr rot="-5400000" spcFirstLastPara="1" vertOverflow="ellipsis" wrap="square" anchor="ctr" anchorCtr="1"/>
              <a:lstStyle/>
              <a:p>
                <a:pPr>
                  <a:defRPr sz="900" b="0" i="0" u="none" strike="noStrike" kern="1200" baseline="0">
                    <a:solidFill>
                      <a:schemeClr val="tx1"/>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Sayfa1!$A$2:$A$4</c:f>
              <c:numCache>
                <c:formatCode>General</c:formatCode>
                <c:ptCount val="3"/>
                <c:pt idx="0">
                  <c:v>2014</c:v>
                </c:pt>
                <c:pt idx="1">
                  <c:v>2015</c:v>
                </c:pt>
                <c:pt idx="2">
                  <c:v>2016</c:v>
                </c:pt>
              </c:numCache>
            </c:numRef>
          </c:cat>
          <c:val>
            <c:numRef>
              <c:f>Sayfa1!$J$2:$J$4</c:f>
              <c:numCache>
                <c:formatCode>0.0%</c:formatCode>
                <c:ptCount val="3"/>
                <c:pt idx="0">
                  <c:v>5.6290274698597001E-2</c:v>
                </c:pt>
                <c:pt idx="1">
                  <c:v>5.5258147452966998E-2</c:v>
                </c:pt>
                <c:pt idx="2">
                  <c:v>5.4735480301883001E-2</c:v>
                </c:pt>
              </c:numCache>
            </c:numRef>
          </c:val>
          <c:extLst>
            <c:ext xmlns:c16="http://schemas.microsoft.com/office/drawing/2014/chart" uri="{C3380CC4-5D6E-409C-BE32-E72D297353CC}">
              <c16:uniqueId val="{00000008-1CE1-428E-B108-0F21D7277C60}"/>
            </c:ext>
          </c:extLst>
        </c:ser>
        <c:dLbls>
          <c:showLegendKey val="0"/>
          <c:showVal val="0"/>
          <c:showCatName val="0"/>
          <c:showSerName val="0"/>
          <c:showPercent val="0"/>
          <c:showBubbleSize val="0"/>
        </c:dLbls>
        <c:gapWidth val="150"/>
        <c:axId val="2022779856"/>
        <c:axId val="2022781488"/>
      </c:barChart>
      <c:catAx>
        <c:axId val="2022779856"/>
        <c:scaling>
          <c:orientation val="minMax"/>
        </c:scaling>
        <c:delete val="0"/>
        <c:axPos val="b"/>
        <c:numFmt formatCode="General"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22781488"/>
        <c:crosses val="autoZero"/>
        <c:auto val="1"/>
        <c:lblAlgn val="ctr"/>
        <c:lblOffset val="100"/>
        <c:noMultiLvlLbl val="0"/>
      </c:catAx>
      <c:valAx>
        <c:axId val="2022781488"/>
        <c:scaling>
          <c:orientation val="minMax"/>
        </c:scaling>
        <c:delete val="0"/>
        <c:axPos val="l"/>
        <c:numFmt formatCode="0%"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s-CO"/>
          </a:p>
        </c:txPr>
        <c:crossAx val="2022779856"/>
        <c:crosses val="autoZero"/>
        <c:crossBetween val="between"/>
      </c:valAx>
      <c:spPr>
        <a:noFill/>
        <a:ln w="25400">
          <a:noFill/>
        </a:ln>
        <a:effectLst/>
      </c:spPr>
    </c:plotArea>
    <c:legend>
      <c:legendPos val="b"/>
      <c:layout>
        <c:manualLayout>
          <c:xMode val="edge"/>
          <c:yMode val="edge"/>
          <c:x val="0"/>
          <c:y val="0.69420316337190002"/>
          <c:w val="0.98709492983164404"/>
          <c:h val="0.17828519585574201"/>
        </c:manualLayout>
      </c:layout>
      <c:overlay val="0"/>
      <c:spPr>
        <a:noFill/>
        <a:ln>
          <a:noFill/>
        </a:ln>
        <a:effectLst/>
      </c:spPr>
      <c:txPr>
        <a:bodyPr rot="0" spcFirstLastPara="1" vertOverflow="ellipsis" vert="horz" wrap="square" anchor="ctr" anchorCtr="1"/>
        <a:lstStyle/>
        <a:p>
          <a:pPr algn="just">
            <a:defRPr sz="1000" b="0" i="0" u="none" strike="noStrike" kern="1200" baseline="0">
              <a:solidFill>
                <a:schemeClr val="tx1"/>
              </a:solidFill>
              <a:latin typeface="+mn-lt"/>
              <a:ea typeface="+mn-ea"/>
              <a:cs typeface="+mn-cs"/>
            </a:defRPr>
          </a:pPr>
          <a:endParaRPr lang="es-CO"/>
        </a:p>
      </c:txPr>
    </c:legend>
    <c:plotVisOnly val="1"/>
    <c:dispBlanksAs val="gap"/>
    <c:showDLblsOverMax val="0"/>
  </c:chart>
  <c:spPr>
    <a:noFill/>
    <a:ln w="9525" cap="flat" cmpd="sng" algn="ctr">
      <a:noFill/>
      <a:prstDash val="solid"/>
    </a:ln>
    <a:effectLst/>
  </c:spPr>
  <c:txPr>
    <a:bodyPr/>
    <a:lstStyle/>
    <a:p>
      <a:pPr>
        <a:defRPr/>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638427520399003E-2"/>
          <c:y val="6.41343083515684E-2"/>
          <c:w val="0.87341626393363703"/>
          <c:h val="0.86086169114470001"/>
        </c:manualLayout>
      </c:layout>
      <c:barChart>
        <c:barDir val="col"/>
        <c:grouping val="percentStacked"/>
        <c:varyColors val="0"/>
        <c:ser>
          <c:idx val="0"/>
          <c:order val="0"/>
          <c:tx>
            <c:strRef>
              <c:f>Hoja1!$A$2</c:f>
              <c:strCache>
                <c:ptCount val="1"/>
                <c:pt idx="0">
                  <c:v>Búsquedas por internet</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Calibri "/>
                    <a:ea typeface="+mn-ea"/>
                    <a:cs typeface="Calibri (Cuerpo)"/>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Hoja1!$B$2:$G$2</c:f>
              <c:numCache>
                <c:formatCode>0.00%</c:formatCode>
                <c:ptCount val="6"/>
                <c:pt idx="0">
                  <c:v>0.3715</c:v>
                </c:pt>
                <c:pt idx="1">
                  <c:v>0.47210000000000002</c:v>
                </c:pt>
                <c:pt idx="2">
                  <c:v>0.43180000000000002</c:v>
                </c:pt>
                <c:pt idx="3">
                  <c:v>0.4945</c:v>
                </c:pt>
                <c:pt idx="4">
                  <c:v>0.36980000000000002</c:v>
                </c:pt>
                <c:pt idx="5">
                  <c:v>8.6900000000000005E-2</c:v>
                </c:pt>
              </c:numCache>
            </c:numRef>
          </c:val>
          <c:extLst>
            <c:ext xmlns:c16="http://schemas.microsoft.com/office/drawing/2014/chart" uri="{C3380CC4-5D6E-409C-BE32-E72D297353CC}">
              <c16:uniqueId val="{00000000-DC7B-4631-8832-9924F9D01CAE}"/>
            </c:ext>
          </c:extLst>
        </c:ser>
        <c:ser>
          <c:idx val="1"/>
          <c:order val="1"/>
          <c:tx>
            <c:strRef>
              <c:f>Hoja1!$A$3</c:f>
              <c:strCache>
                <c:ptCount val="1"/>
                <c:pt idx="0">
                  <c:v>Recomendaciones de amigos y familia</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
                    <a:ea typeface="+mn-ea"/>
                    <a:cs typeface="Calibri (Cuerpo)"/>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Hoja1!$B$3:$G$3</c:f>
              <c:numCache>
                <c:formatCode>0.00%</c:formatCode>
                <c:ptCount val="6"/>
                <c:pt idx="0">
                  <c:v>0.3589</c:v>
                </c:pt>
                <c:pt idx="1">
                  <c:v>0.3695</c:v>
                </c:pt>
                <c:pt idx="2">
                  <c:v>0.44479999999999997</c:v>
                </c:pt>
                <c:pt idx="3">
                  <c:v>0.39</c:v>
                </c:pt>
                <c:pt idx="4">
                  <c:v>0.41099999999999998</c:v>
                </c:pt>
                <c:pt idx="5">
                  <c:v>0.33289999999999997</c:v>
                </c:pt>
              </c:numCache>
            </c:numRef>
          </c:val>
          <c:extLst>
            <c:ext xmlns:c16="http://schemas.microsoft.com/office/drawing/2014/chart" uri="{C3380CC4-5D6E-409C-BE32-E72D297353CC}">
              <c16:uniqueId val="{00000001-DC7B-4631-8832-9924F9D01CAE}"/>
            </c:ext>
          </c:extLst>
        </c:ser>
        <c:ser>
          <c:idx val="2"/>
          <c:order val="2"/>
          <c:tx>
            <c:strRef>
              <c:f>Hoja1!$A$4</c:f>
              <c:strCache>
                <c:ptCount val="1"/>
                <c:pt idx="0">
                  <c:v>Tour operadores y agencias de viaje</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
                    <a:ea typeface="+mn-ea"/>
                    <a:cs typeface="Calibri (Cuerpo)"/>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Hoja1!$B$4:$G$4</c:f>
              <c:numCache>
                <c:formatCode>0.00%</c:formatCode>
                <c:ptCount val="6"/>
                <c:pt idx="0">
                  <c:v>0.14030000000000001</c:v>
                </c:pt>
                <c:pt idx="1">
                  <c:v>0.11700000000000001</c:v>
                </c:pt>
                <c:pt idx="2">
                  <c:v>0.10299999999999999</c:v>
                </c:pt>
                <c:pt idx="3">
                  <c:v>0.10929999999999999</c:v>
                </c:pt>
                <c:pt idx="4">
                  <c:v>0.13819999999999999</c:v>
                </c:pt>
                <c:pt idx="5">
                  <c:v>0.51019999999999999</c:v>
                </c:pt>
              </c:numCache>
            </c:numRef>
          </c:val>
          <c:extLst>
            <c:ext xmlns:c16="http://schemas.microsoft.com/office/drawing/2014/chart" uri="{C3380CC4-5D6E-409C-BE32-E72D297353CC}">
              <c16:uniqueId val="{00000002-DC7B-4631-8832-9924F9D01CAE}"/>
            </c:ext>
          </c:extLst>
        </c:ser>
        <c:ser>
          <c:idx val="3"/>
          <c:order val="3"/>
          <c:tx>
            <c:strRef>
              <c:f>Hoja1!$A$5</c:f>
              <c:strCache>
                <c:ptCount val="1"/>
                <c:pt idx="0">
                  <c:v>Redes sociales</c:v>
                </c:pt>
              </c:strCache>
            </c:strRef>
          </c:tx>
          <c:spPr>
            <a:gradFill rotWithShape="1">
              <a:gsLst>
                <a:gs pos="0">
                  <a:schemeClr val="accent1">
                    <a:lumMod val="60000"/>
                    <a:shade val="51000"/>
                    <a:satMod val="130000"/>
                  </a:schemeClr>
                </a:gs>
                <a:gs pos="80000">
                  <a:schemeClr val="accent1">
                    <a:lumMod val="60000"/>
                    <a:shade val="93000"/>
                    <a:satMod val="130000"/>
                  </a:schemeClr>
                </a:gs>
                <a:gs pos="100000">
                  <a:schemeClr val="accent1">
                    <a:lumMod val="60000"/>
                    <a:shade val="94000"/>
                    <a:satMod val="135000"/>
                  </a:schemeClr>
                </a:gs>
              </a:gsLst>
              <a:lin ang="16200000" scaled="0"/>
            </a:gradFill>
            <a:ln>
              <a:noFill/>
            </a:ln>
            <a:effectLst>
              <a:outerShdw blurRad="40000" dist="23000" dir="5400000" rotWithShape="0">
                <a:srgbClr val="000000">
                  <a:alpha val="35000"/>
                </a:srgbClr>
              </a:outerShdw>
            </a:effectLst>
          </c:spPr>
          <c:invertIfNegative val="0"/>
          <c:dLbls>
            <c:dLbl>
              <c:idx val="1"/>
              <c:layout>
                <c:manualLayout>
                  <c:x val="0"/>
                  <c:y val="-4.8100731263676297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C7B-4631-8832-9924F9D01CAE}"/>
                </c:ext>
              </c:extLst>
            </c:dLbl>
            <c:dLbl>
              <c:idx val="2"/>
              <c:layout>
                <c:manualLayout>
                  <c:x val="-2.4495735041785501E-3"/>
                  <c:y val="-3.6075548447757198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DC7B-4631-8832-9924F9D01CAE}"/>
                </c:ext>
              </c:extLst>
            </c:dLbl>
            <c:dLbl>
              <c:idx val="3"/>
              <c:layout>
                <c:manualLayout>
                  <c:x val="0"/>
                  <c:y val="-2.9725241931844001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C7B-4631-8832-9924F9D01CAE}"/>
                </c:ext>
              </c:extLst>
            </c:dLbl>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Calibri "/>
                    <a:ea typeface="+mn-ea"/>
                    <a:cs typeface="Calibri (Cuerpo)"/>
                  </a:defRPr>
                </a:pPr>
                <a:endParaRPr lang="es-CO"/>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Hoja1!$B$1:$G$1</c:f>
              <c:strCache>
                <c:ptCount val="6"/>
                <c:pt idx="0">
                  <c:v>18-24</c:v>
                </c:pt>
                <c:pt idx="1">
                  <c:v>25-34</c:v>
                </c:pt>
                <c:pt idx="2">
                  <c:v>35-44</c:v>
                </c:pt>
                <c:pt idx="3">
                  <c:v>45-54</c:v>
                </c:pt>
                <c:pt idx="4">
                  <c:v>55-64</c:v>
                </c:pt>
                <c:pt idx="5">
                  <c:v>65+</c:v>
                </c:pt>
              </c:strCache>
            </c:strRef>
          </c:cat>
          <c:val>
            <c:numRef>
              <c:f>Hoja1!$B$5:$G$5</c:f>
              <c:numCache>
                <c:formatCode>0.00%</c:formatCode>
                <c:ptCount val="6"/>
                <c:pt idx="0">
                  <c:v>0.1293</c:v>
                </c:pt>
                <c:pt idx="1">
                  <c:v>4.1300000000000003E-2</c:v>
                </c:pt>
                <c:pt idx="2">
                  <c:v>2.0299999999999999E-2</c:v>
                </c:pt>
                <c:pt idx="3">
                  <c:v>6.1999999999999998E-3</c:v>
                </c:pt>
                <c:pt idx="4">
                  <c:v>8.1000000000000003E-2</c:v>
                </c:pt>
                <c:pt idx="5">
                  <c:v>7.0099999999999996E-2</c:v>
                </c:pt>
              </c:numCache>
            </c:numRef>
          </c:val>
          <c:extLst>
            <c:ext xmlns:c16="http://schemas.microsoft.com/office/drawing/2014/chart" uri="{C3380CC4-5D6E-409C-BE32-E72D297353CC}">
              <c16:uniqueId val="{00000006-DC7B-4631-8832-9924F9D01CAE}"/>
            </c:ext>
          </c:extLst>
        </c:ser>
        <c:dLbls>
          <c:dLblPos val="inBase"/>
          <c:showLegendKey val="0"/>
          <c:showVal val="1"/>
          <c:showCatName val="0"/>
          <c:showSerName val="0"/>
          <c:showPercent val="0"/>
          <c:showBubbleSize val="0"/>
        </c:dLbls>
        <c:gapWidth val="48"/>
        <c:overlap val="100"/>
        <c:axId val="2022858896"/>
        <c:axId val="2022861216"/>
      </c:barChart>
      <c:catAx>
        <c:axId val="2022858896"/>
        <c:scaling>
          <c:orientation val="minMax"/>
        </c:scaling>
        <c:delete val="0"/>
        <c:axPos val="b"/>
        <c:numFmt formatCode="General" sourceLinked="0"/>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Calibri "/>
                <a:ea typeface="+mn-ea"/>
                <a:cs typeface="Calibri (Cuerpo)"/>
              </a:defRPr>
            </a:pPr>
            <a:endParaRPr lang="es-CO"/>
          </a:p>
        </c:txPr>
        <c:crossAx val="2022861216"/>
        <c:crosses val="autoZero"/>
        <c:auto val="1"/>
        <c:lblAlgn val="ctr"/>
        <c:lblOffset val="100"/>
        <c:noMultiLvlLbl val="0"/>
      </c:catAx>
      <c:valAx>
        <c:axId val="2022861216"/>
        <c:scaling>
          <c:orientation val="minMax"/>
        </c:scaling>
        <c:delete val="0"/>
        <c:axPos val="l"/>
        <c:numFmt formatCode="0%" sourceLinked="1"/>
        <c:majorTickMark val="out"/>
        <c:minorTickMark val="none"/>
        <c:tickLblPos val="nextTo"/>
        <c:spPr>
          <a:noFill/>
          <a:ln w="9525" cap="flat" cmpd="sng" algn="ctr">
            <a:solidFill>
              <a:schemeClr val="tx1">
                <a:tint val="75000"/>
                <a:shade val="95000"/>
                <a:satMod val="105000"/>
              </a:schemeClr>
            </a:solidFill>
            <a:prstDash val="solid"/>
            <a:round/>
          </a:ln>
          <a:effectLst/>
        </c:spPr>
        <c:txPr>
          <a:bodyPr rot="-60000000" spcFirstLastPara="1" vertOverflow="ellipsis" vert="horz" wrap="square" anchor="ctr" anchorCtr="1"/>
          <a:lstStyle/>
          <a:p>
            <a:pPr>
              <a:defRPr sz="1000" b="0" i="0" u="none" strike="noStrike" kern="1200" baseline="0">
                <a:solidFill>
                  <a:schemeClr val="tx1"/>
                </a:solidFill>
                <a:latin typeface="Calibri "/>
                <a:ea typeface="+mn-ea"/>
                <a:cs typeface="Calibri (Cuerpo)"/>
              </a:defRPr>
            </a:pPr>
            <a:endParaRPr lang="es-CO"/>
          </a:p>
        </c:txPr>
        <c:crossAx val="2022858896"/>
        <c:crosses val="autoZero"/>
        <c:crossBetween val="between"/>
      </c:valAx>
      <c:spPr>
        <a:noFill/>
        <a:ln>
          <a:noFill/>
        </a:ln>
        <a:effectLst/>
      </c:spPr>
    </c:plotArea>
    <c:plotVisOnly val="1"/>
    <c:dispBlanksAs val="gap"/>
    <c:showDLblsOverMax val="0"/>
  </c:chart>
  <c:spPr>
    <a:noFill/>
    <a:ln w="9525" cap="flat" cmpd="sng" algn="ctr">
      <a:noFill/>
      <a:prstDash val="solid"/>
    </a:ln>
    <a:effectLst/>
  </c:spPr>
  <c:txPr>
    <a:bodyPr/>
    <a:lstStyle/>
    <a:p>
      <a:pPr>
        <a:defRPr sz="1000">
          <a:latin typeface="Calibri "/>
          <a:cs typeface="Calibri (Cuerpo)"/>
        </a:defRPr>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2.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4.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6.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7.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9.xml><?xml version="1.0" encoding="utf-8"?>
<cs:chartStyle xmlns:cs="http://schemas.microsoft.com/office/drawing/2012/chartStyle" xmlns:a="http://schemas.openxmlformats.org/drawingml/2006/main" id="118">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2">
      <a:schemeClr val="dk1"/>
    </cs:effectRef>
    <cs:fontRef idx="minor">
      <a:schemeClr val="tx1"/>
    </cs:fontRef>
  </cs:dataPoint>
  <cs:dataPoint3D>
    <cs:lnRef idx="0"/>
    <cs:fillRef idx="3">
      <cs:styleClr val="auto"/>
    </cs:fillRef>
    <cs:effectRef idx="2">
      <a:schemeClr val="dk1"/>
    </cs:effectRef>
    <cs:fontRef idx="minor">
      <a:schemeClr val="tx1"/>
    </cs:fontRef>
  </cs:dataPoint3D>
  <cs:dataPointLine>
    <cs:lnRef idx="1">
      <cs:styleClr val="auto"/>
    </cs:lnRef>
    <cs:lineWidthScale>5</cs:lineWidthScale>
    <cs:fillRef idx="0"/>
    <cs:effectRef idx="0"/>
    <cs:fontRef idx="minor">
      <a:schemeClr val="tx1"/>
    </cs:fontRef>
    <cs:spPr>
      <a:ln cap="rnd">
        <a:round/>
      </a:ln>
    </cs:spPr>
  </cs:dataPointLine>
  <cs:dataPointMarker>
    <cs:lnRef idx="1">
      <cs:styleClr val="auto"/>
    </cs:lnRef>
    <cs:fillRef idx="3">
      <cs:styleClr val="auto"/>
    </cs:fillRef>
    <cs:effectRef idx="2">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a:schemeClr val="dk1">
        <a:tint val="95000"/>
      </a:schemeClr>
    </cs:fillRef>
    <cs:effectRef idx="2">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a:schemeClr val="dk1">
        <a:tint val="5000"/>
      </a:schemeClr>
    </cs:fillRef>
    <cs:effectRef idx="2">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rawings/drawing1.xml><?xml version="1.0" encoding="utf-8"?>
<c:userShapes xmlns:c="http://schemas.openxmlformats.org/drawingml/2006/chart">
  <cdr:relSizeAnchor xmlns:cdr="http://schemas.openxmlformats.org/drawingml/2006/chartDrawing">
    <cdr:from>
      <cdr:x>0.15079</cdr:x>
      <cdr:y>0.41039</cdr:y>
    </cdr:from>
    <cdr:to>
      <cdr:x>0.1746</cdr:x>
      <cdr:y>0.46392</cdr:y>
    </cdr:to>
    <cdr:sp macro="" textlink="">
      <cdr:nvSpPr>
        <cdr:cNvPr id="2" name="CuadroTexto 1"/>
        <cdr:cNvSpPr txBox="1"/>
      </cdr:nvSpPr>
      <cdr:spPr>
        <a:xfrm xmlns:a="http://schemas.openxmlformats.org/drawingml/2006/main">
          <a:off x="1368152" y="1656184"/>
          <a:ext cx="216024"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s-ES" sz="1100" dirty="0"/>
        </a:p>
      </cdr:txBody>
    </cdr:sp>
  </cdr:relSizeAnchor>
  <cdr:relSizeAnchor xmlns:cdr="http://schemas.openxmlformats.org/drawingml/2006/chartDrawing">
    <cdr:from>
      <cdr:x>0.80952</cdr:x>
      <cdr:y>0.19627</cdr:y>
    </cdr:from>
    <cdr:to>
      <cdr:x>0.88095</cdr:x>
      <cdr:y>0.41039</cdr:y>
    </cdr:to>
    <cdr:sp macro="" textlink="">
      <cdr:nvSpPr>
        <cdr:cNvPr id="3" name="CuadroTexto 2"/>
        <cdr:cNvSpPr txBox="1"/>
      </cdr:nvSpPr>
      <cdr:spPr>
        <a:xfrm xmlns:a="http://schemas.openxmlformats.org/drawingml/2006/main">
          <a:off x="7344781" y="792089"/>
          <a:ext cx="648085" cy="864086"/>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r>
            <a:rPr lang="es-ES" dirty="0"/>
            <a:t>3,79%</a:t>
          </a:r>
          <a:endParaRPr lang="es-ES" sz="1100" dirty="0"/>
        </a:p>
      </cdr:txBody>
    </cdr:sp>
  </cdr:relSizeAnchor>
  <cdr:relSizeAnchor xmlns:cdr="http://schemas.openxmlformats.org/drawingml/2006/chartDrawing">
    <cdr:from>
      <cdr:x>0.14286</cdr:x>
      <cdr:y>0.21412</cdr:y>
    </cdr:from>
    <cdr:to>
      <cdr:x>0.1746</cdr:x>
      <cdr:y>0.41039</cdr:y>
    </cdr:to>
    <cdr:sp macro="" textlink="">
      <cdr:nvSpPr>
        <cdr:cNvPr id="4" name="CuadroTexto 3"/>
        <cdr:cNvSpPr txBox="1"/>
      </cdr:nvSpPr>
      <cdr:spPr>
        <a:xfrm xmlns:a="http://schemas.openxmlformats.org/drawingml/2006/main">
          <a:off x="1296145" y="864097"/>
          <a:ext cx="288032" cy="79207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dirty="0"/>
            <a:t>11,11%</a:t>
          </a:r>
          <a:endParaRPr lang="es-ES" sz="1100" dirty="0"/>
        </a:p>
      </cdr:txBody>
    </cdr:sp>
  </cdr:relSizeAnchor>
  <cdr:relSizeAnchor xmlns:cdr="http://schemas.openxmlformats.org/drawingml/2006/chartDrawing">
    <cdr:from>
      <cdr:x>0.21429</cdr:x>
      <cdr:y>0.2498</cdr:y>
    </cdr:from>
    <cdr:to>
      <cdr:x>0.25397</cdr:x>
      <cdr:y>0.41039</cdr:y>
    </cdr:to>
    <cdr:sp macro="" textlink="">
      <cdr:nvSpPr>
        <cdr:cNvPr id="5" name="CuadroTexto 4"/>
        <cdr:cNvSpPr txBox="1"/>
      </cdr:nvSpPr>
      <cdr:spPr>
        <a:xfrm xmlns:a="http://schemas.openxmlformats.org/drawingml/2006/main">
          <a:off x="1944216" y="1008113"/>
          <a:ext cx="360040" cy="648062"/>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dirty="0"/>
            <a:t>4,79%</a:t>
          </a:r>
          <a:endParaRPr lang="es-ES" sz="1100" dirty="0"/>
        </a:p>
      </cdr:txBody>
    </cdr:sp>
  </cdr:relSizeAnchor>
  <cdr:relSizeAnchor xmlns:cdr="http://schemas.openxmlformats.org/drawingml/2006/chartDrawing">
    <cdr:from>
      <cdr:x>0.28571</cdr:x>
      <cdr:y>0.19627</cdr:y>
    </cdr:from>
    <cdr:to>
      <cdr:x>0.35714</cdr:x>
      <cdr:y>0.41039</cdr:y>
    </cdr:to>
    <cdr:sp macro="" textlink="">
      <cdr:nvSpPr>
        <cdr:cNvPr id="6" name="CuadroTexto 5"/>
        <cdr:cNvSpPr txBox="1"/>
      </cdr:nvSpPr>
      <cdr:spPr>
        <a:xfrm xmlns:a="http://schemas.openxmlformats.org/drawingml/2006/main">
          <a:off x="2592249" y="792089"/>
          <a:ext cx="648085" cy="864086"/>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dirty="0"/>
            <a:t>8,49%</a:t>
          </a:r>
          <a:endParaRPr lang="es-ES" sz="1100" dirty="0"/>
        </a:p>
      </cdr:txBody>
    </cdr:sp>
  </cdr:relSizeAnchor>
  <cdr:relSizeAnchor xmlns:cdr="http://schemas.openxmlformats.org/drawingml/2006/chartDrawing">
    <cdr:from>
      <cdr:x>0.36508</cdr:x>
      <cdr:y>0.16059</cdr:y>
    </cdr:from>
    <cdr:to>
      <cdr:x>0.43651</cdr:x>
      <cdr:y>0.41039</cdr:y>
    </cdr:to>
    <cdr:sp macro="" textlink="">
      <cdr:nvSpPr>
        <cdr:cNvPr id="7" name="CuadroTexto 6"/>
        <cdr:cNvSpPr txBox="1"/>
      </cdr:nvSpPr>
      <cdr:spPr>
        <a:xfrm xmlns:a="http://schemas.openxmlformats.org/drawingml/2006/main">
          <a:off x="3312374" y="648073"/>
          <a:ext cx="648085" cy="1008102"/>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dirty="0"/>
            <a:t>5,17%</a:t>
          </a:r>
          <a:endParaRPr lang="es-ES" sz="1100" dirty="0"/>
        </a:p>
      </cdr:txBody>
    </cdr:sp>
  </cdr:relSizeAnchor>
  <cdr:relSizeAnchor xmlns:cdr="http://schemas.openxmlformats.org/drawingml/2006/chartDrawing">
    <cdr:from>
      <cdr:x>0.43651</cdr:x>
      <cdr:y>0.19627</cdr:y>
    </cdr:from>
    <cdr:to>
      <cdr:x>0.50794</cdr:x>
      <cdr:y>0.41039</cdr:y>
    </cdr:to>
    <cdr:sp macro="" textlink="">
      <cdr:nvSpPr>
        <cdr:cNvPr id="8" name="CuadroTexto 7"/>
        <cdr:cNvSpPr txBox="1"/>
      </cdr:nvSpPr>
      <cdr:spPr>
        <a:xfrm xmlns:a="http://schemas.openxmlformats.org/drawingml/2006/main">
          <a:off x="3960459" y="792089"/>
          <a:ext cx="648085" cy="864086"/>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dirty="0"/>
            <a:t>6,06%</a:t>
          </a:r>
          <a:endParaRPr lang="es-ES" sz="1100" dirty="0"/>
        </a:p>
      </cdr:txBody>
    </cdr:sp>
  </cdr:relSizeAnchor>
  <cdr:relSizeAnchor xmlns:cdr="http://schemas.openxmlformats.org/drawingml/2006/chartDrawing">
    <cdr:from>
      <cdr:x>0.51587</cdr:x>
      <cdr:y>0.17843</cdr:y>
    </cdr:from>
    <cdr:to>
      <cdr:x>0.55556</cdr:x>
      <cdr:y>0.41039</cdr:y>
    </cdr:to>
    <cdr:sp macro="" textlink="">
      <cdr:nvSpPr>
        <cdr:cNvPr id="9" name="CuadroTexto 8"/>
        <cdr:cNvSpPr txBox="1"/>
      </cdr:nvSpPr>
      <cdr:spPr>
        <a:xfrm xmlns:a="http://schemas.openxmlformats.org/drawingml/2006/main">
          <a:off x="4680521" y="720081"/>
          <a:ext cx="360040" cy="936094"/>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dirty="0"/>
            <a:t>2,88%</a:t>
          </a:r>
          <a:endParaRPr lang="es-ES" sz="1100" dirty="0"/>
        </a:p>
      </cdr:txBody>
    </cdr:sp>
  </cdr:relSizeAnchor>
  <cdr:relSizeAnchor xmlns:cdr="http://schemas.openxmlformats.org/drawingml/2006/chartDrawing">
    <cdr:from>
      <cdr:x>0.5873</cdr:x>
      <cdr:y>0.21412</cdr:y>
    </cdr:from>
    <cdr:to>
      <cdr:x>0.62698</cdr:x>
      <cdr:y>0.41039</cdr:y>
    </cdr:to>
    <cdr:sp macro="" textlink="">
      <cdr:nvSpPr>
        <cdr:cNvPr id="11" name="CuadroTexto 10"/>
        <cdr:cNvSpPr txBox="1"/>
      </cdr:nvSpPr>
      <cdr:spPr>
        <a:xfrm xmlns:a="http://schemas.openxmlformats.org/drawingml/2006/main">
          <a:off x="5328592" y="864097"/>
          <a:ext cx="360040" cy="79207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dirty="0"/>
            <a:t>2,45%</a:t>
          </a:r>
          <a:endParaRPr lang="es-ES" sz="1100" dirty="0"/>
        </a:p>
      </cdr:txBody>
    </cdr:sp>
  </cdr:relSizeAnchor>
  <cdr:relSizeAnchor xmlns:cdr="http://schemas.openxmlformats.org/drawingml/2006/chartDrawing">
    <cdr:from>
      <cdr:x>0.66667</cdr:x>
      <cdr:y>0.17843</cdr:y>
    </cdr:from>
    <cdr:to>
      <cdr:x>0.70635</cdr:x>
      <cdr:y>0.41039</cdr:y>
    </cdr:to>
    <cdr:sp macro="" textlink="">
      <cdr:nvSpPr>
        <cdr:cNvPr id="12" name="CuadroTexto 11"/>
        <cdr:cNvSpPr txBox="1"/>
      </cdr:nvSpPr>
      <cdr:spPr>
        <a:xfrm xmlns:a="http://schemas.openxmlformats.org/drawingml/2006/main">
          <a:off x="6048672" y="720081"/>
          <a:ext cx="360040" cy="936094"/>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dirty="0"/>
            <a:t>3,31%</a:t>
          </a:r>
          <a:endParaRPr lang="es-ES" sz="1100" dirty="0"/>
        </a:p>
      </cdr:txBody>
    </cdr:sp>
  </cdr:relSizeAnchor>
  <cdr:relSizeAnchor xmlns:cdr="http://schemas.openxmlformats.org/drawingml/2006/chartDrawing">
    <cdr:from>
      <cdr:x>0.7381</cdr:x>
      <cdr:y>0.14275</cdr:y>
    </cdr:from>
    <cdr:to>
      <cdr:x>0.80159</cdr:x>
      <cdr:y>0.41039</cdr:y>
    </cdr:to>
    <cdr:sp macro="" textlink="">
      <cdr:nvSpPr>
        <cdr:cNvPr id="13" name="CuadroTexto 12"/>
        <cdr:cNvSpPr txBox="1"/>
      </cdr:nvSpPr>
      <cdr:spPr>
        <a:xfrm xmlns:a="http://schemas.openxmlformats.org/drawingml/2006/main">
          <a:off x="6696744" y="576065"/>
          <a:ext cx="576088" cy="1080110"/>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dirty="0"/>
            <a:t>3,43%</a:t>
          </a:r>
          <a:endParaRPr lang="es-ES" sz="1100" dirty="0"/>
        </a:p>
      </cdr:txBody>
    </cdr:sp>
  </cdr:relSizeAnchor>
  <cdr:relSizeAnchor xmlns:cdr="http://schemas.openxmlformats.org/drawingml/2006/chartDrawing">
    <cdr:from>
      <cdr:x>0.88889</cdr:x>
      <cdr:y>0.1249</cdr:y>
    </cdr:from>
    <cdr:to>
      <cdr:x>0.95238</cdr:x>
      <cdr:y>0.41039</cdr:y>
    </cdr:to>
    <cdr:sp macro="" textlink="">
      <cdr:nvSpPr>
        <cdr:cNvPr id="15" name="CuadroTexto 14"/>
        <cdr:cNvSpPr txBox="1"/>
      </cdr:nvSpPr>
      <cdr:spPr>
        <a:xfrm xmlns:a="http://schemas.openxmlformats.org/drawingml/2006/main">
          <a:off x="8064896" y="504057"/>
          <a:ext cx="576055" cy="1152118"/>
        </a:xfrm>
        <a:prstGeom xmlns:a="http://schemas.openxmlformats.org/drawingml/2006/main" prst="rect">
          <a:avLst/>
        </a:prstGeom>
      </cdr:spPr>
      <cdr:txBody>
        <a:bodyPr xmlns:a="http://schemas.openxmlformats.org/drawingml/2006/main" vert="vert270"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s-ES" dirty="0"/>
            <a:t>8,76%</a:t>
          </a:r>
          <a:endParaRPr lang="es-E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6A3C03-6356-482B-B461-D2411B6CA3F5}" type="datetimeFigureOut">
              <a:rPr lang="es-CO" smtClean="0"/>
              <a:t>24/05/2024</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648B8B0-801D-4E43-80A6-2BEBF3CD32DF}" type="slidenum">
              <a:rPr lang="es-CO" smtClean="0"/>
              <a:t>‹Nº›</a:t>
            </a:fld>
            <a:endParaRPr lang="es-CO"/>
          </a:p>
        </p:txBody>
      </p:sp>
    </p:spTree>
    <p:extLst>
      <p:ext uri="{BB962C8B-B14F-4D97-AF65-F5344CB8AC3E}">
        <p14:creationId xmlns:p14="http://schemas.microsoft.com/office/powerpoint/2010/main" val="11783229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O"/>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BB9AF3-346A-4946-8EB7-060ACA9A2CAA}" type="datetimeFigureOut">
              <a:rPr lang="es-CO" smtClean="0"/>
              <a:pPr/>
              <a:t>24/05/2024</a:t>
            </a:fld>
            <a:endParaRPr lang="es-CO"/>
          </a:p>
        </p:txBody>
      </p:sp>
      <p:sp>
        <p:nvSpPr>
          <p:cNvPr id="4" name="3 Marcador de imagen de diapositiva"/>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s-CO"/>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O"/>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778F1C-CCED-4678-9C97-1956AD84B30D}" type="slidenum">
              <a:rPr lang="es-CO" smtClean="0"/>
              <a:pPr/>
              <a:t>‹Nº›</a:t>
            </a:fld>
            <a:endParaRPr lang="es-CO"/>
          </a:p>
        </p:txBody>
      </p:sp>
    </p:spTree>
    <p:extLst>
      <p:ext uri="{BB962C8B-B14F-4D97-AF65-F5344CB8AC3E}">
        <p14:creationId xmlns:p14="http://schemas.microsoft.com/office/powerpoint/2010/main" val="330620379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1</a:t>
            </a:fld>
            <a:endParaRPr lang="es-CO"/>
          </a:p>
        </p:txBody>
      </p:sp>
    </p:spTree>
    <p:extLst>
      <p:ext uri="{BB962C8B-B14F-4D97-AF65-F5344CB8AC3E}">
        <p14:creationId xmlns:p14="http://schemas.microsoft.com/office/powerpoint/2010/main" val="939534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22</a:t>
            </a:fld>
            <a:endParaRPr lang="es-CO"/>
          </a:p>
        </p:txBody>
      </p:sp>
    </p:spTree>
    <p:extLst>
      <p:ext uri="{BB962C8B-B14F-4D97-AF65-F5344CB8AC3E}">
        <p14:creationId xmlns:p14="http://schemas.microsoft.com/office/powerpoint/2010/main" val="2813236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B778F1C-CCED-4678-9C97-1956AD84B30D}" type="slidenum">
              <a:rPr lang="es-CO" smtClean="0"/>
              <a:pPr/>
              <a:t>23</a:t>
            </a:fld>
            <a:endParaRPr lang="es-CO"/>
          </a:p>
        </p:txBody>
      </p:sp>
    </p:spTree>
    <p:extLst>
      <p:ext uri="{BB962C8B-B14F-4D97-AF65-F5344CB8AC3E}">
        <p14:creationId xmlns:p14="http://schemas.microsoft.com/office/powerpoint/2010/main" val="10049739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B778F1C-CCED-4678-9C97-1956AD84B30D}" type="slidenum">
              <a:rPr lang="es-CO" smtClean="0"/>
              <a:pPr/>
              <a:t>24</a:t>
            </a:fld>
            <a:endParaRPr lang="es-CO"/>
          </a:p>
        </p:txBody>
      </p:sp>
    </p:spTree>
    <p:extLst>
      <p:ext uri="{BB962C8B-B14F-4D97-AF65-F5344CB8AC3E}">
        <p14:creationId xmlns:p14="http://schemas.microsoft.com/office/powerpoint/2010/main" val="348435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B778F1C-CCED-4678-9C97-1956AD84B30D}" type="slidenum">
              <a:rPr lang="es-CO" smtClean="0"/>
              <a:pPr/>
              <a:t>25</a:t>
            </a:fld>
            <a:endParaRPr lang="es-CO"/>
          </a:p>
        </p:txBody>
      </p:sp>
    </p:spTree>
    <p:extLst>
      <p:ext uri="{BB962C8B-B14F-4D97-AF65-F5344CB8AC3E}">
        <p14:creationId xmlns:p14="http://schemas.microsoft.com/office/powerpoint/2010/main" val="3066204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28</a:t>
            </a:fld>
            <a:endParaRPr lang="es-CO"/>
          </a:p>
        </p:txBody>
      </p:sp>
    </p:spTree>
    <p:extLst>
      <p:ext uri="{BB962C8B-B14F-4D97-AF65-F5344CB8AC3E}">
        <p14:creationId xmlns:p14="http://schemas.microsoft.com/office/powerpoint/2010/main" val="117674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sz="1200" dirty="0"/>
              <a:t>Para el mercado turístico emisor turco, viajar a un destino lejano e invertir más tiempo y dinero a comparación de lo que invertirían visitando un país geográficamente cercano, debe ser “compensado” con visitar más de un destino (</a:t>
            </a:r>
            <a:r>
              <a:rPr lang="es-ES_tradnl" sz="1200" b="1" dirty="0" err="1"/>
              <a:t>multidestino</a:t>
            </a:r>
            <a:r>
              <a:rPr lang="es-ES_tradnl" sz="1200" dirty="0"/>
              <a:t>). </a:t>
            </a:r>
            <a:endParaRPr lang="es-CO"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dirty="0"/>
              <a:t>Sería conveniente que en países latinoamericanos existan personas capacitadas para dar tours y con un alto nivel de turco, esto permitiría disminuir costos y haría aún más atractiva a la región como destino turístico para los tour operadores turcos (</a:t>
            </a:r>
            <a:r>
              <a:rPr lang="es-ES_tradnl" sz="1200" b="1" dirty="0" err="1"/>
              <a:t>guias</a:t>
            </a:r>
            <a:r>
              <a:rPr lang="es-ES_tradnl" sz="1200" b="1" dirty="0"/>
              <a:t> en turco</a:t>
            </a:r>
            <a:r>
              <a:rPr lang="es-ES_tradnl" sz="1200" dirty="0"/>
              <a:t>). </a:t>
            </a:r>
            <a:endParaRPr lang="es-CO" sz="1200" dirty="0"/>
          </a:p>
          <a:p>
            <a:r>
              <a:rPr lang="es-ES_tradnl" sz="1200" kern="1200" dirty="0">
                <a:solidFill>
                  <a:schemeClr val="tx1"/>
                </a:solidFill>
                <a:effectLst/>
                <a:latin typeface="+mn-lt"/>
                <a:ea typeface="+mn-ea"/>
                <a:cs typeface="+mn-cs"/>
              </a:rPr>
              <a:t>La </a:t>
            </a:r>
            <a:r>
              <a:rPr lang="es-ES_tradnl" sz="1200" b="1" kern="1200" dirty="0">
                <a:solidFill>
                  <a:schemeClr val="tx1"/>
                </a:solidFill>
                <a:effectLst/>
                <a:latin typeface="+mn-lt"/>
                <a:ea typeface="+mn-ea"/>
                <a:cs typeface="+mn-cs"/>
              </a:rPr>
              <a:t>ubicación del hotel </a:t>
            </a:r>
            <a:r>
              <a:rPr lang="es-ES_tradnl" sz="1200" kern="1200" dirty="0">
                <a:solidFill>
                  <a:schemeClr val="tx1"/>
                </a:solidFill>
                <a:effectLst/>
                <a:latin typeface="+mn-lt"/>
                <a:ea typeface="+mn-ea"/>
                <a:cs typeface="+mn-cs"/>
              </a:rPr>
              <a:t>es muy importante para los turistas turcos</a:t>
            </a:r>
            <a:endParaRPr lang="es-CO" dirty="0"/>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32</a:t>
            </a:fld>
            <a:endParaRPr lang="es-CO"/>
          </a:p>
        </p:txBody>
      </p:sp>
    </p:spTree>
    <p:extLst>
      <p:ext uri="{BB962C8B-B14F-4D97-AF65-F5344CB8AC3E}">
        <p14:creationId xmlns:p14="http://schemas.microsoft.com/office/powerpoint/2010/main" val="3658860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s-CO" dirty="0"/>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33</a:t>
            </a:fld>
            <a:endParaRPr lang="es-CO"/>
          </a:p>
        </p:txBody>
      </p:sp>
    </p:spTree>
    <p:extLst>
      <p:ext uri="{BB962C8B-B14F-4D97-AF65-F5344CB8AC3E}">
        <p14:creationId xmlns:p14="http://schemas.microsoft.com/office/powerpoint/2010/main" val="3658860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a:solidFill>
                  <a:schemeClr val="tx1"/>
                </a:solidFill>
                <a:effectLst/>
                <a:latin typeface="+mn-lt"/>
                <a:ea typeface="+mn-ea"/>
                <a:cs typeface="+mn-cs"/>
              </a:rPr>
              <a:t>En las entrevistas mencionaron el caso de Perú, Brasil y Argentina como tres países latinoamericanos que han promocionado su turismo a través de símbolos como Machu Picchu, el Corcovado y el tango respectivamente.</a:t>
            </a:r>
          </a:p>
          <a:p>
            <a:r>
              <a:rPr lang="es-ES_tradnl" sz="1200" kern="1200" dirty="0">
                <a:solidFill>
                  <a:schemeClr val="tx1"/>
                </a:solidFill>
                <a:effectLst/>
                <a:latin typeface="+mn-lt"/>
                <a:ea typeface="+mn-ea"/>
                <a:cs typeface="+mn-cs"/>
              </a:rPr>
              <a:t>en el área deportiva, figuras como Óscar Córdoba y </a:t>
            </a:r>
            <a:r>
              <a:rPr lang="es-ES_tradnl" sz="1200" kern="1200" dirty="0" err="1">
                <a:solidFill>
                  <a:schemeClr val="tx1"/>
                </a:solidFill>
                <a:effectLst/>
                <a:latin typeface="+mn-lt"/>
                <a:ea typeface="+mn-ea"/>
                <a:cs typeface="+mn-cs"/>
              </a:rPr>
              <a:t>Faryd</a:t>
            </a:r>
            <a:r>
              <a:rPr lang="es-ES_tradnl" sz="1200" kern="1200" dirty="0">
                <a:solidFill>
                  <a:schemeClr val="tx1"/>
                </a:solidFill>
                <a:effectLst/>
                <a:latin typeface="+mn-lt"/>
                <a:ea typeface="+mn-ea"/>
                <a:cs typeface="+mn-cs"/>
              </a:rPr>
              <a:t> Mondragón son las más populares entre la población turca; respecto al café, reconocen al país como el productor de uno de los mejores cafés del mundo.  </a:t>
            </a:r>
            <a:endParaRPr lang="es-CO" dirty="0"/>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35</a:t>
            </a:fld>
            <a:endParaRPr lang="es-CO"/>
          </a:p>
        </p:txBody>
      </p:sp>
    </p:spTree>
    <p:extLst>
      <p:ext uri="{BB962C8B-B14F-4D97-AF65-F5344CB8AC3E}">
        <p14:creationId xmlns:p14="http://schemas.microsoft.com/office/powerpoint/2010/main" val="2729126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85750" indent="-285750" algn="just">
              <a:buFont typeface="Arial" panose="020B0604020202020204" pitchFamily="34" charset="0"/>
              <a:buChar char="•"/>
            </a:pPr>
            <a:r>
              <a:rPr lang="es-ES_tradnl" dirty="0"/>
              <a:t>Recordar restricciones y consecuencias de espacios libres de humo. Contar</a:t>
            </a:r>
            <a:r>
              <a:rPr lang="es-ES_tradnl" baseline="0" dirty="0"/>
              <a:t> anécdota de multa de 250 USD.</a:t>
            </a:r>
            <a:endParaRPr lang="es-ES_tradnl" dirty="0"/>
          </a:p>
          <a:p>
            <a:pPr marL="285750" indent="-285750" algn="just">
              <a:buFont typeface="Arial" panose="020B0604020202020204" pitchFamily="34" charset="0"/>
              <a:buChar char="•"/>
            </a:pPr>
            <a:endParaRPr lang="es-ES_tradnl" dirty="0"/>
          </a:p>
          <a:p>
            <a:pPr marL="285750" lvl="0" indent="-285750" algn="just">
              <a:buFont typeface="Arial" panose="020B0604020202020204" pitchFamily="34" charset="0"/>
              <a:buChar char="•"/>
            </a:pPr>
            <a:r>
              <a:rPr lang="es-ES_tradnl" dirty="0"/>
              <a:t>Cartagena, destino que debe ser visitado. Bogotá, puede ser una ciudad transito, estando allí por pocas horas para visitar Monserrate, realizar un pequeño City Tour y comer en un restaurante típico.</a:t>
            </a:r>
          </a:p>
          <a:p>
            <a:pPr marL="285750" lvl="0" indent="-285750" algn="just">
              <a:buFont typeface="Arial" panose="020B0604020202020204" pitchFamily="34" charset="0"/>
              <a:buChar char="•"/>
            </a:pPr>
            <a:r>
              <a:rPr lang="es-ES_tradnl" dirty="0"/>
              <a:t>Recordar</a:t>
            </a:r>
            <a:r>
              <a:rPr lang="es-ES_tradnl" baseline="0" dirty="0"/>
              <a:t> alimentos que no consumen los turcos y HALAL.</a:t>
            </a:r>
          </a:p>
          <a:p>
            <a:pPr marL="285750" lvl="0" indent="-285750" algn="just">
              <a:buFont typeface="Arial" panose="020B0604020202020204" pitchFamily="34" charset="0"/>
              <a:buChar char="•"/>
            </a:pPr>
            <a:endParaRPr lang="es-CO" dirty="0"/>
          </a:p>
          <a:p>
            <a:endParaRPr lang="es-CO" dirty="0"/>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37</a:t>
            </a:fld>
            <a:endParaRPr lang="es-CO"/>
          </a:p>
        </p:txBody>
      </p:sp>
    </p:spTree>
    <p:extLst>
      <p:ext uri="{BB962C8B-B14F-4D97-AF65-F5344CB8AC3E}">
        <p14:creationId xmlns:p14="http://schemas.microsoft.com/office/powerpoint/2010/main" val="2637298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B778F1C-CCED-4678-9C97-1956AD84B30D}" type="slidenum">
              <a:rPr lang="es-CO" smtClean="0"/>
              <a:pPr/>
              <a:t>2</a:t>
            </a:fld>
            <a:endParaRPr lang="es-CO" dirty="0"/>
          </a:p>
        </p:txBody>
      </p:sp>
    </p:spTree>
    <p:extLst>
      <p:ext uri="{BB962C8B-B14F-4D97-AF65-F5344CB8AC3E}">
        <p14:creationId xmlns:p14="http://schemas.microsoft.com/office/powerpoint/2010/main" val="2356732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Tasa de Cambio 31.10.2017:</a:t>
            </a:r>
          </a:p>
          <a:p>
            <a:r>
              <a:rPr lang="es-CO" dirty="0"/>
              <a:t>1</a:t>
            </a:r>
            <a:r>
              <a:rPr lang="es-CO" baseline="0" dirty="0"/>
              <a:t> USD = 3,78 TL</a:t>
            </a:r>
          </a:p>
          <a:p>
            <a:pPr marL="171450" indent="-171450">
              <a:buFont typeface="Arial" charset="0"/>
              <a:buChar char="•"/>
            </a:pPr>
            <a:r>
              <a:rPr lang="es-CO" baseline="0" dirty="0"/>
              <a:t>95% del territorio se encuentra ubicado en Asia.</a:t>
            </a:r>
          </a:p>
          <a:p>
            <a:pPr marL="171450" indent="-171450">
              <a:buFont typeface="Arial" charset="0"/>
              <a:buChar char="•"/>
            </a:pPr>
            <a:r>
              <a:rPr lang="es-CO" baseline="0" dirty="0"/>
              <a:t>Bordea con 4 mares: Mediterraneo, Marmara, Egeo y Negro (7.200 Kms de costa)</a:t>
            </a:r>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4</a:t>
            </a:fld>
            <a:endParaRPr lang="es-CO"/>
          </a:p>
        </p:txBody>
      </p:sp>
    </p:spTree>
    <p:extLst>
      <p:ext uri="{BB962C8B-B14F-4D97-AF65-F5344CB8AC3E}">
        <p14:creationId xmlns:p14="http://schemas.microsoft.com/office/powerpoint/2010/main" val="3596690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2014: </a:t>
            </a:r>
            <a:r>
              <a:rPr lang="es-CO" dirty="0" err="1"/>
              <a:t>Bayram</a:t>
            </a:r>
            <a:r>
              <a:rPr lang="es-CO" baseline="0" dirty="0"/>
              <a:t> </a:t>
            </a:r>
            <a:r>
              <a:rPr lang="es-CO" baseline="0" dirty="0" err="1"/>
              <a:t>July</a:t>
            </a:r>
            <a:r>
              <a:rPr lang="es-CO" baseline="0" dirty="0"/>
              <a:t> 27-30</a:t>
            </a:r>
          </a:p>
          <a:p>
            <a:r>
              <a:rPr lang="es-CO" baseline="0" dirty="0"/>
              <a:t>2015: </a:t>
            </a:r>
            <a:r>
              <a:rPr lang="es-CO" baseline="0" dirty="0" err="1"/>
              <a:t>Bayram</a:t>
            </a:r>
            <a:r>
              <a:rPr lang="es-CO" baseline="0" dirty="0"/>
              <a:t> </a:t>
            </a:r>
            <a:r>
              <a:rPr lang="es-CO" baseline="0" dirty="0" err="1"/>
              <a:t>July</a:t>
            </a:r>
            <a:r>
              <a:rPr lang="es-CO" baseline="0" dirty="0"/>
              <a:t> 16-19</a:t>
            </a:r>
          </a:p>
          <a:p>
            <a:pPr marL="0" marR="0" indent="0" algn="l" defTabSz="914400" rtl="0" eaLnBrk="1" fontAlgn="auto" latinLnBrk="0" hangingPunct="1">
              <a:lnSpc>
                <a:spcPct val="100000"/>
              </a:lnSpc>
              <a:spcBef>
                <a:spcPts val="0"/>
              </a:spcBef>
              <a:spcAft>
                <a:spcPts val="0"/>
              </a:spcAft>
              <a:buClrTx/>
              <a:buSzTx/>
              <a:buFontTx/>
              <a:buNone/>
              <a:tabLst/>
              <a:defRPr/>
            </a:pPr>
            <a:r>
              <a:rPr lang="es-CO" baseline="0" dirty="0"/>
              <a:t>2015: </a:t>
            </a:r>
            <a:r>
              <a:rPr lang="es-CO" baseline="0" dirty="0" err="1"/>
              <a:t>Bayram</a:t>
            </a:r>
            <a:r>
              <a:rPr lang="es-CO" baseline="0" dirty="0"/>
              <a:t> </a:t>
            </a:r>
            <a:r>
              <a:rPr lang="es-CO" baseline="0" dirty="0" err="1"/>
              <a:t>July</a:t>
            </a:r>
            <a:r>
              <a:rPr lang="es-CO" baseline="0" dirty="0"/>
              <a:t> 4-7</a:t>
            </a:r>
            <a:endParaRPr lang="es-CO" dirty="0"/>
          </a:p>
          <a:p>
            <a:endParaRPr lang="es-CO" dirty="0"/>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12</a:t>
            </a:fld>
            <a:endParaRPr lang="es-CO"/>
          </a:p>
        </p:txBody>
      </p:sp>
    </p:spTree>
    <p:extLst>
      <p:ext uri="{BB962C8B-B14F-4D97-AF65-F5344CB8AC3E}">
        <p14:creationId xmlns:p14="http://schemas.microsoft.com/office/powerpoint/2010/main" val="3763808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EB778F1C-CCED-4678-9C97-1956AD84B30D}" type="slidenum">
              <a:rPr lang="es-CO" smtClean="0"/>
              <a:pPr/>
              <a:t>14</a:t>
            </a:fld>
            <a:endParaRPr lang="es-CO"/>
          </a:p>
        </p:txBody>
      </p:sp>
    </p:spTree>
    <p:extLst>
      <p:ext uri="{BB962C8B-B14F-4D97-AF65-F5344CB8AC3E}">
        <p14:creationId xmlns:p14="http://schemas.microsoft.com/office/powerpoint/2010/main" val="124702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_tradnl" sz="1200" kern="1200" dirty="0">
                <a:solidFill>
                  <a:schemeClr val="tx1"/>
                </a:solidFill>
                <a:effectLst/>
                <a:latin typeface="+mn-lt"/>
                <a:ea typeface="+mn-ea"/>
                <a:cs typeface="+mn-cs"/>
              </a:rPr>
              <a:t>Igualmente, todos mencionaron su participación en </a:t>
            </a:r>
            <a:r>
              <a:rPr lang="es-ES_tradnl" sz="1200" i="1" kern="1200" dirty="0" err="1">
                <a:solidFill>
                  <a:schemeClr val="tx1"/>
                </a:solidFill>
                <a:effectLst/>
                <a:latin typeface="+mn-lt"/>
                <a:ea typeface="+mn-ea"/>
                <a:cs typeface="+mn-cs"/>
              </a:rPr>
              <a:t>ITB</a:t>
            </a:r>
            <a:r>
              <a:rPr lang="es-ES_tradnl" sz="1200" kern="1200" dirty="0">
                <a:solidFill>
                  <a:schemeClr val="tx1"/>
                </a:solidFill>
                <a:effectLst/>
                <a:latin typeface="+mn-lt"/>
                <a:ea typeface="+mn-ea"/>
                <a:cs typeface="+mn-cs"/>
              </a:rPr>
              <a:t>, feria líder de la industria turística mundial, la cual tiene lugar todos los años en marzo en Berlín. </a:t>
            </a:r>
          </a:p>
          <a:p>
            <a:r>
              <a:rPr lang="es-ES_tradnl" sz="1200" kern="1200" dirty="0">
                <a:solidFill>
                  <a:schemeClr val="tx1"/>
                </a:solidFill>
                <a:effectLst/>
                <a:latin typeface="+mn-lt"/>
                <a:ea typeface="+mn-ea"/>
                <a:cs typeface="+mn-cs"/>
              </a:rPr>
              <a:t>-</a:t>
            </a:r>
            <a:r>
              <a:rPr lang="es-ES_tradnl" sz="1200" i="1" kern="1200" dirty="0" err="1">
                <a:solidFill>
                  <a:schemeClr val="tx1"/>
                </a:solidFill>
                <a:effectLst/>
                <a:latin typeface="+mn-lt"/>
                <a:ea typeface="+mn-ea"/>
                <a:cs typeface="+mn-cs"/>
              </a:rPr>
              <a:t>WTM</a:t>
            </a:r>
            <a:r>
              <a:rPr lang="es-ES_tradnl" sz="1200" i="1" kern="1200" dirty="0">
                <a:solidFill>
                  <a:schemeClr val="tx1"/>
                </a:solidFill>
                <a:effectLst/>
                <a:latin typeface="+mn-lt"/>
                <a:ea typeface="+mn-ea"/>
                <a:cs typeface="+mn-cs"/>
              </a:rPr>
              <a:t> –</a:t>
            </a:r>
            <a:r>
              <a:rPr lang="es-ES_tradnl" sz="1200" i="1" kern="1200" dirty="0" err="1">
                <a:solidFill>
                  <a:schemeClr val="tx1"/>
                </a:solidFill>
                <a:effectLst/>
                <a:latin typeface="+mn-lt"/>
                <a:ea typeface="+mn-ea"/>
                <a:cs typeface="+mn-cs"/>
              </a:rPr>
              <a:t>World</a:t>
            </a:r>
            <a:r>
              <a:rPr lang="es-ES_tradnl" sz="1200" i="1" kern="1200" dirty="0">
                <a:solidFill>
                  <a:schemeClr val="tx1"/>
                </a:solidFill>
                <a:effectLst/>
                <a:latin typeface="+mn-lt"/>
                <a:ea typeface="+mn-ea"/>
                <a:cs typeface="+mn-cs"/>
              </a:rPr>
              <a:t> Travel </a:t>
            </a:r>
            <a:r>
              <a:rPr lang="es-ES_tradnl" sz="1200" i="1" kern="1200" dirty="0" err="1">
                <a:solidFill>
                  <a:schemeClr val="tx1"/>
                </a:solidFill>
                <a:effectLst/>
                <a:latin typeface="+mn-lt"/>
                <a:ea typeface="+mn-ea"/>
                <a:cs typeface="+mn-cs"/>
              </a:rPr>
              <a:t>Market</a:t>
            </a:r>
            <a:r>
              <a:rPr lang="es-ES_tradnl" sz="1200" i="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en Inglaterra, </a:t>
            </a:r>
          </a:p>
          <a:p>
            <a:r>
              <a:rPr lang="es-ES_tradnl" sz="1200" i="1" kern="1200" dirty="0">
                <a:solidFill>
                  <a:schemeClr val="tx1"/>
                </a:solidFill>
                <a:effectLst/>
                <a:latin typeface="+mn-lt"/>
                <a:ea typeface="+mn-ea"/>
                <a:cs typeface="+mn-cs"/>
              </a:rPr>
              <a:t>-</a:t>
            </a:r>
            <a:r>
              <a:rPr lang="es-ES_tradnl" sz="1200" i="1" kern="1200" dirty="0" err="1">
                <a:solidFill>
                  <a:schemeClr val="tx1"/>
                </a:solidFill>
                <a:effectLst/>
                <a:latin typeface="+mn-lt"/>
                <a:ea typeface="+mn-ea"/>
                <a:cs typeface="+mn-cs"/>
              </a:rPr>
              <a:t>ILTM</a:t>
            </a:r>
            <a:r>
              <a:rPr lang="es-ES_tradnl" sz="1200" i="1" kern="1200" dirty="0">
                <a:solidFill>
                  <a:schemeClr val="tx1"/>
                </a:solidFill>
                <a:effectLst/>
                <a:latin typeface="+mn-lt"/>
                <a:ea typeface="+mn-ea"/>
                <a:cs typeface="+mn-cs"/>
              </a:rPr>
              <a:t> –International </a:t>
            </a:r>
            <a:r>
              <a:rPr lang="es-ES_tradnl" sz="1200" i="1" kern="1200" dirty="0" err="1">
                <a:solidFill>
                  <a:schemeClr val="tx1"/>
                </a:solidFill>
                <a:effectLst/>
                <a:latin typeface="+mn-lt"/>
                <a:ea typeface="+mn-ea"/>
                <a:cs typeface="+mn-cs"/>
              </a:rPr>
              <a:t>Luxury</a:t>
            </a:r>
            <a:r>
              <a:rPr lang="es-ES_tradnl" sz="1200" i="1" kern="1200" dirty="0">
                <a:solidFill>
                  <a:schemeClr val="tx1"/>
                </a:solidFill>
                <a:effectLst/>
                <a:latin typeface="+mn-lt"/>
                <a:ea typeface="+mn-ea"/>
                <a:cs typeface="+mn-cs"/>
              </a:rPr>
              <a:t> Travel </a:t>
            </a:r>
            <a:r>
              <a:rPr lang="es-ES_tradnl" sz="1200" i="1" kern="1200" dirty="0" err="1">
                <a:solidFill>
                  <a:schemeClr val="tx1"/>
                </a:solidFill>
                <a:effectLst/>
                <a:latin typeface="+mn-lt"/>
                <a:ea typeface="+mn-ea"/>
                <a:cs typeface="+mn-cs"/>
              </a:rPr>
              <a:t>Market</a:t>
            </a:r>
            <a:r>
              <a:rPr lang="es-ES_tradnl" sz="1200" i="1" kern="1200" dirty="0">
                <a:solidFill>
                  <a:schemeClr val="tx1"/>
                </a:solidFill>
                <a:effectLst/>
                <a:latin typeface="+mn-lt"/>
                <a:ea typeface="+mn-ea"/>
                <a:cs typeface="+mn-cs"/>
              </a:rPr>
              <a:t> </a:t>
            </a:r>
            <a:r>
              <a:rPr lang="es-ES_tradnl" sz="1200" kern="1200" dirty="0">
                <a:solidFill>
                  <a:schemeClr val="tx1"/>
                </a:solidFill>
                <a:effectLst/>
                <a:latin typeface="+mn-lt"/>
                <a:ea typeface="+mn-ea"/>
                <a:cs typeface="+mn-cs"/>
              </a:rPr>
              <a:t> en Cannes, </a:t>
            </a:r>
          </a:p>
          <a:p>
            <a:r>
              <a:rPr lang="es-ES_tradnl" sz="1200" i="1" kern="1200" dirty="0">
                <a:solidFill>
                  <a:schemeClr val="tx1"/>
                </a:solidFill>
                <a:effectLst/>
                <a:latin typeface="+mn-lt"/>
                <a:ea typeface="+mn-ea"/>
                <a:cs typeface="+mn-cs"/>
              </a:rPr>
              <a:t>-</a:t>
            </a:r>
            <a:r>
              <a:rPr lang="es-ES_tradnl" sz="1200" i="1" kern="1200" dirty="0" err="1">
                <a:solidFill>
                  <a:schemeClr val="tx1"/>
                </a:solidFill>
                <a:effectLst/>
                <a:latin typeface="+mn-lt"/>
                <a:ea typeface="+mn-ea"/>
                <a:cs typeface="+mn-cs"/>
              </a:rPr>
              <a:t>Marocotel</a:t>
            </a:r>
            <a:r>
              <a:rPr lang="es-ES_tradnl" sz="1200" kern="1200" dirty="0">
                <a:solidFill>
                  <a:schemeClr val="tx1"/>
                </a:solidFill>
                <a:effectLst/>
                <a:latin typeface="+mn-lt"/>
                <a:ea typeface="+mn-ea"/>
                <a:cs typeface="+mn-cs"/>
              </a:rPr>
              <a:t> en Casablanca  </a:t>
            </a:r>
          </a:p>
          <a:p>
            <a:r>
              <a:rPr lang="es-ES_tradnl" sz="1200" kern="1200" dirty="0">
                <a:solidFill>
                  <a:schemeClr val="tx1"/>
                </a:solidFill>
                <a:effectLst/>
                <a:latin typeface="+mn-lt"/>
                <a:ea typeface="+mn-ea"/>
                <a:cs typeface="+mn-cs"/>
              </a:rPr>
              <a:t>-Dubái, </a:t>
            </a:r>
            <a:r>
              <a:rPr lang="es-ES_tradnl" sz="1200" i="1" kern="1200" dirty="0" err="1">
                <a:solidFill>
                  <a:schemeClr val="tx1"/>
                </a:solidFill>
                <a:effectLst/>
                <a:latin typeface="+mn-lt"/>
                <a:ea typeface="+mn-ea"/>
                <a:cs typeface="+mn-cs"/>
              </a:rPr>
              <a:t>Arabian</a:t>
            </a:r>
            <a:r>
              <a:rPr lang="es-ES_tradnl" sz="1200" i="1" kern="1200" dirty="0">
                <a:solidFill>
                  <a:schemeClr val="tx1"/>
                </a:solidFill>
                <a:effectLst/>
                <a:latin typeface="+mn-lt"/>
                <a:ea typeface="+mn-ea"/>
                <a:cs typeface="+mn-cs"/>
              </a:rPr>
              <a:t> Travel </a:t>
            </a:r>
            <a:r>
              <a:rPr lang="es-ES_tradnl" sz="1200" i="1" kern="1200" dirty="0" err="1">
                <a:solidFill>
                  <a:schemeClr val="tx1"/>
                </a:solidFill>
                <a:effectLst/>
                <a:latin typeface="+mn-lt"/>
                <a:ea typeface="+mn-ea"/>
                <a:cs typeface="+mn-cs"/>
              </a:rPr>
              <a:t>Market</a:t>
            </a:r>
            <a:r>
              <a:rPr lang="es-ES_tradnl" sz="1200" kern="1200" dirty="0">
                <a:solidFill>
                  <a:schemeClr val="tx1"/>
                </a:solidFill>
                <a:effectLst/>
                <a:latin typeface="+mn-lt"/>
                <a:ea typeface="+mn-ea"/>
                <a:cs typeface="+mn-cs"/>
              </a:rPr>
              <a:t>. </a:t>
            </a:r>
            <a:endParaRPr lang="es-CO" sz="1200" kern="1200" dirty="0">
              <a:solidFill>
                <a:schemeClr val="tx1"/>
              </a:solidFill>
              <a:effectLst/>
              <a:latin typeface="+mn-lt"/>
              <a:ea typeface="+mn-ea"/>
              <a:cs typeface="+mn-cs"/>
            </a:endParaRPr>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15</a:t>
            </a:fld>
            <a:endParaRPr lang="es-CO"/>
          </a:p>
        </p:txBody>
      </p:sp>
    </p:spTree>
    <p:extLst>
      <p:ext uri="{BB962C8B-B14F-4D97-AF65-F5344CB8AC3E}">
        <p14:creationId xmlns:p14="http://schemas.microsoft.com/office/powerpoint/2010/main" val="21755552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O" dirty="0"/>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16</a:t>
            </a:fld>
            <a:endParaRPr lang="es-CO"/>
          </a:p>
        </p:txBody>
      </p:sp>
    </p:spTree>
    <p:extLst>
      <p:ext uri="{BB962C8B-B14F-4D97-AF65-F5344CB8AC3E}">
        <p14:creationId xmlns:p14="http://schemas.microsoft.com/office/powerpoint/2010/main" val="3632653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_tradnl" i="1" dirty="0"/>
              <a:t>Social capital </a:t>
            </a:r>
            <a:r>
              <a:rPr lang="es-ES_tradnl" i="1" dirty="0" err="1"/>
              <a:t>seekers</a:t>
            </a:r>
            <a:r>
              <a:rPr lang="es-ES_tradnl" dirty="0"/>
              <a:t>: “Son personas que entienden que ser bien viajado es una característica personal envidiable y por ellos sus preferencias de viaje están determinadas por su deseo de maximizar el provecho social de sus viajes. Explotarán al máximo el potencia de los medios de comunicación digitales para enriquecer e informar sus experiencias y estructurar sus aventuras teniendo siempre en mente que están siendo vistos por las audiencias en línea.” </a:t>
            </a:r>
            <a:r>
              <a:rPr lang="es-CO" dirty="0"/>
              <a:t>(Amadeus, 2017)</a:t>
            </a:r>
          </a:p>
          <a:p>
            <a:endParaRPr lang="es-CO" dirty="0"/>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19</a:t>
            </a:fld>
            <a:endParaRPr lang="es-CO"/>
          </a:p>
        </p:txBody>
      </p:sp>
    </p:spTree>
    <p:extLst>
      <p:ext uri="{BB962C8B-B14F-4D97-AF65-F5344CB8AC3E}">
        <p14:creationId xmlns:p14="http://schemas.microsoft.com/office/powerpoint/2010/main" val="12350688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CO" dirty="0"/>
              <a:t>Nota: </a:t>
            </a:r>
            <a:r>
              <a:rPr lang="es-ES_tradnl" sz="1200" kern="1200" dirty="0">
                <a:solidFill>
                  <a:schemeClr val="tx1"/>
                </a:solidFill>
                <a:effectLst/>
                <a:latin typeface="+mn-lt"/>
                <a:ea typeface="+mn-ea"/>
                <a:cs typeface="+mn-cs"/>
              </a:rPr>
              <a:t>Actualmente, la compra de productos y servicios turísticos se realizan, en su mayoría, por internet, especialmente aquellas realizadas por viajeros FIT. Sin embargo, cuando se trata de grupos, los clientes prefieren acercarse a agencias de viaje de confianza para realizar su compra y planear su viaje. En muchas ocasiones, los clientes se acercan o se comunican con ellos por el </a:t>
            </a:r>
            <a:r>
              <a:rPr lang="es-ES_tradnl" sz="1200" b="1" kern="1200" dirty="0">
                <a:solidFill>
                  <a:schemeClr val="tx1"/>
                </a:solidFill>
                <a:effectLst/>
                <a:latin typeface="+mn-lt"/>
                <a:ea typeface="+mn-ea"/>
                <a:cs typeface="+mn-cs"/>
              </a:rPr>
              <a:t>grado de confianza</a:t>
            </a:r>
            <a:r>
              <a:rPr lang="es-ES_tradnl" sz="1200" kern="1200" dirty="0">
                <a:solidFill>
                  <a:schemeClr val="tx1"/>
                </a:solidFill>
                <a:effectLst/>
                <a:latin typeface="+mn-lt"/>
                <a:ea typeface="+mn-ea"/>
                <a:cs typeface="+mn-cs"/>
              </a:rPr>
              <a:t> que tienen hacia su empresa o hacia un vendedor en específico; así, teniendo en cuenta la recomendación de los mismos, planean sus vacaciones. </a:t>
            </a:r>
          </a:p>
          <a:p>
            <a:endParaRPr lang="es-CO" sz="1200" kern="1200" dirty="0">
              <a:solidFill>
                <a:schemeClr val="tx1"/>
              </a:solidFill>
              <a:effectLst/>
              <a:latin typeface="+mn-lt"/>
              <a:ea typeface="+mn-ea"/>
              <a:cs typeface="+mn-cs"/>
            </a:endParaRPr>
          </a:p>
          <a:p>
            <a:pPr marL="285750" indent="-285750">
              <a:buFont typeface="Arial" panose="020B0604020202020204" pitchFamily="34" charset="0"/>
              <a:buChar char="•"/>
            </a:pPr>
            <a:r>
              <a:rPr lang="es-ES_tradnl" sz="1200" dirty="0"/>
              <a:t>influencia de </a:t>
            </a:r>
            <a:r>
              <a:rPr lang="es-ES_tradnl" sz="1200" i="1" dirty="0"/>
              <a:t>Turkish Airlines</a:t>
            </a:r>
            <a:r>
              <a:rPr lang="es-ES_tradnl" sz="1200" dirty="0"/>
              <a:t> en el mercado turístico emisor turco</a:t>
            </a:r>
          </a:p>
          <a:p>
            <a:pPr marL="285750" indent="-285750">
              <a:buFont typeface="Arial" panose="020B0604020202020204" pitchFamily="34" charset="0"/>
              <a:buChar char="•"/>
            </a:pPr>
            <a:r>
              <a:rPr lang="es-ES_tradnl" sz="1200" i="1" dirty="0" err="1"/>
              <a:t>realitties</a:t>
            </a:r>
            <a:r>
              <a:rPr lang="es-ES_tradnl" sz="1200" dirty="0"/>
              <a:t> o programas grabados en un país diferente a Turquía,</a:t>
            </a:r>
            <a:endParaRPr lang="es-CO" sz="1200" dirty="0"/>
          </a:p>
          <a:p>
            <a:endParaRPr lang="es-CO" dirty="0"/>
          </a:p>
        </p:txBody>
      </p:sp>
      <p:sp>
        <p:nvSpPr>
          <p:cNvPr id="4" name="3 Marcador de número de diapositiva"/>
          <p:cNvSpPr>
            <a:spLocks noGrp="1"/>
          </p:cNvSpPr>
          <p:nvPr>
            <p:ph type="sldNum" sz="quarter" idx="10"/>
          </p:nvPr>
        </p:nvSpPr>
        <p:spPr/>
        <p:txBody>
          <a:bodyPr/>
          <a:lstStyle/>
          <a:p>
            <a:fld id="{EB778F1C-CCED-4678-9C97-1956AD84B30D}" type="slidenum">
              <a:rPr lang="es-CO" smtClean="0"/>
              <a:pPr/>
              <a:t>20</a:t>
            </a:fld>
            <a:endParaRPr lang="es-CO"/>
          </a:p>
        </p:txBody>
      </p:sp>
    </p:spTree>
    <p:extLst>
      <p:ext uri="{BB962C8B-B14F-4D97-AF65-F5344CB8AC3E}">
        <p14:creationId xmlns:p14="http://schemas.microsoft.com/office/powerpoint/2010/main" val="29606904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_Diseño personalizado">
    <p:spTree>
      <p:nvGrpSpPr>
        <p:cNvPr id="1" name=""/>
        <p:cNvGrpSpPr/>
        <p:nvPr/>
      </p:nvGrpSpPr>
      <p:grpSpPr>
        <a:xfrm>
          <a:off x="0" y="0"/>
          <a:ext cx="0" cy="0"/>
          <a:chOff x="0" y="0"/>
          <a:chExt cx="0" cy="0"/>
        </a:xfrm>
      </p:grpSpPr>
      <p:sp>
        <p:nvSpPr>
          <p:cNvPr id="3" name="23 Rectángulo"/>
          <p:cNvSpPr/>
          <p:nvPr userDrawn="1"/>
        </p:nvSpPr>
        <p:spPr>
          <a:xfrm>
            <a:off x="0" y="0"/>
            <a:ext cx="10160000" cy="5715000"/>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pic>
        <p:nvPicPr>
          <p:cNvPr id="4" name="16 Imagen" descr="Sin título-2-01.png"/>
          <p:cNvPicPr>
            <a:picLocks noChangeAspect="1"/>
          </p:cNvPicPr>
          <p:nvPr userDrawn="1"/>
        </p:nvPicPr>
        <p:blipFill>
          <a:blip r:embed="rId2" cstate="print"/>
          <a:stretch>
            <a:fillRect/>
          </a:stretch>
        </p:blipFill>
        <p:spPr>
          <a:xfrm>
            <a:off x="421" y="-22624"/>
            <a:ext cx="10159161" cy="5711480"/>
          </a:xfrm>
          <a:prstGeom prst="rect">
            <a:avLst/>
          </a:prstGeom>
        </p:spPr>
      </p:pic>
      <p:pic>
        <p:nvPicPr>
          <p:cNvPr id="5"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9559" t="41071" r="2797" b="35390"/>
          <a:stretch/>
        </p:blipFill>
        <p:spPr bwMode="auto">
          <a:xfrm>
            <a:off x="8200347" y="4801716"/>
            <a:ext cx="1840204" cy="792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2"/>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5858" t="41071" r="66498" b="35390"/>
          <a:stretch/>
        </p:blipFill>
        <p:spPr bwMode="auto">
          <a:xfrm>
            <a:off x="6360142" y="4801716"/>
            <a:ext cx="1840204" cy="792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29 Imagen" descr="PRO_PRINCIPAL_VER_PNG.png"/>
          <p:cNvPicPr>
            <a:picLocks noChangeAspect="1"/>
          </p:cNvPicPr>
          <p:nvPr userDrawn="1"/>
        </p:nvPicPr>
        <p:blipFill>
          <a:blip r:embed="rId4" cstate="print"/>
          <a:stretch>
            <a:fillRect/>
          </a:stretch>
        </p:blipFill>
        <p:spPr>
          <a:xfrm>
            <a:off x="3740145" y="841276"/>
            <a:ext cx="2619999" cy="1334430"/>
          </a:xfrm>
          <a:prstGeom prst="rect">
            <a:avLst/>
          </a:prstGeom>
        </p:spPr>
      </p:pic>
    </p:spTree>
    <p:extLst>
      <p:ext uri="{BB962C8B-B14F-4D97-AF65-F5344CB8AC3E}">
        <p14:creationId xmlns:p14="http://schemas.microsoft.com/office/powerpoint/2010/main" val="133267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4_Diseño personalizado">
    <p:spTree>
      <p:nvGrpSpPr>
        <p:cNvPr id="1" name=""/>
        <p:cNvGrpSpPr/>
        <p:nvPr/>
      </p:nvGrpSpPr>
      <p:grpSpPr>
        <a:xfrm>
          <a:off x="0" y="0"/>
          <a:ext cx="0" cy="0"/>
          <a:chOff x="0" y="0"/>
          <a:chExt cx="0" cy="0"/>
        </a:xfrm>
      </p:grpSpPr>
      <p:sp>
        <p:nvSpPr>
          <p:cNvPr id="3" name="1 Rectángulo"/>
          <p:cNvSpPr/>
          <p:nvPr userDrawn="1"/>
        </p:nvSpPr>
        <p:spPr>
          <a:xfrm>
            <a:off x="0" y="0"/>
            <a:ext cx="10160000" cy="5715000"/>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dirty="0"/>
          </a:p>
        </p:txBody>
      </p:sp>
      <p:pic>
        <p:nvPicPr>
          <p:cNvPr id="4" name="5 Imagen" descr="sectores-03.png"/>
          <p:cNvPicPr>
            <a:picLocks noChangeAspect="1"/>
          </p:cNvPicPr>
          <p:nvPr userDrawn="1"/>
        </p:nvPicPr>
        <p:blipFill>
          <a:blip r:embed="rId2" cstate="print"/>
          <a:srcRect t="23524" r="63388"/>
          <a:stretch>
            <a:fillRect/>
          </a:stretch>
        </p:blipFill>
        <p:spPr>
          <a:xfrm>
            <a:off x="420" y="3147292"/>
            <a:ext cx="2186496" cy="2567708"/>
          </a:xfrm>
          <a:prstGeom prst="rect">
            <a:avLst/>
          </a:prstGeom>
        </p:spPr>
      </p:pic>
      <p:pic>
        <p:nvPicPr>
          <p:cNvPr id="5" name="Picture 3" descr="Z:\USERS\cpalacio.PROEXPORTDOM\Documents\Documents\cpalacio\IDENTIDAD MARCA Y MANUALES\NUEVA IMAGEN PROCOLOMBIA\MANUAL PROCOLOMBIA\ULTIMO DICIEMBRE\Manual ProColombia\Kit de herramientas PROCOLOMBIA\LOGOTIPO\PRINCIPAL\PNG\PRO_PRINCIPAL_HORZ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64677" y="5294761"/>
            <a:ext cx="1831799" cy="27701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4 CuadroTexto"/>
          <p:cNvSpPr txBox="1"/>
          <p:nvPr userDrawn="1"/>
        </p:nvSpPr>
        <p:spPr>
          <a:xfrm>
            <a:off x="119450" y="5377781"/>
            <a:ext cx="2080231" cy="246221"/>
          </a:xfrm>
          <a:prstGeom prst="rect">
            <a:avLst/>
          </a:prstGeom>
          <a:noFill/>
        </p:spPr>
        <p:txBody>
          <a:bodyPr wrap="square" rtlCol="0">
            <a:spAutoFit/>
          </a:bodyPr>
          <a:lstStyle/>
          <a:p>
            <a:pPr algn="ctr"/>
            <a:r>
              <a:rPr lang="es-ES" sz="1000" b="1" dirty="0">
                <a:solidFill>
                  <a:schemeClr val="tx1">
                    <a:lumMod val="75000"/>
                    <a:lumOff val="25000"/>
                  </a:schemeClr>
                </a:solidFill>
                <a:latin typeface="Maven Pro" pitchFamily="2" charset="0"/>
              </a:rPr>
              <a:t>PROCOLOMBIA.CO</a:t>
            </a:r>
          </a:p>
        </p:txBody>
      </p:sp>
      <p:sp>
        <p:nvSpPr>
          <p:cNvPr id="10" name="5 Marcador de número de diapositiva"/>
          <p:cNvSpPr>
            <a:spLocks noGrp="1"/>
          </p:cNvSpPr>
          <p:nvPr>
            <p:ph type="sldNum" sz="quarter" idx="12"/>
          </p:nvPr>
        </p:nvSpPr>
        <p:spPr>
          <a:xfrm>
            <a:off x="3062" y="5346840"/>
            <a:ext cx="608825" cy="368160"/>
          </a:xfrm>
          <a:prstGeom prst="rect">
            <a:avLst/>
          </a:prstGeom>
        </p:spPr>
        <p:txBody>
          <a:bodyPr anchor="b"/>
          <a:lstStyle>
            <a:lvl1pPr algn="l">
              <a:defRPr sz="1100">
                <a:latin typeface="Century Gothic" panose="020B0502020202020204" pitchFamily="34" charset="0"/>
              </a:defRPr>
            </a:lvl1pPr>
          </a:lstStyle>
          <a:p>
            <a:fld id="{C639EB83-9322-45F6-937E-18E7DDF2D646}" type="slidenum">
              <a:rPr lang="es-CO" smtClean="0"/>
              <a:pPr/>
              <a:t>‹Nº›</a:t>
            </a:fld>
            <a:endParaRPr lang="es-CO" dirty="0"/>
          </a:p>
        </p:txBody>
      </p:sp>
    </p:spTree>
    <p:extLst>
      <p:ext uri="{BB962C8B-B14F-4D97-AF65-F5344CB8AC3E}">
        <p14:creationId xmlns:p14="http://schemas.microsoft.com/office/powerpoint/2010/main" val="38197813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Diseño personalizado">
    <p:spTree>
      <p:nvGrpSpPr>
        <p:cNvPr id="1" name=""/>
        <p:cNvGrpSpPr/>
        <p:nvPr/>
      </p:nvGrpSpPr>
      <p:grpSpPr>
        <a:xfrm>
          <a:off x="0" y="0"/>
          <a:ext cx="0" cy="0"/>
          <a:chOff x="0" y="0"/>
          <a:chExt cx="0" cy="0"/>
        </a:xfrm>
      </p:grpSpPr>
      <p:sp>
        <p:nvSpPr>
          <p:cNvPr id="3" name="1 Rectángulo"/>
          <p:cNvSpPr/>
          <p:nvPr userDrawn="1"/>
        </p:nvSpPr>
        <p:spPr>
          <a:xfrm>
            <a:off x="0" y="0"/>
            <a:ext cx="10160000" cy="5715000"/>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dirty="0"/>
          </a:p>
        </p:txBody>
      </p:sp>
      <p:pic>
        <p:nvPicPr>
          <p:cNvPr id="4" name="5 Imagen" descr="sectores-03.png"/>
          <p:cNvPicPr>
            <a:picLocks noChangeAspect="1"/>
          </p:cNvPicPr>
          <p:nvPr userDrawn="1"/>
        </p:nvPicPr>
        <p:blipFill>
          <a:blip r:embed="rId2" cstate="print"/>
          <a:srcRect t="23524" r="63388"/>
          <a:stretch>
            <a:fillRect/>
          </a:stretch>
        </p:blipFill>
        <p:spPr>
          <a:xfrm>
            <a:off x="420" y="3147292"/>
            <a:ext cx="2186496" cy="2567708"/>
          </a:xfrm>
          <a:prstGeom prst="rect">
            <a:avLst/>
          </a:prstGeom>
        </p:spPr>
      </p:pic>
      <p:pic>
        <p:nvPicPr>
          <p:cNvPr id="5" name="Picture 3" descr="Z:\USERS\cpalacio.PROEXPORTDOM\Documents\Documents\cpalacio\IDENTIDAD MARCA Y MANUALES\NUEVA IMAGEN PROCOLOMBIA\MANUAL PROCOLOMBIA\ULTIMO DICIEMBRE\Manual ProColombia\Kit de herramientas PROCOLOMBIA\LOGOTIPO\PRINCIPAL\PNG\PRO_PRINCIPAL_HORZ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64677" y="5294761"/>
            <a:ext cx="1831799" cy="27701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4 CuadroTexto"/>
          <p:cNvSpPr txBox="1"/>
          <p:nvPr userDrawn="1"/>
        </p:nvSpPr>
        <p:spPr>
          <a:xfrm>
            <a:off x="119450" y="5377781"/>
            <a:ext cx="2080231" cy="246221"/>
          </a:xfrm>
          <a:prstGeom prst="rect">
            <a:avLst/>
          </a:prstGeom>
          <a:noFill/>
        </p:spPr>
        <p:txBody>
          <a:bodyPr wrap="square" rtlCol="0">
            <a:spAutoFit/>
          </a:bodyPr>
          <a:lstStyle/>
          <a:p>
            <a:pPr algn="ctr"/>
            <a:r>
              <a:rPr lang="es-ES" sz="1000" b="1" dirty="0">
                <a:solidFill>
                  <a:schemeClr val="tx1">
                    <a:lumMod val="75000"/>
                    <a:lumOff val="25000"/>
                  </a:schemeClr>
                </a:solidFill>
                <a:latin typeface="Maven Pro" pitchFamily="2" charset="0"/>
              </a:rPr>
              <a:t>PROCOLOMBIA.CO</a:t>
            </a:r>
          </a:p>
        </p:txBody>
      </p:sp>
      <p:sp>
        <p:nvSpPr>
          <p:cNvPr id="7" name="17 Paralelogramo"/>
          <p:cNvSpPr/>
          <p:nvPr userDrawn="1"/>
        </p:nvSpPr>
        <p:spPr>
          <a:xfrm>
            <a:off x="2359698" y="193204"/>
            <a:ext cx="2720302" cy="576064"/>
          </a:xfrm>
          <a:prstGeom prst="parallelogram">
            <a:avLst>
              <a:gd name="adj" fmla="val 85733"/>
            </a:avLst>
          </a:prstGeom>
          <a:solidFill>
            <a:srgbClr val="D9D9D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8" name="26 Paralelogramo"/>
          <p:cNvSpPr/>
          <p:nvPr userDrawn="1"/>
        </p:nvSpPr>
        <p:spPr>
          <a:xfrm>
            <a:off x="1959653" y="121196"/>
            <a:ext cx="2720302" cy="576064"/>
          </a:xfrm>
          <a:prstGeom prst="parallelogram">
            <a:avLst>
              <a:gd name="adj" fmla="val 85733"/>
            </a:avLst>
          </a:prstGeom>
          <a:solidFill>
            <a:srgbClr val="D9D9D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10" name="29 Conector recto"/>
          <p:cNvCxnSpPr/>
          <p:nvPr userDrawn="1"/>
        </p:nvCxnSpPr>
        <p:spPr>
          <a:xfrm flipH="1">
            <a:off x="0" y="769268"/>
            <a:ext cx="4279911"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1" name="31 Conector recto"/>
          <p:cNvCxnSpPr/>
          <p:nvPr userDrawn="1"/>
        </p:nvCxnSpPr>
        <p:spPr>
          <a:xfrm flipV="1">
            <a:off x="4279912" y="481236"/>
            <a:ext cx="240027" cy="28803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311608" y="219539"/>
            <a:ext cx="6016391" cy="523220"/>
          </a:xfrm>
          <a:prstGeom prst="rect">
            <a:avLst/>
          </a:prstGeom>
          <a:noFill/>
        </p:spPr>
        <p:txBody>
          <a:bodyPr wrap="none" rtlCol="0">
            <a:spAutoFit/>
          </a:bodyPr>
          <a:lstStyle>
            <a:lvl1pPr marL="0" indent="0" algn="ctr">
              <a:buNone/>
              <a:defRPr lang="en-US" sz="2800" b="1" dirty="0" smtClean="0">
                <a:solidFill>
                  <a:srgbClr val="FFC000"/>
                </a:solidFill>
                <a:latin typeface="Century Gothic" panose="020B0502020202020204" pitchFamily="34" charset="0"/>
              </a:defRPr>
            </a:lvl1pPr>
          </a:lstStyle>
          <a:p>
            <a:pPr marL="0" lvl="0"/>
            <a:r>
              <a:rPr lang="en-US" dirty="0"/>
              <a:t>CLICK TO EDIT MASTER TEXT STYLES</a:t>
            </a:r>
          </a:p>
        </p:txBody>
      </p:sp>
      <p:sp>
        <p:nvSpPr>
          <p:cNvPr id="15" name="5 Marcador de número de diapositiva"/>
          <p:cNvSpPr>
            <a:spLocks noGrp="1"/>
          </p:cNvSpPr>
          <p:nvPr>
            <p:ph type="sldNum" sz="quarter" idx="12"/>
          </p:nvPr>
        </p:nvSpPr>
        <p:spPr>
          <a:xfrm>
            <a:off x="7195" y="5346840"/>
            <a:ext cx="608825" cy="368160"/>
          </a:xfrm>
          <a:prstGeom prst="rect">
            <a:avLst/>
          </a:prstGeom>
        </p:spPr>
        <p:txBody>
          <a:bodyPr anchor="b"/>
          <a:lstStyle>
            <a:lvl1pPr algn="l">
              <a:defRPr sz="1100">
                <a:latin typeface="Century Gothic" panose="020B0502020202020204" pitchFamily="34" charset="0"/>
              </a:defRPr>
            </a:lvl1pPr>
          </a:lstStyle>
          <a:p>
            <a:fld id="{C639EB83-9322-45F6-937E-18E7DDF2D646}" type="slidenum">
              <a:rPr lang="es-CO" smtClean="0"/>
              <a:pPr/>
              <a:t>‹Nº›</a:t>
            </a:fld>
            <a:endParaRPr lang="es-CO" dirty="0"/>
          </a:p>
        </p:txBody>
      </p:sp>
    </p:spTree>
    <p:extLst>
      <p:ext uri="{BB962C8B-B14F-4D97-AF65-F5344CB8AC3E}">
        <p14:creationId xmlns:p14="http://schemas.microsoft.com/office/powerpoint/2010/main" val="34066634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Diseño personalizado">
    <p:spTree>
      <p:nvGrpSpPr>
        <p:cNvPr id="1" name=""/>
        <p:cNvGrpSpPr/>
        <p:nvPr/>
      </p:nvGrpSpPr>
      <p:grpSpPr>
        <a:xfrm>
          <a:off x="0" y="0"/>
          <a:ext cx="0" cy="0"/>
          <a:chOff x="0" y="0"/>
          <a:chExt cx="0" cy="0"/>
        </a:xfrm>
      </p:grpSpPr>
      <p:sp>
        <p:nvSpPr>
          <p:cNvPr id="3" name="1 Rectángulo"/>
          <p:cNvSpPr/>
          <p:nvPr userDrawn="1"/>
        </p:nvSpPr>
        <p:spPr>
          <a:xfrm>
            <a:off x="0" y="-3856"/>
            <a:ext cx="10160000" cy="5715000"/>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dirty="0"/>
          </a:p>
        </p:txBody>
      </p:sp>
      <p:pic>
        <p:nvPicPr>
          <p:cNvPr id="4" name="5 Imagen" descr="sectores-03.png"/>
          <p:cNvPicPr>
            <a:picLocks noChangeAspect="1"/>
          </p:cNvPicPr>
          <p:nvPr userDrawn="1"/>
        </p:nvPicPr>
        <p:blipFill>
          <a:blip r:embed="rId2" cstate="print"/>
          <a:srcRect t="23524" r="63388"/>
          <a:stretch>
            <a:fillRect/>
          </a:stretch>
        </p:blipFill>
        <p:spPr>
          <a:xfrm>
            <a:off x="420" y="3147292"/>
            <a:ext cx="2186496" cy="2567708"/>
          </a:xfrm>
          <a:prstGeom prst="rect">
            <a:avLst/>
          </a:prstGeom>
        </p:spPr>
      </p:pic>
      <p:pic>
        <p:nvPicPr>
          <p:cNvPr id="5" name="Picture 3" descr="Z:\USERS\cpalacio.PROEXPORTDOM\Documents\Documents\cpalacio\IDENTIDAD MARCA Y MANUALES\NUEVA IMAGEN PROCOLOMBIA\MANUAL PROCOLOMBIA\ULTIMO DICIEMBRE\Manual ProColombia\Kit de herramientas PROCOLOMBIA\LOGOTIPO\PRINCIPAL\PNG\PRO_PRINCIPAL_HORZ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64677" y="5294761"/>
            <a:ext cx="1831799" cy="27701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4 CuadroTexto"/>
          <p:cNvSpPr txBox="1"/>
          <p:nvPr userDrawn="1"/>
        </p:nvSpPr>
        <p:spPr>
          <a:xfrm>
            <a:off x="119450" y="5377781"/>
            <a:ext cx="2080231" cy="246221"/>
          </a:xfrm>
          <a:prstGeom prst="rect">
            <a:avLst/>
          </a:prstGeom>
          <a:noFill/>
        </p:spPr>
        <p:txBody>
          <a:bodyPr wrap="square" rtlCol="0">
            <a:spAutoFit/>
          </a:bodyPr>
          <a:lstStyle/>
          <a:p>
            <a:pPr algn="ctr"/>
            <a:r>
              <a:rPr lang="es-ES" sz="1000" b="1" dirty="0">
                <a:solidFill>
                  <a:schemeClr val="tx1">
                    <a:lumMod val="75000"/>
                    <a:lumOff val="25000"/>
                  </a:schemeClr>
                </a:solidFill>
                <a:latin typeface="Maven Pro" pitchFamily="2" charset="0"/>
              </a:rPr>
              <a:t>PROCOLOMBIA.CO</a:t>
            </a:r>
          </a:p>
        </p:txBody>
      </p:sp>
      <p:sp>
        <p:nvSpPr>
          <p:cNvPr id="13" name="16 Paralelogramo"/>
          <p:cNvSpPr/>
          <p:nvPr userDrawn="1"/>
        </p:nvSpPr>
        <p:spPr>
          <a:xfrm>
            <a:off x="1479600" y="409228"/>
            <a:ext cx="6320702" cy="648072"/>
          </a:xfrm>
          <a:prstGeom prst="parallelogram">
            <a:avLst>
              <a:gd name="adj" fmla="val 85733"/>
            </a:avLst>
          </a:prstGeom>
          <a:solidFill>
            <a:srgbClr val="D9D9D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4" name="17 Paralelogramo"/>
          <p:cNvSpPr/>
          <p:nvPr userDrawn="1"/>
        </p:nvSpPr>
        <p:spPr>
          <a:xfrm>
            <a:off x="1799636" y="337220"/>
            <a:ext cx="6320702" cy="648072"/>
          </a:xfrm>
          <a:prstGeom prst="parallelogram">
            <a:avLst>
              <a:gd name="adj" fmla="val 85733"/>
            </a:avLst>
          </a:prstGeom>
          <a:solidFill>
            <a:srgbClr val="D9D9D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sp>
        <p:nvSpPr>
          <p:cNvPr id="15" name="26 Paralelogramo"/>
          <p:cNvSpPr/>
          <p:nvPr userDrawn="1"/>
        </p:nvSpPr>
        <p:spPr>
          <a:xfrm>
            <a:off x="1399591" y="265212"/>
            <a:ext cx="6320702" cy="648072"/>
          </a:xfrm>
          <a:prstGeom prst="parallelogram">
            <a:avLst>
              <a:gd name="adj" fmla="val 85733"/>
            </a:avLst>
          </a:prstGeom>
          <a:solidFill>
            <a:srgbClr val="D9D9D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2000"/>
          </a:p>
        </p:txBody>
      </p:sp>
      <p:cxnSp>
        <p:nvCxnSpPr>
          <p:cNvPr id="17" name="29 Conector recto"/>
          <p:cNvCxnSpPr/>
          <p:nvPr userDrawn="1"/>
        </p:nvCxnSpPr>
        <p:spPr>
          <a:xfrm flipH="1">
            <a:off x="0" y="985292"/>
            <a:ext cx="7240240"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8" name="31 Conector recto"/>
          <p:cNvCxnSpPr/>
          <p:nvPr userDrawn="1"/>
        </p:nvCxnSpPr>
        <p:spPr>
          <a:xfrm flipV="1">
            <a:off x="7240241" y="697260"/>
            <a:ext cx="240027" cy="288032"/>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sp>
        <p:nvSpPr>
          <p:cNvPr id="12" name="Text Placeholder 11"/>
          <p:cNvSpPr>
            <a:spLocks noGrp="1"/>
          </p:cNvSpPr>
          <p:nvPr>
            <p:ph type="body" sz="quarter" idx="10" hasCustomPrompt="1"/>
          </p:nvPr>
        </p:nvSpPr>
        <p:spPr>
          <a:xfrm>
            <a:off x="2050998" y="483495"/>
            <a:ext cx="5189242" cy="461665"/>
          </a:xfrm>
          <a:prstGeom prst="rect">
            <a:avLst/>
          </a:prstGeom>
          <a:noFill/>
        </p:spPr>
        <p:txBody>
          <a:bodyPr wrap="none" rtlCol="0">
            <a:spAutoFit/>
          </a:bodyPr>
          <a:lstStyle>
            <a:lvl1pPr marL="0" indent="0" algn="ctr">
              <a:buNone/>
              <a:defRPr lang="en-US" sz="2400" b="1" dirty="0" smtClean="0">
                <a:solidFill>
                  <a:srgbClr val="FFC000"/>
                </a:solidFill>
                <a:latin typeface="Century Gothic" panose="020B0502020202020204" pitchFamily="34" charset="0"/>
              </a:defRPr>
            </a:lvl1pPr>
          </a:lstStyle>
          <a:p>
            <a:pPr marL="0" lvl="0"/>
            <a:r>
              <a:rPr lang="en-US" dirty="0"/>
              <a:t>CLICK TO EDIT MASTER TEXT STYLES</a:t>
            </a:r>
          </a:p>
        </p:txBody>
      </p:sp>
      <p:sp>
        <p:nvSpPr>
          <p:cNvPr id="20" name="5 Marcador de número de diapositiva"/>
          <p:cNvSpPr>
            <a:spLocks noGrp="1"/>
          </p:cNvSpPr>
          <p:nvPr>
            <p:ph type="sldNum" sz="quarter" idx="12"/>
          </p:nvPr>
        </p:nvSpPr>
        <p:spPr>
          <a:xfrm>
            <a:off x="-12345" y="5342468"/>
            <a:ext cx="608825" cy="368160"/>
          </a:xfrm>
          <a:prstGeom prst="rect">
            <a:avLst/>
          </a:prstGeom>
        </p:spPr>
        <p:txBody>
          <a:bodyPr anchor="b"/>
          <a:lstStyle>
            <a:lvl1pPr algn="l">
              <a:defRPr sz="1100">
                <a:latin typeface="Century Gothic" panose="020B0502020202020204" pitchFamily="34" charset="0"/>
              </a:defRPr>
            </a:lvl1pPr>
          </a:lstStyle>
          <a:p>
            <a:fld id="{C639EB83-9322-45F6-937E-18E7DDF2D646}" type="slidenum">
              <a:rPr lang="es-CO" smtClean="0"/>
              <a:pPr/>
              <a:t>‹Nº›</a:t>
            </a:fld>
            <a:endParaRPr lang="es-CO" dirty="0"/>
          </a:p>
        </p:txBody>
      </p:sp>
    </p:spTree>
    <p:extLst>
      <p:ext uri="{BB962C8B-B14F-4D97-AF65-F5344CB8AC3E}">
        <p14:creationId xmlns:p14="http://schemas.microsoft.com/office/powerpoint/2010/main" val="12766072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iseño personalizado">
    <p:spTree>
      <p:nvGrpSpPr>
        <p:cNvPr id="1" name=""/>
        <p:cNvGrpSpPr/>
        <p:nvPr/>
      </p:nvGrpSpPr>
      <p:grpSpPr>
        <a:xfrm>
          <a:off x="0" y="0"/>
          <a:ext cx="0" cy="0"/>
          <a:chOff x="0" y="0"/>
          <a:chExt cx="0" cy="0"/>
        </a:xfrm>
      </p:grpSpPr>
      <p:sp>
        <p:nvSpPr>
          <p:cNvPr id="3" name="1 Rectángulo"/>
          <p:cNvSpPr/>
          <p:nvPr userDrawn="1"/>
        </p:nvSpPr>
        <p:spPr>
          <a:xfrm>
            <a:off x="0" y="0"/>
            <a:ext cx="10160000" cy="5715000"/>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dirty="0"/>
          </a:p>
        </p:txBody>
      </p:sp>
      <p:pic>
        <p:nvPicPr>
          <p:cNvPr id="4" name="5 Imagen" descr="sectores-02.png"/>
          <p:cNvPicPr>
            <a:picLocks noChangeAspect="1"/>
          </p:cNvPicPr>
          <p:nvPr userDrawn="1"/>
        </p:nvPicPr>
        <p:blipFill>
          <a:blip r:embed="rId2" cstate="print"/>
          <a:srcRect t="24785" r="63388"/>
          <a:stretch>
            <a:fillRect/>
          </a:stretch>
        </p:blipFill>
        <p:spPr>
          <a:xfrm>
            <a:off x="419" y="3170112"/>
            <a:ext cx="2223146" cy="2567708"/>
          </a:xfrm>
          <a:prstGeom prst="rect">
            <a:avLst/>
          </a:prstGeom>
        </p:spPr>
      </p:pic>
      <p:pic>
        <p:nvPicPr>
          <p:cNvPr id="5" name="Picture 3" descr="Z:\USERS\cpalacio.PROEXPORTDOM\Documents\Documents\cpalacio\IDENTIDAD MARCA Y MANUALES\NUEVA IMAGEN PROCOLOMBIA\MANUAL PROCOLOMBIA\ULTIMO DICIEMBRE\Manual ProColombia\Kit de herramientas PROCOLOMBIA\LOGOTIPO\PRINCIPAL\PNG\PRO_PRINCIPAL_HORZ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64677" y="5294761"/>
            <a:ext cx="1831799" cy="27701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4 CuadroTexto"/>
          <p:cNvSpPr txBox="1"/>
          <p:nvPr userDrawn="1"/>
        </p:nvSpPr>
        <p:spPr>
          <a:xfrm>
            <a:off x="119450" y="5377781"/>
            <a:ext cx="2080231" cy="246221"/>
          </a:xfrm>
          <a:prstGeom prst="rect">
            <a:avLst/>
          </a:prstGeom>
          <a:noFill/>
        </p:spPr>
        <p:txBody>
          <a:bodyPr wrap="square" rtlCol="0">
            <a:spAutoFit/>
          </a:bodyPr>
          <a:lstStyle/>
          <a:p>
            <a:pPr algn="ctr"/>
            <a:r>
              <a:rPr lang="es-ES" sz="1000" b="1" dirty="0">
                <a:solidFill>
                  <a:schemeClr val="bg1"/>
                </a:solidFill>
                <a:latin typeface="Maven Pro" pitchFamily="2" charset="0"/>
              </a:rPr>
              <a:t>PROCOLOMBIA.CO</a:t>
            </a:r>
          </a:p>
        </p:txBody>
      </p:sp>
      <p:sp>
        <p:nvSpPr>
          <p:cNvPr id="9" name="5 Marcador de número de diapositiva"/>
          <p:cNvSpPr>
            <a:spLocks noGrp="1"/>
          </p:cNvSpPr>
          <p:nvPr>
            <p:ph type="sldNum" sz="quarter" idx="12"/>
          </p:nvPr>
        </p:nvSpPr>
        <p:spPr>
          <a:xfrm>
            <a:off x="0" y="5342468"/>
            <a:ext cx="608825" cy="368160"/>
          </a:xfrm>
          <a:prstGeom prst="rect">
            <a:avLst/>
          </a:prstGeom>
        </p:spPr>
        <p:txBody>
          <a:bodyPr anchor="b"/>
          <a:lstStyle>
            <a:lvl1pPr algn="l">
              <a:defRPr sz="1100">
                <a:latin typeface="Century Gothic" panose="020B0502020202020204" pitchFamily="34" charset="0"/>
              </a:defRPr>
            </a:lvl1pPr>
          </a:lstStyle>
          <a:p>
            <a:fld id="{C639EB83-9322-45F6-937E-18E7DDF2D646}" type="slidenum">
              <a:rPr lang="es-CO" smtClean="0"/>
              <a:pPr/>
              <a:t>‹Nº›</a:t>
            </a:fld>
            <a:endParaRPr lang="es-CO" dirty="0"/>
          </a:p>
        </p:txBody>
      </p:sp>
    </p:spTree>
    <p:extLst>
      <p:ext uri="{BB962C8B-B14F-4D97-AF65-F5344CB8AC3E}">
        <p14:creationId xmlns:p14="http://schemas.microsoft.com/office/powerpoint/2010/main" val="28499913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Diseño personalizado">
    <p:spTree>
      <p:nvGrpSpPr>
        <p:cNvPr id="1" name=""/>
        <p:cNvGrpSpPr/>
        <p:nvPr/>
      </p:nvGrpSpPr>
      <p:grpSpPr>
        <a:xfrm>
          <a:off x="0" y="0"/>
          <a:ext cx="0" cy="0"/>
          <a:chOff x="0" y="0"/>
          <a:chExt cx="0" cy="0"/>
        </a:xfrm>
      </p:grpSpPr>
      <p:sp>
        <p:nvSpPr>
          <p:cNvPr id="3" name="1 Rectángulo"/>
          <p:cNvSpPr/>
          <p:nvPr userDrawn="1"/>
        </p:nvSpPr>
        <p:spPr>
          <a:xfrm>
            <a:off x="0" y="0"/>
            <a:ext cx="10160000" cy="5715000"/>
          </a:xfrm>
          <a:prstGeom prst="rect">
            <a:avLst/>
          </a:prstGeom>
          <a:gradFill flip="none" rotWithShape="1">
            <a:gsLst>
              <a:gs pos="0">
                <a:srgbClr val="C00000">
                  <a:shade val="30000"/>
                  <a:satMod val="115000"/>
                </a:srgbClr>
              </a:gs>
              <a:gs pos="50000">
                <a:srgbClr val="C00000">
                  <a:shade val="67500"/>
                  <a:satMod val="115000"/>
                </a:srgbClr>
              </a:gs>
              <a:gs pos="100000">
                <a:srgbClr val="C0000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pic>
        <p:nvPicPr>
          <p:cNvPr id="4" name="2 Imagen" descr="Sin título-2-04.png"/>
          <p:cNvPicPr>
            <a:picLocks noChangeAspect="1"/>
          </p:cNvPicPr>
          <p:nvPr userDrawn="1"/>
        </p:nvPicPr>
        <p:blipFill>
          <a:blip r:embed="rId2" cstate="print"/>
          <a:stretch>
            <a:fillRect/>
          </a:stretch>
        </p:blipFill>
        <p:spPr>
          <a:xfrm>
            <a:off x="0" y="930038"/>
            <a:ext cx="5790722" cy="4784965"/>
          </a:xfrm>
          <a:prstGeom prst="rect">
            <a:avLst/>
          </a:prstGeom>
        </p:spPr>
      </p:pic>
      <p:pic>
        <p:nvPicPr>
          <p:cNvPr id="5" name="3 Imagen" descr="Sin título-2-04.png"/>
          <p:cNvPicPr>
            <a:picLocks noChangeAspect="1"/>
          </p:cNvPicPr>
          <p:nvPr userDrawn="1"/>
        </p:nvPicPr>
        <p:blipFill>
          <a:blip r:embed="rId2" cstate="print"/>
          <a:stretch>
            <a:fillRect/>
          </a:stretch>
        </p:blipFill>
        <p:spPr>
          <a:xfrm rot="10800000">
            <a:off x="4369278" y="3"/>
            <a:ext cx="5790722" cy="4784965"/>
          </a:xfrm>
          <a:prstGeom prst="rect">
            <a:avLst/>
          </a:prstGeom>
        </p:spPr>
      </p:pic>
      <p:sp>
        <p:nvSpPr>
          <p:cNvPr id="6" name="4 Rectángulo"/>
          <p:cNvSpPr/>
          <p:nvPr userDrawn="1"/>
        </p:nvSpPr>
        <p:spPr>
          <a:xfrm>
            <a:off x="2279689" y="2209428"/>
            <a:ext cx="5440604"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solidFill>
                <a:schemeClr val="tx1">
                  <a:lumMod val="65000"/>
                  <a:lumOff val="35000"/>
                </a:schemeClr>
              </a:solidFill>
            </a:endParaRPr>
          </a:p>
        </p:txBody>
      </p:sp>
    </p:spTree>
    <p:extLst>
      <p:ext uri="{BB962C8B-B14F-4D97-AF65-F5344CB8AC3E}">
        <p14:creationId xmlns:p14="http://schemas.microsoft.com/office/powerpoint/2010/main" val="2254953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Diseño personalizado">
    <p:spTree>
      <p:nvGrpSpPr>
        <p:cNvPr id="1" name=""/>
        <p:cNvGrpSpPr/>
        <p:nvPr/>
      </p:nvGrpSpPr>
      <p:grpSpPr>
        <a:xfrm>
          <a:off x="0" y="0"/>
          <a:ext cx="0" cy="0"/>
          <a:chOff x="0" y="0"/>
          <a:chExt cx="0" cy="0"/>
        </a:xfrm>
      </p:grpSpPr>
      <p:sp>
        <p:nvSpPr>
          <p:cNvPr id="3" name="1 Rectángulo"/>
          <p:cNvSpPr/>
          <p:nvPr userDrawn="1"/>
        </p:nvSpPr>
        <p:spPr>
          <a:xfrm>
            <a:off x="0" y="0"/>
            <a:ext cx="10160000" cy="5715000"/>
          </a:xfrm>
          <a:prstGeom prst="rect">
            <a:avLst/>
          </a:prstGeom>
          <a:gradFill flip="none" rotWithShape="1">
            <a:gsLst>
              <a:gs pos="0">
                <a:srgbClr val="FFC000"/>
              </a:gs>
              <a:gs pos="50000">
                <a:srgbClr val="FFC000"/>
              </a:gs>
              <a:gs pos="100000">
                <a:schemeClr val="accent6">
                  <a:lumMod val="75000"/>
                </a:schemeClr>
              </a:gs>
            </a:gsLst>
            <a:path path="circle">
              <a:fillToRect l="100000" b="100000"/>
            </a:path>
            <a:tileRect t="-100000" r="-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pic>
        <p:nvPicPr>
          <p:cNvPr id="4" name="2 Imagen" descr="Sin título-2-04.png"/>
          <p:cNvPicPr>
            <a:picLocks noChangeAspect="1"/>
          </p:cNvPicPr>
          <p:nvPr userDrawn="1"/>
        </p:nvPicPr>
        <p:blipFill>
          <a:blip r:embed="rId2" cstate="print"/>
          <a:stretch>
            <a:fillRect/>
          </a:stretch>
        </p:blipFill>
        <p:spPr>
          <a:xfrm>
            <a:off x="0" y="930038"/>
            <a:ext cx="5790722" cy="4784965"/>
          </a:xfrm>
          <a:prstGeom prst="rect">
            <a:avLst/>
          </a:prstGeom>
        </p:spPr>
      </p:pic>
      <p:pic>
        <p:nvPicPr>
          <p:cNvPr id="5" name="3 Imagen" descr="Sin título-2-04.png"/>
          <p:cNvPicPr>
            <a:picLocks noChangeAspect="1"/>
          </p:cNvPicPr>
          <p:nvPr userDrawn="1"/>
        </p:nvPicPr>
        <p:blipFill>
          <a:blip r:embed="rId2" cstate="print"/>
          <a:stretch>
            <a:fillRect/>
          </a:stretch>
        </p:blipFill>
        <p:spPr>
          <a:xfrm rot="10800000">
            <a:off x="4369278" y="3"/>
            <a:ext cx="5790722" cy="4784965"/>
          </a:xfrm>
          <a:prstGeom prst="rect">
            <a:avLst/>
          </a:prstGeom>
        </p:spPr>
      </p:pic>
      <p:sp>
        <p:nvSpPr>
          <p:cNvPr id="6" name="4 Rectángulo"/>
          <p:cNvSpPr/>
          <p:nvPr userDrawn="1"/>
        </p:nvSpPr>
        <p:spPr>
          <a:xfrm>
            <a:off x="2279689" y="2209428"/>
            <a:ext cx="5440604"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solidFill>
                <a:schemeClr val="tx1">
                  <a:lumMod val="65000"/>
                  <a:lumOff val="35000"/>
                </a:schemeClr>
              </a:solidFill>
            </a:endParaRPr>
          </a:p>
        </p:txBody>
      </p:sp>
    </p:spTree>
    <p:extLst>
      <p:ext uri="{BB962C8B-B14F-4D97-AF65-F5344CB8AC3E}">
        <p14:creationId xmlns:p14="http://schemas.microsoft.com/office/powerpoint/2010/main" val="3068565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Diseño personalizado">
    <p:spTree>
      <p:nvGrpSpPr>
        <p:cNvPr id="1" name=""/>
        <p:cNvGrpSpPr/>
        <p:nvPr/>
      </p:nvGrpSpPr>
      <p:grpSpPr>
        <a:xfrm>
          <a:off x="0" y="0"/>
          <a:ext cx="0" cy="0"/>
          <a:chOff x="0" y="0"/>
          <a:chExt cx="0" cy="0"/>
        </a:xfrm>
      </p:grpSpPr>
      <p:sp>
        <p:nvSpPr>
          <p:cNvPr id="3" name="1 Rectángulo"/>
          <p:cNvSpPr/>
          <p:nvPr userDrawn="1"/>
        </p:nvSpPr>
        <p:spPr>
          <a:xfrm>
            <a:off x="0" y="0"/>
            <a:ext cx="10160000" cy="5715000"/>
          </a:xfrm>
          <a:prstGeom prst="rect">
            <a:avLst/>
          </a:prstGeom>
          <a:gradFill flip="none" rotWithShape="1">
            <a:gsLst>
              <a:gs pos="0">
                <a:srgbClr val="0070C0">
                  <a:shade val="30000"/>
                  <a:satMod val="115000"/>
                </a:srgbClr>
              </a:gs>
              <a:gs pos="50000">
                <a:srgbClr val="0070C0">
                  <a:shade val="67500"/>
                  <a:satMod val="115000"/>
                </a:srgbClr>
              </a:gs>
              <a:gs pos="100000">
                <a:srgbClr val="0070C0">
                  <a:shade val="100000"/>
                  <a:satMod val="115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pic>
        <p:nvPicPr>
          <p:cNvPr id="4" name="2 Imagen" descr="Sin título-2-04.png"/>
          <p:cNvPicPr>
            <a:picLocks noChangeAspect="1"/>
          </p:cNvPicPr>
          <p:nvPr userDrawn="1"/>
        </p:nvPicPr>
        <p:blipFill>
          <a:blip r:embed="rId2" cstate="print"/>
          <a:stretch>
            <a:fillRect/>
          </a:stretch>
        </p:blipFill>
        <p:spPr>
          <a:xfrm>
            <a:off x="0" y="930038"/>
            <a:ext cx="5790722" cy="4784965"/>
          </a:xfrm>
          <a:prstGeom prst="rect">
            <a:avLst/>
          </a:prstGeom>
        </p:spPr>
      </p:pic>
      <p:pic>
        <p:nvPicPr>
          <p:cNvPr id="5" name="3 Imagen" descr="Sin título-2-04.png"/>
          <p:cNvPicPr>
            <a:picLocks noChangeAspect="1"/>
          </p:cNvPicPr>
          <p:nvPr userDrawn="1"/>
        </p:nvPicPr>
        <p:blipFill>
          <a:blip r:embed="rId2" cstate="print"/>
          <a:stretch>
            <a:fillRect/>
          </a:stretch>
        </p:blipFill>
        <p:spPr>
          <a:xfrm rot="10800000">
            <a:off x="4369278" y="3"/>
            <a:ext cx="5790722" cy="4784965"/>
          </a:xfrm>
          <a:prstGeom prst="rect">
            <a:avLst/>
          </a:prstGeom>
        </p:spPr>
      </p:pic>
      <p:sp>
        <p:nvSpPr>
          <p:cNvPr id="6" name="4 Rectángulo"/>
          <p:cNvSpPr/>
          <p:nvPr userDrawn="1"/>
        </p:nvSpPr>
        <p:spPr>
          <a:xfrm>
            <a:off x="2279689" y="2209428"/>
            <a:ext cx="5440604"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solidFill>
                <a:schemeClr val="tx1">
                  <a:lumMod val="65000"/>
                  <a:lumOff val="35000"/>
                </a:schemeClr>
              </a:solidFill>
            </a:endParaRPr>
          </a:p>
        </p:txBody>
      </p:sp>
    </p:spTree>
    <p:extLst>
      <p:ext uri="{BB962C8B-B14F-4D97-AF65-F5344CB8AC3E}">
        <p14:creationId xmlns:p14="http://schemas.microsoft.com/office/powerpoint/2010/main" val="673679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Diseño personalizado">
    <p:spTree>
      <p:nvGrpSpPr>
        <p:cNvPr id="1" name=""/>
        <p:cNvGrpSpPr/>
        <p:nvPr/>
      </p:nvGrpSpPr>
      <p:grpSpPr>
        <a:xfrm>
          <a:off x="0" y="0"/>
          <a:ext cx="0" cy="0"/>
          <a:chOff x="0" y="0"/>
          <a:chExt cx="0" cy="0"/>
        </a:xfrm>
      </p:grpSpPr>
      <p:sp>
        <p:nvSpPr>
          <p:cNvPr id="3" name="1 Rectángulo"/>
          <p:cNvSpPr/>
          <p:nvPr userDrawn="1"/>
        </p:nvSpPr>
        <p:spPr>
          <a:xfrm>
            <a:off x="0" y="0"/>
            <a:ext cx="10160000" cy="5715000"/>
          </a:xfrm>
          <a:prstGeom prst="rect">
            <a:avLst/>
          </a:prstGeom>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pic>
        <p:nvPicPr>
          <p:cNvPr id="4" name="2 Imagen" descr="Sin título-2-04.png"/>
          <p:cNvPicPr>
            <a:picLocks noChangeAspect="1"/>
          </p:cNvPicPr>
          <p:nvPr userDrawn="1"/>
        </p:nvPicPr>
        <p:blipFill>
          <a:blip r:embed="rId2" cstate="print"/>
          <a:stretch>
            <a:fillRect/>
          </a:stretch>
        </p:blipFill>
        <p:spPr>
          <a:xfrm>
            <a:off x="0" y="930038"/>
            <a:ext cx="5790722" cy="4784965"/>
          </a:xfrm>
          <a:prstGeom prst="rect">
            <a:avLst/>
          </a:prstGeom>
        </p:spPr>
      </p:pic>
      <p:pic>
        <p:nvPicPr>
          <p:cNvPr id="5" name="3 Imagen" descr="Sin título-2-04.png"/>
          <p:cNvPicPr>
            <a:picLocks noChangeAspect="1"/>
          </p:cNvPicPr>
          <p:nvPr userDrawn="1"/>
        </p:nvPicPr>
        <p:blipFill>
          <a:blip r:embed="rId2" cstate="print"/>
          <a:stretch>
            <a:fillRect/>
          </a:stretch>
        </p:blipFill>
        <p:spPr>
          <a:xfrm rot="10800000">
            <a:off x="4369278" y="3"/>
            <a:ext cx="5790722" cy="4784965"/>
          </a:xfrm>
          <a:prstGeom prst="rect">
            <a:avLst/>
          </a:prstGeom>
        </p:spPr>
      </p:pic>
      <p:sp>
        <p:nvSpPr>
          <p:cNvPr id="6" name="4 Rectángulo"/>
          <p:cNvSpPr/>
          <p:nvPr userDrawn="1"/>
        </p:nvSpPr>
        <p:spPr>
          <a:xfrm>
            <a:off x="2279689" y="2209428"/>
            <a:ext cx="5440604" cy="93610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solidFill>
                <a:schemeClr val="tx1">
                  <a:lumMod val="65000"/>
                  <a:lumOff val="35000"/>
                </a:schemeClr>
              </a:solidFill>
            </a:endParaRPr>
          </a:p>
        </p:txBody>
      </p:sp>
    </p:spTree>
    <p:extLst>
      <p:ext uri="{BB962C8B-B14F-4D97-AF65-F5344CB8AC3E}">
        <p14:creationId xmlns:p14="http://schemas.microsoft.com/office/powerpoint/2010/main" val="27971740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508000" y="228865"/>
            <a:ext cx="9144000" cy="952500"/>
          </a:xfrm>
          <a:prstGeom prst="rect">
            <a:avLst/>
          </a:prstGeom>
        </p:spPr>
        <p:txBody>
          <a:bodyPr/>
          <a:lstStyle/>
          <a:p>
            <a:r>
              <a:rPr lang="es-ES"/>
              <a:t>Haga clic para modificar el estilo de título del patrón</a:t>
            </a:r>
            <a:endParaRPr lang="es-CO"/>
          </a:p>
        </p:txBody>
      </p:sp>
      <p:sp>
        <p:nvSpPr>
          <p:cNvPr id="3" name="2 Marcador de contenido"/>
          <p:cNvSpPr>
            <a:spLocks noGrp="1"/>
          </p:cNvSpPr>
          <p:nvPr>
            <p:ph idx="1"/>
          </p:nvPr>
        </p:nvSpPr>
        <p:spPr>
          <a:xfrm>
            <a:off x="508000" y="1333500"/>
            <a:ext cx="9144000" cy="3771636"/>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3 Marcador de fecha"/>
          <p:cNvSpPr>
            <a:spLocks noGrp="1"/>
          </p:cNvSpPr>
          <p:nvPr>
            <p:ph type="dt" sz="half" idx="10"/>
          </p:nvPr>
        </p:nvSpPr>
        <p:spPr>
          <a:xfrm>
            <a:off x="508001" y="5296962"/>
            <a:ext cx="2370667" cy="304271"/>
          </a:xfrm>
          <a:prstGeom prst="rect">
            <a:avLst/>
          </a:prstGeom>
        </p:spPr>
        <p:txBody>
          <a:bodyPr/>
          <a:lstStyle/>
          <a:p>
            <a:endParaRPr lang="es-CO"/>
          </a:p>
        </p:txBody>
      </p:sp>
      <p:sp>
        <p:nvSpPr>
          <p:cNvPr id="5" name="4 Marcador de pie de página"/>
          <p:cNvSpPr>
            <a:spLocks noGrp="1"/>
          </p:cNvSpPr>
          <p:nvPr>
            <p:ph type="ftr" sz="quarter" idx="11"/>
          </p:nvPr>
        </p:nvSpPr>
        <p:spPr>
          <a:xfrm>
            <a:off x="3471335" y="5296962"/>
            <a:ext cx="3217333" cy="304271"/>
          </a:xfrm>
          <a:prstGeom prst="rect">
            <a:avLst/>
          </a:prstGeom>
        </p:spPr>
        <p:txBody>
          <a:bodyPr/>
          <a:lstStyle/>
          <a:p>
            <a:endParaRPr lang="es-CO"/>
          </a:p>
        </p:txBody>
      </p:sp>
      <p:sp>
        <p:nvSpPr>
          <p:cNvPr id="6" name="5 Marcador de número de diapositiva"/>
          <p:cNvSpPr>
            <a:spLocks noGrp="1"/>
          </p:cNvSpPr>
          <p:nvPr>
            <p:ph type="sldNum" sz="quarter" idx="12"/>
          </p:nvPr>
        </p:nvSpPr>
        <p:spPr>
          <a:xfrm>
            <a:off x="7281333" y="5296962"/>
            <a:ext cx="2370667" cy="304271"/>
          </a:xfrm>
          <a:prstGeom prst="rect">
            <a:avLst/>
          </a:prstGeom>
        </p:spPr>
        <p:txBody>
          <a:bodyPr/>
          <a:lstStyle/>
          <a:p>
            <a:fld id="{C639EB83-9322-45F6-937E-18E7DDF2D646}" type="slidenum">
              <a:rPr lang="es-CO" smtClean="0"/>
              <a:pPr/>
              <a:t>‹Nº›</a:t>
            </a:fld>
            <a:endParaRPr lang="es-CO" dirty="0"/>
          </a:p>
        </p:txBody>
      </p:sp>
    </p:spTree>
    <p:extLst>
      <p:ext uri="{BB962C8B-B14F-4D97-AF65-F5344CB8AC3E}">
        <p14:creationId xmlns:p14="http://schemas.microsoft.com/office/powerpoint/2010/main" val="934205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_En blanco">
    <p:spTree>
      <p:nvGrpSpPr>
        <p:cNvPr id="1" name=""/>
        <p:cNvGrpSpPr/>
        <p:nvPr/>
      </p:nvGrpSpPr>
      <p:grpSpPr>
        <a:xfrm>
          <a:off x="0" y="0"/>
          <a:ext cx="0" cy="0"/>
          <a:chOff x="0" y="0"/>
          <a:chExt cx="0" cy="0"/>
        </a:xfrm>
      </p:grpSpPr>
      <p:sp>
        <p:nvSpPr>
          <p:cNvPr id="5" name="1 Marcador de título"/>
          <p:cNvSpPr>
            <a:spLocks noGrp="1"/>
          </p:cNvSpPr>
          <p:nvPr>
            <p:ph type="title"/>
          </p:nvPr>
        </p:nvSpPr>
        <p:spPr>
          <a:xfrm>
            <a:off x="508559" y="228750"/>
            <a:ext cx="9142883" cy="408504"/>
          </a:xfrm>
          <a:prstGeom prst="rect">
            <a:avLst/>
          </a:prstGeom>
        </p:spPr>
        <p:txBody>
          <a:bodyPr vert="horz" lIns="64282" tIns="32141" rIns="64282" bIns="32141" rtlCol="0" anchor="ctr">
            <a:noAutofit/>
          </a:bodyPr>
          <a:lstStyle>
            <a:lvl1pPr>
              <a:defRPr sz="1667" b="1"/>
            </a:lvl1pPr>
          </a:lstStyle>
          <a:p>
            <a:r>
              <a:rPr lang="es-ES"/>
              <a:t>Haga clic para modificar el estilo de título del patrón</a:t>
            </a:r>
            <a:endParaRPr lang="es-CO" dirty="0"/>
          </a:p>
        </p:txBody>
      </p:sp>
    </p:spTree>
    <p:extLst>
      <p:ext uri="{BB962C8B-B14F-4D97-AF65-F5344CB8AC3E}">
        <p14:creationId xmlns:p14="http://schemas.microsoft.com/office/powerpoint/2010/main" val="467960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24" name="2 Rectángulo"/>
          <p:cNvSpPr/>
          <p:nvPr userDrawn="1"/>
        </p:nvSpPr>
        <p:spPr>
          <a:xfrm>
            <a:off x="0" y="-39741"/>
            <a:ext cx="10230651" cy="5754741"/>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pic>
        <p:nvPicPr>
          <p:cNvPr id="25" name="6 Imagen" descr="gra-04.png"/>
          <p:cNvPicPr>
            <a:picLocks noChangeAspect="1"/>
          </p:cNvPicPr>
          <p:nvPr userDrawn="1"/>
        </p:nvPicPr>
        <p:blipFill>
          <a:blip r:embed="rId2" cstate="print"/>
          <a:stretch>
            <a:fillRect/>
          </a:stretch>
        </p:blipFill>
        <p:spPr>
          <a:xfrm>
            <a:off x="0" y="1024863"/>
            <a:ext cx="5670144" cy="4705653"/>
          </a:xfrm>
          <a:prstGeom prst="rect">
            <a:avLst/>
          </a:prstGeom>
        </p:spPr>
      </p:pic>
      <p:pic>
        <p:nvPicPr>
          <p:cNvPr id="26" name="7 Imagen" descr="gra-04.png"/>
          <p:cNvPicPr>
            <a:picLocks noChangeAspect="1"/>
          </p:cNvPicPr>
          <p:nvPr userDrawn="1"/>
        </p:nvPicPr>
        <p:blipFill>
          <a:blip r:embed="rId2" cstate="print"/>
          <a:stretch>
            <a:fillRect/>
          </a:stretch>
        </p:blipFill>
        <p:spPr>
          <a:xfrm rot="10800000">
            <a:off x="4439929" y="-55257"/>
            <a:ext cx="5790722" cy="4784965"/>
          </a:xfrm>
          <a:prstGeom prst="rect">
            <a:avLst/>
          </a:prstGeom>
        </p:spPr>
      </p:pic>
      <p:sp>
        <p:nvSpPr>
          <p:cNvPr id="6" name="5 Marcador de número de diapositiva"/>
          <p:cNvSpPr>
            <a:spLocks noGrp="1"/>
          </p:cNvSpPr>
          <p:nvPr>
            <p:ph type="sldNum" sz="quarter" idx="12"/>
          </p:nvPr>
        </p:nvSpPr>
        <p:spPr>
          <a:xfrm>
            <a:off x="0" y="5342468"/>
            <a:ext cx="608825" cy="368160"/>
          </a:xfrm>
          <a:prstGeom prst="rect">
            <a:avLst/>
          </a:prstGeom>
        </p:spPr>
        <p:txBody>
          <a:bodyPr anchor="b"/>
          <a:lstStyle>
            <a:lvl1pPr algn="l">
              <a:defRPr sz="1100">
                <a:latin typeface="Century Gothic" panose="020B0502020202020204" pitchFamily="34" charset="0"/>
              </a:defRPr>
            </a:lvl1pPr>
          </a:lstStyle>
          <a:p>
            <a:fld id="{C639EB83-9322-45F6-937E-18E7DDF2D646}" type="slidenum">
              <a:rPr lang="es-CO" smtClean="0"/>
              <a:pPr/>
              <a:t>‹Nº›</a:t>
            </a:fld>
            <a:endParaRPr lang="es-CO" dirty="0"/>
          </a:p>
        </p:txBody>
      </p:sp>
    </p:spTree>
    <p:extLst>
      <p:ext uri="{BB962C8B-B14F-4D97-AF65-F5344CB8AC3E}">
        <p14:creationId xmlns:p14="http://schemas.microsoft.com/office/powerpoint/2010/main" val="160144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3_Diseño personalizado">
    <p:spTree>
      <p:nvGrpSpPr>
        <p:cNvPr id="1" name=""/>
        <p:cNvGrpSpPr/>
        <p:nvPr/>
      </p:nvGrpSpPr>
      <p:grpSpPr>
        <a:xfrm>
          <a:off x="0" y="0"/>
          <a:ext cx="0" cy="0"/>
          <a:chOff x="0" y="0"/>
          <a:chExt cx="0" cy="0"/>
        </a:xfrm>
      </p:grpSpPr>
      <p:sp>
        <p:nvSpPr>
          <p:cNvPr id="3" name="1 Rectángulo"/>
          <p:cNvSpPr/>
          <p:nvPr userDrawn="1"/>
        </p:nvSpPr>
        <p:spPr>
          <a:xfrm>
            <a:off x="0" y="0"/>
            <a:ext cx="10160000" cy="5715000"/>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76197" tIns="38098" rIns="76197" bIns="38098" rtlCol="0" anchor="ctr"/>
          <a:lstStyle/>
          <a:p>
            <a:pPr algn="ctr"/>
            <a:endParaRPr lang="es-CO" sz="2000" dirty="0"/>
          </a:p>
        </p:txBody>
      </p:sp>
      <p:pic>
        <p:nvPicPr>
          <p:cNvPr id="4" name="5 Imagen" descr="sectores-03.png"/>
          <p:cNvPicPr>
            <a:picLocks noChangeAspect="1"/>
          </p:cNvPicPr>
          <p:nvPr userDrawn="1"/>
        </p:nvPicPr>
        <p:blipFill>
          <a:blip r:embed="rId2" cstate="print"/>
          <a:srcRect t="23524" r="63388"/>
          <a:stretch>
            <a:fillRect/>
          </a:stretch>
        </p:blipFill>
        <p:spPr>
          <a:xfrm>
            <a:off x="420" y="3147292"/>
            <a:ext cx="2186496" cy="2567708"/>
          </a:xfrm>
          <a:prstGeom prst="rect">
            <a:avLst/>
          </a:prstGeom>
        </p:spPr>
      </p:pic>
      <p:pic>
        <p:nvPicPr>
          <p:cNvPr id="5" name="Picture 3" descr="Z:\USERS\cpalacio.PROEXPORTDOM\Documents\Documents\cpalacio\IDENTIDAD MARCA Y MANUALES\NUEVA IMAGEN PROCOLOMBIA\MANUAL PROCOLOMBIA\ULTIMO DICIEMBRE\Manual ProColombia\Kit de herramientas PROCOLOMBIA\LOGOTIPO\PRINCIPAL\PNG\PRO_PRINCIPAL_HORZ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64678" y="5294762"/>
            <a:ext cx="1831799" cy="27701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4 CuadroTexto"/>
          <p:cNvSpPr txBox="1"/>
          <p:nvPr userDrawn="1"/>
        </p:nvSpPr>
        <p:spPr>
          <a:xfrm>
            <a:off x="119451" y="5377782"/>
            <a:ext cx="2080231" cy="230833"/>
          </a:xfrm>
          <a:prstGeom prst="rect">
            <a:avLst/>
          </a:prstGeom>
          <a:noFill/>
        </p:spPr>
        <p:txBody>
          <a:bodyPr wrap="square" lIns="76197" tIns="38098" rIns="76197" bIns="38098" rtlCol="0">
            <a:spAutoFit/>
          </a:bodyPr>
          <a:lstStyle/>
          <a:p>
            <a:pPr algn="ctr"/>
            <a:r>
              <a:rPr lang="es-ES" sz="1000" b="1" dirty="0">
                <a:solidFill>
                  <a:schemeClr val="tx1">
                    <a:lumMod val="75000"/>
                    <a:lumOff val="25000"/>
                  </a:schemeClr>
                </a:solidFill>
                <a:latin typeface="Maven Pro" pitchFamily="2" charset="0"/>
              </a:rPr>
              <a:t>PROCOLOMBIA.CO</a:t>
            </a:r>
          </a:p>
        </p:txBody>
      </p:sp>
      <p:sp>
        <p:nvSpPr>
          <p:cNvPr id="7" name="5 Marcador de número de diapositiva"/>
          <p:cNvSpPr>
            <a:spLocks noGrp="1"/>
          </p:cNvSpPr>
          <p:nvPr>
            <p:ph type="sldNum" sz="quarter" idx="12"/>
          </p:nvPr>
        </p:nvSpPr>
        <p:spPr>
          <a:xfrm>
            <a:off x="2" y="5410730"/>
            <a:ext cx="399479" cy="304271"/>
          </a:xfrm>
          <a:prstGeom prst="rect">
            <a:avLst/>
          </a:prstGeom>
        </p:spPr>
        <p:txBody>
          <a:bodyPr lIns="76197" tIns="38098" rIns="76197" bIns="38098" anchor="ctr"/>
          <a:lstStyle>
            <a:lvl1pPr algn="ctr">
              <a:defRPr sz="1000">
                <a:latin typeface="Century Gothic" panose="020B0502020202020204" pitchFamily="34" charset="0"/>
              </a:defRPr>
            </a:lvl1pPr>
          </a:lstStyle>
          <a:p>
            <a:fld id="{C639EB83-9322-45F6-937E-18E7DDF2D646}" type="slidenum">
              <a:rPr lang="es-CO" smtClean="0"/>
              <a:pPr/>
              <a:t>‹Nº›</a:t>
            </a:fld>
            <a:endParaRPr lang="es-CO"/>
          </a:p>
        </p:txBody>
      </p:sp>
      <p:sp>
        <p:nvSpPr>
          <p:cNvPr id="8" name="Text Placeholder 11"/>
          <p:cNvSpPr>
            <a:spLocks noGrp="1"/>
          </p:cNvSpPr>
          <p:nvPr>
            <p:ph type="body" sz="quarter" idx="10" hasCustomPrompt="1"/>
          </p:nvPr>
        </p:nvSpPr>
        <p:spPr>
          <a:xfrm>
            <a:off x="585304" y="241624"/>
            <a:ext cx="9011478" cy="307777"/>
          </a:xfrm>
          <a:prstGeom prst="rect">
            <a:avLst/>
          </a:prstGeom>
          <a:noFill/>
        </p:spPr>
        <p:txBody>
          <a:bodyPr wrap="square" lIns="76197" tIns="38098" rIns="76197" bIns="38098" rtlCol="0">
            <a:spAutoFit/>
          </a:bodyPr>
          <a:lstStyle>
            <a:lvl1pPr marL="0" indent="0" algn="ctr">
              <a:buNone/>
              <a:defRPr lang="en-US" sz="1500" kern="1200" dirty="0">
                <a:solidFill>
                  <a:schemeClr val="tx1">
                    <a:lumMod val="75000"/>
                    <a:lumOff val="25000"/>
                  </a:schemeClr>
                </a:solidFill>
                <a:latin typeface="Century Gothic" panose="020B0502020202020204" pitchFamily="34" charset="0"/>
                <a:ea typeface="+mn-ea"/>
                <a:cs typeface="+mn-cs"/>
              </a:defRPr>
            </a:lvl1pPr>
          </a:lstStyle>
          <a:p>
            <a:pPr marL="0" lvl="0"/>
            <a:r>
              <a:rPr lang="en-US" dirty="0"/>
              <a:t>Click to edit master text styles</a:t>
            </a:r>
          </a:p>
        </p:txBody>
      </p:sp>
      <p:cxnSp>
        <p:nvCxnSpPr>
          <p:cNvPr id="9" name="Straight Connector 11"/>
          <p:cNvCxnSpPr/>
          <p:nvPr userDrawn="1"/>
        </p:nvCxnSpPr>
        <p:spPr>
          <a:xfrm>
            <a:off x="586897" y="811498"/>
            <a:ext cx="9009886" cy="5719"/>
          </a:xfrm>
          <a:prstGeom prst="line">
            <a:avLst/>
          </a:prstGeom>
          <a:ln w="3175" cmpd="sng">
            <a:prstDash val="dot"/>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859238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7" name="9 Rectángulo"/>
          <p:cNvSpPr/>
          <p:nvPr userDrawn="1"/>
        </p:nvSpPr>
        <p:spPr>
          <a:xfrm>
            <a:off x="0" y="0"/>
            <a:ext cx="10160000" cy="5715000"/>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pic>
        <p:nvPicPr>
          <p:cNvPr id="8" name="1 Imagen" descr="sectores-01.png"/>
          <p:cNvPicPr>
            <a:picLocks noChangeAspect="1"/>
          </p:cNvPicPr>
          <p:nvPr userDrawn="1"/>
        </p:nvPicPr>
        <p:blipFill>
          <a:blip r:embed="rId2" cstate="print"/>
          <a:stretch>
            <a:fillRect/>
          </a:stretch>
        </p:blipFill>
        <p:spPr>
          <a:xfrm>
            <a:off x="421" y="1760"/>
            <a:ext cx="10159161" cy="5711480"/>
          </a:xfrm>
          <a:prstGeom prst="rect">
            <a:avLst/>
          </a:prstGeom>
        </p:spPr>
      </p:pic>
      <p:pic>
        <p:nvPicPr>
          <p:cNvPr id="12" name="8 Imagen" descr="PRO_PRINCIPAL_VER_PNG.png"/>
          <p:cNvPicPr>
            <a:picLocks noChangeAspect="1"/>
          </p:cNvPicPr>
          <p:nvPr userDrawn="1"/>
        </p:nvPicPr>
        <p:blipFill>
          <a:blip r:embed="rId3" cstate="print"/>
          <a:stretch>
            <a:fillRect/>
          </a:stretch>
        </p:blipFill>
        <p:spPr>
          <a:xfrm>
            <a:off x="3740145" y="913284"/>
            <a:ext cx="2619999" cy="1334430"/>
          </a:xfrm>
          <a:prstGeom prst="rect">
            <a:avLst/>
          </a:prstGeom>
        </p:spPr>
      </p:pic>
    </p:spTree>
    <p:extLst>
      <p:ext uri="{BB962C8B-B14F-4D97-AF65-F5344CB8AC3E}">
        <p14:creationId xmlns:p14="http://schemas.microsoft.com/office/powerpoint/2010/main" val="31642416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5" name="11 Imagen" descr="_G2E7029.jpg"/>
          <p:cNvPicPr>
            <a:picLocks noChangeAspect="1"/>
          </p:cNvPicPr>
          <p:nvPr userDrawn="1"/>
        </p:nvPicPr>
        <p:blipFill rotWithShape="1">
          <a:blip r:embed="rId2" cstate="print">
            <a:lum bright="-10000"/>
          </a:blip>
          <a:srcRect t="2779" b="2779"/>
          <a:stretch/>
        </p:blipFill>
        <p:spPr>
          <a:xfrm>
            <a:off x="-13292" y="-22819"/>
            <a:ext cx="10173293" cy="5760639"/>
          </a:xfrm>
          <a:prstGeom prst="rect">
            <a:avLst/>
          </a:prstGeom>
        </p:spPr>
      </p:pic>
      <p:pic>
        <p:nvPicPr>
          <p:cNvPr id="6" name="1 Imagen" descr="sectores-01.png"/>
          <p:cNvPicPr>
            <a:picLocks noChangeAspect="1"/>
          </p:cNvPicPr>
          <p:nvPr userDrawn="1"/>
        </p:nvPicPr>
        <p:blipFill>
          <a:blip r:embed="rId3" cstate="print">
            <a:lum bright="-10000"/>
          </a:blip>
          <a:stretch>
            <a:fillRect/>
          </a:stretch>
        </p:blipFill>
        <p:spPr>
          <a:xfrm>
            <a:off x="-12872" y="0"/>
            <a:ext cx="10172453" cy="5711480"/>
          </a:xfrm>
          <a:prstGeom prst="rect">
            <a:avLst/>
          </a:prstGeom>
        </p:spPr>
      </p:pic>
      <p:sp>
        <p:nvSpPr>
          <p:cNvPr id="7" name="3 Rectángulo"/>
          <p:cNvSpPr/>
          <p:nvPr userDrawn="1"/>
        </p:nvSpPr>
        <p:spPr>
          <a:xfrm>
            <a:off x="2593026" y="2775620"/>
            <a:ext cx="5127270" cy="936104"/>
          </a:xfrm>
          <a:prstGeom prst="rect">
            <a:avLst/>
          </a:prstGeom>
          <a:solidFill>
            <a:srgbClr val="000000">
              <a:alpha val="4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solidFill>
                <a:schemeClr val="tx1">
                  <a:lumMod val="65000"/>
                  <a:lumOff val="35000"/>
                </a:schemeClr>
              </a:solidFill>
            </a:endParaRPr>
          </a:p>
        </p:txBody>
      </p:sp>
      <p:cxnSp>
        <p:nvCxnSpPr>
          <p:cNvPr id="8" name="6 Conector recto"/>
          <p:cNvCxnSpPr/>
          <p:nvPr userDrawn="1"/>
        </p:nvCxnSpPr>
        <p:spPr>
          <a:xfrm flipH="1">
            <a:off x="5714919" y="3855740"/>
            <a:ext cx="1387797"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7 Conector recto"/>
          <p:cNvCxnSpPr/>
          <p:nvPr userDrawn="1"/>
        </p:nvCxnSpPr>
        <p:spPr>
          <a:xfrm flipH="1">
            <a:off x="3159789" y="3855740"/>
            <a:ext cx="130279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10 Imagen" descr="PRO_UNATINTA_VER_PNG.png"/>
          <p:cNvPicPr>
            <a:picLocks noChangeAspect="1"/>
          </p:cNvPicPr>
          <p:nvPr userDrawn="1"/>
        </p:nvPicPr>
        <p:blipFill>
          <a:blip r:embed="rId4" cstate="print"/>
          <a:stretch>
            <a:fillRect/>
          </a:stretch>
        </p:blipFill>
        <p:spPr>
          <a:xfrm>
            <a:off x="3876414" y="1076695"/>
            <a:ext cx="2643748" cy="134875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88537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sp>
        <p:nvSpPr>
          <p:cNvPr id="8" name="9 Rectángulo"/>
          <p:cNvSpPr/>
          <p:nvPr userDrawn="1"/>
        </p:nvSpPr>
        <p:spPr>
          <a:xfrm>
            <a:off x="0" y="0"/>
            <a:ext cx="10160000" cy="5715000"/>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pic>
        <p:nvPicPr>
          <p:cNvPr id="9" name="1 Imagen" descr="sectores-03.png"/>
          <p:cNvPicPr>
            <a:picLocks noChangeAspect="1"/>
          </p:cNvPicPr>
          <p:nvPr userDrawn="1"/>
        </p:nvPicPr>
        <p:blipFill>
          <a:blip r:embed="rId2" cstate="print"/>
          <a:stretch>
            <a:fillRect/>
          </a:stretch>
        </p:blipFill>
        <p:spPr>
          <a:xfrm>
            <a:off x="421" y="1760"/>
            <a:ext cx="10159161" cy="5711480"/>
          </a:xfrm>
          <a:prstGeom prst="rect">
            <a:avLst/>
          </a:prstGeom>
        </p:spPr>
      </p:pic>
      <p:pic>
        <p:nvPicPr>
          <p:cNvPr id="13" name="8 Imagen" descr="PRO_PRINCIPAL_VER_PNG.png"/>
          <p:cNvPicPr>
            <a:picLocks noChangeAspect="1"/>
          </p:cNvPicPr>
          <p:nvPr userDrawn="1"/>
        </p:nvPicPr>
        <p:blipFill>
          <a:blip r:embed="rId3" cstate="print"/>
          <a:stretch>
            <a:fillRect/>
          </a:stretch>
        </p:blipFill>
        <p:spPr>
          <a:xfrm>
            <a:off x="3740145" y="913284"/>
            <a:ext cx="2619999" cy="1334430"/>
          </a:xfrm>
          <a:prstGeom prst="rect">
            <a:avLst/>
          </a:prstGeom>
        </p:spPr>
      </p:pic>
    </p:spTree>
    <p:extLst>
      <p:ext uri="{BB962C8B-B14F-4D97-AF65-F5344CB8AC3E}">
        <p14:creationId xmlns:p14="http://schemas.microsoft.com/office/powerpoint/2010/main" val="6730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12 Imagen" descr="Tayrona Sol y Playa 180x120cm.jpg"/>
          <p:cNvPicPr>
            <a:picLocks noChangeAspect="1"/>
          </p:cNvPicPr>
          <p:nvPr userDrawn="1"/>
        </p:nvPicPr>
        <p:blipFill rotWithShape="1">
          <a:blip r:embed="rId2" cstate="print">
            <a:lum bright="-10000"/>
          </a:blip>
          <a:srcRect t="3273" b="3273"/>
          <a:stretch/>
        </p:blipFill>
        <p:spPr>
          <a:xfrm>
            <a:off x="2" y="-22819"/>
            <a:ext cx="10159999" cy="5760639"/>
          </a:xfrm>
          <a:prstGeom prst="rect">
            <a:avLst/>
          </a:prstGeom>
        </p:spPr>
      </p:pic>
      <p:pic>
        <p:nvPicPr>
          <p:cNvPr id="4" name="1 Imagen" descr="sectores-03.png"/>
          <p:cNvPicPr>
            <a:picLocks noChangeAspect="1"/>
          </p:cNvPicPr>
          <p:nvPr userDrawn="1"/>
        </p:nvPicPr>
        <p:blipFill>
          <a:blip r:embed="rId3" cstate="print">
            <a:lum bright="10000"/>
          </a:blip>
          <a:stretch>
            <a:fillRect/>
          </a:stretch>
        </p:blipFill>
        <p:spPr>
          <a:xfrm>
            <a:off x="421" y="1760"/>
            <a:ext cx="10159161" cy="5711480"/>
          </a:xfrm>
          <a:prstGeom prst="rect">
            <a:avLst/>
          </a:prstGeom>
        </p:spPr>
      </p:pic>
      <p:pic>
        <p:nvPicPr>
          <p:cNvPr id="8" name="9 Imagen" descr="PRO_UNATINTA_VER_PNG.png"/>
          <p:cNvPicPr>
            <a:picLocks noChangeAspect="1"/>
          </p:cNvPicPr>
          <p:nvPr userDrawn="1"/>
        </p:nvPicPr>
        <p:blipFill>
          <a:blip r:embed="rId4" cstate="print"/>
          <a:stretch>
            <a:fillRect/>
          </a:stretch>
        </p:blipFill>
        <p:spPr>
          <a:xfrm>
            <a:off x="3879868" y="1076695"/>
            <a:ext cx="2640293" cy="134875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1179419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seño personalizado">
    <p:spTree>
      <p:nvGrpSpPr>
        <p:cNvPr id="1" name=""/>
        <p:cNvGrpSpPr/>
        <p:nvPr/>
      </p:nvGrpSpPr>
      <p:grpSpPr>
        <a:xfrm>
          <a:off x="0" y="0"/>
          <a:ext cx="0" cy="0"/>
          <a:chOff x="0" y="0"/>
          <a:chExt cx="0" cy="0"/>
        </a:xfrm>
      </p:grpSpPr>
      <p:sp>
        <p:nvSpPr>
          <p:cNvPr id="3" name="9 Rectángulo"/>
          <p:cNvSpPr/>
          <p:nvPr userDrawn="1"/>
        </p:nvSpPr>
        <p:spPr>
          <a:xfrm>
            <a:off x="0" y="0"/>
            <a:ext cx="10160000" cy="5715000"/>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pic>
        <p:nvPicPr>
          <p:cNvPr id="4" name="1 Imagen" descr="sectores-02.png"/>
          <p:cNvPicPr>
            <a:picLocks noChangeAspect="1"/>
          </p:cNvPicPr>
          <p:nvPr userDrawn="1"/>
        </p:nvPicPr>
        <p:blipFill>
          <a:blip r:embed="rId2" cstate="print"/>
          <a:stretch>
            <a:fillRect/>
          </a:stretch>
        </p:blipFill>
        <p:spPr>
          <a:xfrm>
            <a:off x="421" y="1760"/>
            <a:ext cx="10159161" cy="5711480"/>
          </a:xfrm>
          <a:prstGeom prst="rect">
            <a:avLst/>
          </a:prstGeom>
        </p:spPr>
      </p:pic>
      <p:pic>
        <p:nvPicPr>
          <p:cNvPr id="8" name="8 Imagen" descr="PRO_PRINCIPAL_VER_PNG.png"/>
          <p:cNvPicPr>
            <a:picLocks noChangeAspect="1"/>
          </p:cNvPicPr>
          <p:nvPr userDrawn="1"/>
        </p:nvPicPr>
        <p:blipFill>
          <a:blip r:embed="rId3" cstate="print"/>
          <a:stretch>
            <a:fillRect/>
          </a:stretch>
        </p:blipFill>
        <p:spPr>
          <a:xfrm>
            <a:off x="3740145" y="913284"/>
            <a:ext cx="2619999" cy="1334430"/>
          </a:xfrm>
          <a:prstGeom prst="rect">
            <a:avLst/>
          </a:prstGeom>
        </p:spPr>
      </p:pic>
    </p:spTree>
    <p:extLst>
      <p:ext uri="{BB962C8B-B14F-4D97-AF65-F5344CB8AC3E}">
        <p14:creationId xmlns:p14="http://schemas.microsoft.com/office/powerpoint/2010/main" val="3701543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seño personalizado">
    <p:spTree>
      <p:nvGrpSpPr>
        <p:cNvPr id="1" name=""/>
        <p:cNvGrpSpPr/>
        <p:nvPr/>
      </p:nvGrpSpPr>
      <p:grpSpPr>
        <a:xfrm>
          <a:off x="0" y="0"/>
          <a:ext cx="0" cy="0"/>
          <a:chOff x="0" y="0"/>
          <a:chExt cx="0" cy="0"/>
        </a:xfrm>
      </p:grpSpPr>
      <p:pic>
        <p:nvPicPr>
          <p:cNvPr id="3" name="12 Imagen" descr="infraestructura_2.jpg"/>
          <p:cNvPicPr>
            <a:picLocks noChangeAspect="1"/>
          </p:cNvPicPr>
          <p:nvPr userDrawn="1"/>
        </p:nvPicPr>
        <p:blipFill rotWithShape="1">
          <a:blip r:embed="rId2" cstate="print">
            <a:lum bright="-10000"/>
          </a:blip>
          <a:srcRect t="2529" b="2527"/>
          <a:stretch/>
        </p:blipFill>
        <p:spPr>
          <a:xfrm>
            <a:off x="0" y="-22820"/>
            <a:ext cx="10160000" cy="5760640"/>
          </a:xfrm>
          <a:prstGeom prst="rect">
            <a:avLst/>
          </a:prstGeom>
        </p:spPr>
      </p:pic>
      <p:pic>
        <p:nvPicPr>
          <p:cNvPr id="4" name="1 Imagen" descr="sectores-02.png"/>
          <p:cNvPicPr>
            <a:picLocks noChangeAspect="1"/>
          </p:cNvPicPr>
          <p:nvPr userDrawn="1"/>
        </p:nvPicPr>
        <p:blipFill>
          <a:blip r:embed="rId3" cstate="print">
            <a:lum bright="-20000"/>
          </a:blip>
          <a:stretch>
            <a:fillRect/>
          </a:stretch>
        </p:blipFill>
        <p:spPr>
          <a:xfrm>
            <a:off x="421" y="-22820"/>
            <a:ext cx="10159161" cy="5711480"/>
          </a:xfrm>
          <a:prstGeom prst="rect">
            <a:avLst/>
          </a:prstGeom>
        </p:spPr>
      </p:pic>
      <p:pic>
        <p:nvPicPr>
          <p:cNvPr id="8" name="11 Imagen" descr="PRO_UNATINTA_VER_PNG.png"/>
          <p:cNvPicPr>
            <a:picLocks noChangeAspect="1"/>
          </p:cNvPicPr>
          <p:nvPr userDrawn="1"/>
        </p:nvPicPr>
        <p:blipFill>
          <a:blip r:embed="rId4" cstate="print"/>
          <a:stretch>
            <a:fillRect/>
          </a:stretch>
        </p:blipFill>
        <p:spPr>
          <a:xfrm>
            <a:off x="3879868" y="1076695"/>
            <a:ext cx="2640293" cy="1348759"/>
          </a:xfrm>
          <a:prstGeom prst="rect">
            <a:avLst/>
          </a:prstGeom>
          <a:effectLst>
            <a:outerShdw blurRad="50800" dist="38100" dir="5400000" algn="t" rotWithShape="0">
              <a:prstClr val="black">
                <a:alpha val="40000"/>
              </a:prstClr>
            </a:outerShdw>
          </a:effectLst>
        </p:spPr>
      </p:pic>
    </p:spTree>
    <p:extLst>
      <p:ext uri="{BB962C8B-B14F-4D97-AF65-F5344CB8AC3E}">
        <p14:creationId xmlns:p14="http://schemas.microsoft.com/office/powerpoint/2010/main" val="21093331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Diseño personalizado">
    <p:spTree>
      <p:nvGrpSpPr>
        <p:cNvPr id="1" name=""/>
        <p:cNvGrpSpPr/>
        <p:nvPr/>
      </p:nvGrpSpPr>
      <p:grpSpPr>
        <a:xfrm>
          <a:off x="0" y="0"/>
          <a:ext cx="0" cy="0"/>
          <a:chOff x="0" y="0"/>
          <a:chExt cx="0" cy="0"/>
        </a:xfrm>
      </p:grpSpPr>
      <p:sp>
        <p:nvSpPr>
          <p:cNvPr id="3" name="2 Rectángulo"/>
          <p:cNvSpPr/>
          <p:nvPr userDrawn="1"/>
        </p:nvSpPr>
        <p:spPr>
          <a:xfrm>
            <a:off x="0" y="0"/>
            <a:ext cx="10160000" cy="5715000"/>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dirty="0"/>
          </a:p>
        </p:txBody>
      </p:sp>
      <p:pic>
        <p:nvPicPr>
          <p:cNvPr id="4" name="1 Imagen" descr="sectores-01.png"/>
          <p:cNvPicPr>
            <a:picLocks noChangeAspect="1"/>
          </p:cNvPicPr>
          <p:nvPr userDrawn="1"/>
        </p:nvPicPr>
        <p:blipFill>
          <a:blip r:embed="rId2" cstate="print"/>
          <a:srcRect t="23524" r="63388"/>
          <a:stretch>
            <a:fillRect/>
          </a:stretch>
        </p:blipFill>
        <p:spPr>
          <a:xfrm>
            <a:off x="421" y="3130540"/>
            <a:ext cx="2199261" cy="2582700"/>
          </a:xfrm>
          <a:prstGeom prst="rect">
            <a:avLst/>
          </a:prstGeom>
        </p:spPr>
      </p:pic>
      <p:pic>
        <p:nvPicPr>
          <p:cNvPr id="5" name="Picture 3" descr="Z:\USERS\cpalacio.PROEXPORTDOM\Documents\Documents\cpalacio\IDENTIDAD MARCA Y MANUALES\NUEVA IMAGEN PROCOLOMBIA\MANUAL PROCOLOMBIA\ULTIMO DICIEMBRE\Manual ProColombia\Kit de herramientas PROCOLOMBIA\LOGOTIPO\PRINCIPAL\PNG\PRO_PRINCIPAL_HORZ_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164677" y="5294761"/>
            <a:ext cx="1831799" cy="27701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4 CuadroTexto"/>
          <p:cNvSpPr txBox="1"/>
          <p:nvPr userDrawn="1"/>
        </p:nvSpPr>
        <p:spPr>
          <a:xfrm>
            <a:off x="119450" y="5377781"/>
            <a:ext cx="2080231" cy="246221"/>
          </a:xfrm>
          <a:prstGeom prst="rect">
            <a:avLst/>
          </a:prstGeom>
          <a:noFill/>
        </p:spPr>
        <p:txBody>
          <a:bodyPr wrap="square" rtlCol="0">
            <a:spAutoFit/>
          </a:bodyPr>
          <a:lstStyle/>
          <a:p>
            <a:pPr algn="ctr"/>
            <a:r>
              <a:rPr lang="es-ES" sz="1000" b="1" dirty="0">
                <a:solidFill>
                  <a:schemeClr val="bg1"/>
                </a:solidFill>
                <a:latin typeface="Maven Pro" pitchFamily="2" charset="0"/>
              </a:rPr>
              <a:t>PROCOLOMBIA.CO</a:t>
            </a:r>
          </a:p>
        </p:txBody>
      </p:sp>
      <p:sp>
        <p:nvSpPr>
          <p:cNvPr id="8" name="5 Marcador de número de diapositiva"/>
          <p:cNvSpPr>
            <a:spLocks noGrp="1"/>
          </p:cNvSpPr>
          <p:nvPr>
            <p:ph type="sldNum" sz="quarter" idx="12"/>
          </p:nvPr>
        </p:nvSpPr>
        <p:spPr>
          <a:xfrm>
            <a:off x="0" y="5316811"/>
            <a:ext cx="608825" cy="368160"/>
          </a:xfrm>
          <a:prstGeom prst="rect">
            <a:avLst/>
          </a:prstGeom>
        </p:spPr>
        <p:txBody>
          <a:bodyPr anchor="b"/>
          <a:lstStyle>
            <a:lvl1pPr algn="l">
              <a:defRPr sz="1100">
                <a:latin typeface="Century Gothic" panose="020B0502020202020204" pitchFamily="34" charset="0"/>
              </a:defRPr>
            </a:lvl1pPr>
          </a:lstStyle>
          <a:p>
            <a:fld id="{C639EB83-9322-45F6-937E-18E7DDF2D646}" type="slidenum">
              <a:rPr lang="es-CO" smtClean="0"/>
              <a:pPr/>
              <a:t>‹Nº›</a:t>
            </a:fld>
            <a:endParaRPr lang="es-CO" dirty="0"/>
          </a:p>
        </p:txBody>
      </p:sp>
    </p:spTree>
    <p:extLst>
      <p:ext uri="{BB962C8B-B14F-4D97-AF65-F5344CB8AC3E}">
        <p14:creationId xmlns:p14="http://schemas.microsoft.com/office/powerpoint/2010/main" val="8566695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23 Rectángulo"/>
          <p:cNvSpPr/>
          <p:nvPr userDrawn="1"/>
        </p:nvSpPr>
        <p:spPr>
          <a:xfrm>
            <a:off x="0" y="0"/>
            <a:ext cx="10160000" cy="5715000"/>
          </a:xfrm>
          <a:prstGeom prst="rect">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p>
        </p:txBody>
      </p:sp>
      <p:pic>
        <p:nvPicPr>
          <p:cNvPr id="8" name="16 Imagen" descr="Sin título-2-01.png"/>
          <p:cNvPicPr>
            <a:picLocks noChangeAspect="1"/>
          </p:cNvPicPr>
          <p:nvPr userDrawn="1"/>
        </p:nvPicPr>
        <p:blipFill>
          <a:blip r:embed="rId22" cstate="print"/>
          <a:stretch>
            <a:fillRect/>
          </a:stretch>
        </p:blipFill>
        <p:spPr>
          <a:xfrm>
            <a:off x="421" y="-22624"/>
            <a:ext cx="10159161" cy="5711480"/>
          </a:xfrm>
          <a:prstGeom prst="rect">
            <a:avLst/>
          </a:prstGeom>
        </p:spPr>
      </p:pic>
      <p:pic>
        <p:nvPicPr>
          <p:cNvPr id="9" name="Picture 2"/>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l="69559" t="41071" r="2797" b="35390"/>
          <a:stretch/>
        </p:blipFill>
        <p:spPr bwMode="auto">
          <a:xfrm>
            <a:off x="8200347" y="4801716"/>
            <a:ext cx="1840204" cy="792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noChangeArrowheads="1"/>
          </p:cNvPicPr>
          <p:nvPr userDrawn="1"/>
        </p:nvPicPr>
        <p:blipFill rotWithShape="1">
          <a:blip r:embed="rId23" cstate="print">
            <a:extLst>
              <a:ext uri="{28A0092B-C50C-407E-A947-70E740481C1C}">
                <a14:useLocalDpi xmlns:a14="http://schemas.microsoft.com/office/drawing/2010/main" val="0"/>
              </a:ext>
            </a:extLst>
          </a:blip>
          <a:srcRect l="5858" t="41071" r="66498" b="35390"/>
          <a:stretch/>
        </p:blipFill>
        <p:spPr bwMode="auto">
          <a:xfrm>
            <a:off x="6360142" y="4801716"/>
            <a:ext cx="1840204" cy="79287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11" name="22 Rectángulo"/>
          <p:cNvSpPr/>
          <p:nvPr userDrawn="1"/>
        </p:nvSpPr>
        <p:spPr>
          <a:xfrm>
            <a:off x="2439707" y="2703612"/>
            <a:ext cx="5120570" cy="936104"/>
          </a:xfrm>
          <a:prstGeom prst="rect">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a:solidFill>
                <a:schemeClr val="tx1">
                  <a:lumMod val="65000"/>
                  <a:lumOff val="35000"/>
                </a:schemeClr>
              </a:solidFill>
            </a:endParaRPr>
          </a:p>
        </p:txBody>
      </p:sp>
      <p:cxnSp>
        <p:nvCxnSpPr>
          <p:cNvPr id="14" name="26 Conector recto"/>
          <p:cNvCxnSpPr/>
          <p:nvPr userDrawn="1"/>
        </p:nvCxnSpPr>
        <p:spPr>
          <a:xfrm flipH="1">
            <a:off x="5554900" y="3783732"/>
            <a:ext cx="1387797"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5" name="27 Conector recto"/>
          <p:cNvCxnSpPr/>
          <p:nvPr userDrawn="1"/>
        </p:nvCxnSpPr>
        <p:spPr>
          <a:xfrm flipH="1">
            <a:off x="2999772" y="3783732"/>
            <a:ext cx="1304430" cy="0"/>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7" name="29 Imagen" descr="PRO_PRINCIPAL_VER_PNG.png"/>
          <p:cNvPicPr>
            <a:picLocks noChangeAspect="1"/>
          </p:cNvPicPr>
          <p:nvPr userDrawn="1"/>
        </p:nvPicPr>
        <p:blipFill>
          <a:blip r:embed="rId24" cstate="print"/>
          <a:stretch>
            <a:fillRect/>
          </a:stretch>
        </p:blipFill>
        <p:spPr>
          <a:xfrm>
            <a:off x="3740145" y="841276"/>
            <a:ext cx="2619999" cy="1334430"/>
          </a:xfrm>
          <a:prstGeom prst="rect">
            <a:avLst/>
          </a:prstGeom>
        </p:spPr>
      </p:pic>
    </p:spTree>
    <p:extLst>
      <p:ext uri="{BB962C8B-B14F-4D97-AF65-F5344CB8AC3E}">
        <p14:creationId xmlns:p14="http://schemas.microsoft.com/office/powerpoint/2010/main" val="274647408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83" r:id="rId11"/>
    <p:sldLayoutId id="2147483684" r:id="rId12"/>
    <p:sldLayoutId id="2147483676" r:id="rId13"/>
    <p:sldLayoutId id="2147483677" r:id="rId14"/>
    <p:sldLayoutId id="2147483678" r:id="rId15"/>
    <p:sldLayoutId id="2147483679" r:id="rId16"/>
    <p:sldLayoutId id="2147483680" r:id="rId17"/>
    <p:sldLayoutId id="2147483681" r:id="rId18"/>
    <p:sldLayoutId id="2147483685" r:id="rId19"/>
    <p:sldLayoutId id="2147483694" r:id="rId20"/>
  </p:sldLayoutIdLst>
  <p:hf hdr="0" ftr="0" dt="0"/>
  <p:txStyles>
    <p:titleStyle>
      <a:lvl1pPr algn="ctr" defTabSz="1015990" rtl="0" eaLnBrk="1" latinLnBrk="0" hangingPunct="1">
        <a:spcBef>
          <a:spcPct val="0"/>
        </a:spcBef>
        <a:buNone/>
        <a:defRPr sz="4889" kern="1200">
          <a:solidFill>
            <a:schemeClr val="tx1"/>
          </a:solidFill>
          <a:latin typeface="+mj-lt"/>
          <a:ea typeface="+mj-ea"/>
          <a:cs typeface="+mj-cs"/>
        </a:defRPr>
      </a:lvl1pPr>
    </p:titleStyle>
    <p:body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p:bodyStyle>
    <p:otherStyle>
      <a:defPPr>
        <a:defRPr lang="es-CO"/>
      </a:defPPr>
      <a:lvl1pPr marL="0" algn="l" defTabSz="1015990" rtl="0" eaLnBrk="1" latinLnBrk="0" hangingPunct="1">
        <a:defRPr sz="2000" kern="1200">
          <a:solidFill>
            <a:schemeClr val="tx1"/>
          </a:solidFill>
          <a:latin typeface="+mn-lt"/>
          <a:ea typeface="+mn-ea"/>
          <a:cs typeface="+mn-cs"/>
        </a:defRPr>
      </a:lvl1pPr>
      <a:lvl2pPr marL="507995" algn="l" defTabSz="1015990" rtl="0" eaLnBrk="1" latinLnBrk="0" hangingPunct="1">
        <a:defRPr sz="2000" kern="1200">
          <a:solidFill>
            <a:schemeClr val="tx1"/>
          </a:solidFill>
          <a:latin typeface="+mn-lt"/>
          <a:ea typeface="+mn-ea"/>
          <a:cs typeface="+mn-cs"/>
        </a:defRPr>
      </a:lvl2pPr>
      <a:lvl3pPr marL="1015990" algn="l" defTabSz="1015990" rtl="0" eaLnBrk="1" latinLnBrk="0" hangingPunct="1">
        <a:defRPr sz="2000" kern="1200">
          <a:solidFill>
            <a:schemeClr val="tx1"/>
          </a:solidFill>
          <a:latin typeface="+mn-lt"/>
          <a:ea typeface="+mn-ea"/>
          <a:cs typeface="+mn-cs"/>
        </a:defRPr>
      </a:lvl3pPr>
      <a:lvl4pPr marL="1523985" algn="l" defTabSz="1015990" rtl="0" eaLnBrk="1" latinLnBrk="0" hangingPunct="1">
        <a:defRPr sz="2000" kern="1200">
          <a:solidFill>
            <a:schemeClr val="tx1"/>
          </a:solidFill>
          <a:latin typeface="+mn-lt"/>
          <a:ea typeface="+mn-ea"/>
          <a:cs typeface="+mn-cs"/>
        </a:defRPr>
      </a:lvl4pPr>
      <a:lvl5pPr marL="2031980" algn="l" defTabSz="1015990" rtl="0" eaLnBrk="1" latinLnBrk="0" hangingPunct="1">
        <a:defRPr sz="2000" kern="1200">
          <a:solidFill>
            <a:schemeClr val="tx1"/>
          </a:solidFill>
          <a:latin typeface="+mn-lt"/>
          <a:ea typeface="+mn-ea"/>
          <a:cs typeface="+mn-cs"/>
        </a:defRPr>
      </a:lvl5pPr>
      <a:lvl6pPr marL="2539975" algn="l" defTabSz="1015990" rtl="0" eaLnBrk="1" latinLnBrk="0" hangingPunct="1">
        <a:defRPr sz="2000" kern="1200">
          <a:solidFill>
            <a:schemeClr val="tx1"/>
          </a:solidFill>
          <a:latin typeface="+mn-lt"/>
          <a:ea typeface="+mn-ea"/>
          <a:cs typeface="+mn-cs"/>
        </a:defRPr>
      </a:lvl6pPr>
      <a:lvl7pPr marL="3047970" algn="l" defTabSz="1015990" rtl="0" eaLnBrk="1" latinLnBrk="0" hangingPunct="1">
        <a:defRPr sz="2000" kern="1200">
          <a:solidFill>
            <a:schemeClr val="tx1"/>
          </a:solidFill>
          <a:latin typeface="+mn-lt"/>
          <a:ea typeface="+mn-ea"/>
          <a:cs typeface="+mn-cs"/>
        </a:defRPr>
      </a:lvl7pPr>
      <a:lvl8pPr marL="3555964" algn="l" defTabSz="1015990" rtl="0" eaLnBrk="1" latinLnBrk="0" hangingPunct="1">
        <a:defRPr sz="2000" kern="1200">
          <a:solidFill>
            <a:schemeClr val="tx1"/>
          </a:solidFill>
          <a:latin typeface="+mn-lt"/>
          <a:ea typeface="+mn-ea"/>
          <a:cs typeface="+mn-cs"/>
        </a:defRPr>
      </a:lvl8pPr>
      <a:lvl9pPr marL="4063959" algn="l" defTabSz="101599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8" Type="http://schemas.openxmlformats.org/officeDocument/2006/relationships/hyperlink" Target="http://www.his.co.jp/english/" TargetMode="External"/><Relationship Id="rId13" Type="http://schemas.openxmlformats.org/officeDocument/2006/relationships/hyperlink" Target="http://www.setur.com.tr/" TargetMode="External"/><Relationship Id="rId18" Type="http://schemas.openxmlformats.org/officeDocument/2006/relationships/image" Target="../media/image19.png"/><Relationship Id="rId3" Type="http://schemas.openxmlformats.org/officeDocument/2006/relationships/hyperlink" Target="http://www.anitur.com.tr/" TargetMode="External"/><Relationship Id="rId21" Type="http://schemas.openxmlformats.org/officeDocument/2006/relationships/image" Target="../media/image22.png"/><Relationship Id="rId7" Type="http://schemas.openxmlformats.org/officeDocument/2006/relationships/hyperlink" Target="http://www.gazella.com/" TargetMode="External"/><Relationship Id="rId12" Type="http://schemas.openxmlformats.org/officeDocument/2006/relationships/hyperlink" Target="http://www.prontotour.com/" TargetMode="External"/><Relationship Id="rId17" Type="http://schemas.openxmlformats.org/officeDocument/2006/relationships/image" Target="../media/image18.png"/><Relationship Id="rId25" Type="http://schemas.openxmlformats.org/officeDocument/2006/relationships/image" Target="../media/image26.jpeg"/><Relationship Id="rId2" Type="http://schemas.openxmlformats.org/officeDocument/2006/relationships/notesSlide" Target="../notesSlides/notesSlide5.xml"/><Relationship Id="rId16" Type="http://schemas.openxmlformats.org/officeDocument/2006/relationships/image" Target="../media/image17.jpeg"/><Relationship Id="rId20" Type="http://schemas.openxmlformats.org/officeDocument/2006/relationships/image" Target="../media/image21.gif"/><Relationship Id="rId1" Type="http://schemas.openxmlformats.org/officeDocument/2006/relationships/slideLayout" Target="../slideLayouts/slideLayout10.xml"/><Relationship Id="rId6" Type="http://schemas.openxmlformats.org/officeDocument/2006/relationships/hyperlink" Target="http://www.festtravel.com/" TargetMode="External"/><Relationship Id="rId11" Type="http://schemas.openxmlformats.org/officeDocument/2006/relationships/hyperlink" Target="http://www.mngturizm.com/" TargetMode="External"/><Relationship Id="rId24" Type="http://schemas.openxmlformats.org/officeDocument/2006/relationships/image" Target="../media/image25.png"/><Relationship Id="rId5" Type="http://schemas.openxmlformats.org/officeDocument/2006/relationships/hyperlink" Target="http://www.etstur.com/" TargetMode="External"/><Relationship Id="rId15" Type="http://schemas.openxmlformats.org/officeDocument/2006/relationships/hyperlink" Target="http://www.vip.com.tr/" TargetMode="External"/><Relationship Id="rId23" Type="http://schemas.openxmlformats.org/officeDocument/2006/relationships/image" Target="../media/image24.jpeg"/><Relationship Id="rId10" Type="http://schemas.openxmlformats.org/officeDocument/2006/relationships/hyperlink" Target="http://www.jollytur.com/" TargetMode="External"/><Relationship Id="rId19" Type="http://schemas.openxmlformats.org/officeDocument/2006/relationships/image" Target="../media/image20.png"/><Relationship Id="rId4" Type="http://schemas.openxmlformats.org/officeDocument/2006/relationships/hyperlink" Target="http://www.cafetur.com/" TargetMode="External"/><Relationship Id="rId9" Type="http://schemas.openxmlformats.org/officeDocument/2006/relationships/hyperlink" Target="http://www.jetset.com.tr/" TargetMode="External"/><Relationship Id="rId14" Type="http://schemas.openxmlformats.org/officeDocument/2006/relationships/hyperlink" Target="http://www.vikingturizm.com.tr/" TargetMode="External"/><Relationship Id="rId22"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29.pn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0.xml"/><Relationship Id="rId1" Type="http://schemas.openxmlformats.org/officeDocument/2006/relationships/tags" Target="../tags/tag1.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slide" Target="slide5.xml"/></Relationships>
</file>

<file path=ppt/slides/_rels/slide2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0.xml"/><Relationship Id="rId5" Type="http://schemas.openxmlformats.org/officeDocument/2006/relationships/image" Target="../media/image32.emf"/><Relationship Id="rId4" Type="http://schemas.openxmlformats.org/officeDocument/2006/relationships/chart" Target="../charts/chart10.xml"/></Relationships>
</file>

<file path=ppt/slides/_rels/slide21.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chart" Target="../charts/chart14.xml"/></Relationships>
</file>

<file path=ppt/slides/_rels/slide2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2.xml"/><Relationship Id="rId1" Type="http://schemas.openxmlformats.org/officeDocument/2006/relationships/slideLayout" Target="../slideLayouts/slideLayout10.xml"/><Relationship Id="rId5" Type="http://schemas.openxmlformats.org/officeDocument/2006/relationships/image" Target="../media/image34.emf"/><Relationship Id="rId4" Type="http://schemas.openxmlformats.org/officeDocument/2006/relationships/chart" Target="../charts/chart16.xml"/></Relationships>
</file>

<file path=ppt/slides/_rels/slide2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3.xml"/><Relationship Id="rId1" Type="http://schemas.openxmlformats.org/officeDocument/2006/relationships/slideLayout" Target="../slideLayouts/slideLayout10.xml"/><Relationship Id="rId6" Type="http://schemas.openxmlformats.org/officeDocument/2006/relationships/image" Target="../media/image34.emf"/><Relationship Id="rId5" Type="http://schemas.openxmlformats.org/officeDocument/2006/relationships/image" Target="../media/image33.png"/><Relationship Id="rId4" Type="http://schemas.openxmlformats.org/officeDocument/2006/relationships/chart" Target="../charts/char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10.xml"/><Relationship Id="rId5" Type="http://schemas.openxmlformats.org/officeDocument/2006/relationships/image" Target="../media/image37.png"/><Relationship Id="rId4" Type="http://schemas.openxmlformats.org/officeDocument/2006/relationships/image" Target="../media/image36.png"/></Relationships>
</file>

<file path=ppt/slides/_rels/slide3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4.jpeg"/><Relationship Id="rId1" Type="http://schemas.openxmlformats.org/officeDocument/2006/relationships/slideLayout" Target="../slideLayouts/slideLayout10.xml"/><Relationship Id="rId4" Type="http://schemas.openxmlformats.org/officeDocument/2006/relationships/image" Target="../media/image5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16.PNG"/><Relationship Id="rId1" Type="http://schemas.openxmlformats.org/officeDocument/2006/relationships/slideLayout" Target="../slideLayouts/slideLayout10.xml"/><Relationship Id="rId4" Type="http://schemas.openxmlformats.org/officeDocument/2006/relationships/chart" Target="../charts/char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estambu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8" y="-50340"/>
            <a:ext cx="10305144" cy="5796643"/>
          </a:xfrm>
          <a:prstGeom prst="rect">
            <a:avLst/>
          </a:prstGeom>
          <a:noFill/>
          <a:extLst>
            <a:ext uri="{909E8E84-426E-40dd-AFC4-6F175D3DCCD1}">
              <a14:hiddenFill xmlns:a14="http://schemas.microsoft.com/office/drawing/2010/main" xmlns="">
                <a:solidFill>
                  <a:srgbClr val="FFFFFF"/>
                </a:solidFill>
              </a14:hiddenFill>
            </a:ext>
          </a:extLst>
        </p:spPr>
      </p:pic>
      <p:sp>
        <p:nvSpPr>
          <p:cNvPr id="9" name="13 Rectángulo"/>
          <p:cNvSpPr/>
          <p:nvPr/>
        </p:nvSpPr>
        <p:spPr>
          <a:xfrm>
            <a:off x="10638" y="-50340"/>
            <a:ext cx="10305144" cy="5820948"/>
          </a:xfrm>
          <a:prstGeom prst="rect">
            <a:avLst/>
          </a:prstGeom>
          <a:solidFill>
            <a:srgbClr val="000000">
              <a:alpha val="2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84661" tIns="42331" rIns="84661" bIns="42331" anchor="ctr"/>
          <a:lstStyle/>
          <a:p>
            <a:pPr algn="ctr" defTabSz="846496">
              <a:defRPr/>
            </a:pPr>
            <a:endParaRPr lang="es-CO" sz="1700" dirty="0">
              <a:solidFill>
                <a:prstClr val="white"/>
              </a:solidFill>
              <a:latin typeface="Century Gothic" panose="020B0502020202020204" pitchFamily="34" charset="0"/>
              <a:sym typeface="Gill Sans Light" charset="0"/>
            </a:endParaRPr>
          </a:p>
        </p:txBody>
      </p:sp>
      <p:sp>
        <p:nvSpPr>
          <p:cNvPr id="13" name="3 Rectángulo"/>
          <p:cNvSpPr/>
          <p:nvPr/>
        </p:nvSpPr>
        <p:spPr>
          <a:xfrm>
            <a:off x="788205" y="2316020"/>
            <a:ext cx="8616157" cy="1210586"/>
          </a:xfrm>
          <a:prstGeom prst="rect">
            <a:avLst/>
          </a:prstGeom>
          <a:solidFill>
            <a:srgbClr val="000000">
              <a:alpha val="2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000" dirty="0">
              <a:solidFill>
                <a:schemeClr val="tx1">
                  <a:lumMod val="65000"/>
                  <a:lumOff val="35000"/>
                </a:schemeClr>
              </a:solidFill>
            </a:endParaRPr>
          </a:p>
        </p:txBody>
      </p:sp>
      <p:sp>
        <p:nvSpPr>
          <p:cNvPr id="10" name="TextBox 6"/>
          <p:cNvSpPr txBox="1"/>
          <p:nvPr/>
        </p:nvSpPr>
        <p:spPr>
          <a:xfrm>
            <a:off x="746347" y="2425452"/>
            <a:ext cx="8616157" cy="1049901"/>
          </a:xfrm>
          <a:prstGeom prst="rect">
            <a:avLst/>
          </a:prstGeom>
          <a:noFill/>
          <a:ln w="38100" cmpd="sng">
            <a:noFill/>
          </a:ln>
        </p:spPr>
        <p:txBody>
          <a:bodyPr wrap="square" lIns="101599" tIns="50799" rIns="101599" bIns="50799" rtlCol="0" anchor="b">
            <a:spAutoFit/>
          </a:bodyPr>
          <a:lstStyle/>
          <a:p>
            <a:pPr algn="ctr">
              <a:lnSpc>
                <a:spcPct val="80000"/>
              </a:lnSpc>
            </a:pPr>
            <a:r>
              <a:rPr lang="en-US" sz="3800" b="1" dirty="0">
                <a:solidFill>
                  <a:schemeClr val="bg1"/>
                </a:solidFill>
                <a:latin typeface="Century Gothic" pitchFamily="34" charset="0"/>
                <a:cs typeface="Century Gothic"/>
              </a:rPr>
              <a:t>Perfil del </a:t>
            </a:r>
            <a:r>
              <a:rPr lang="es-CO" sz="3800" b="1" dirty="0">
                <a:solidFill>
                  <a:schemeClr val="bg1"/>
                </a:solidFill>
                <a:latin typeface="Century Gothic" pitchFamily="34" charset="0"/>
                <a:cs typeface="Century Gothic"/>
              </a:rPr>
              <a:t>Turista</a:t>
            </a:r>
            <a:r>
              <a:rPr lang="en-US" sz="3800" b="1" dirty="0">
                <a:solidFill>
                  <a:schemeClr val="bg1"/>
                </a:solidFill>
                <a:latin typeface="Century Gothic" pitchFamily="34" charset="0"/>
                <a:cs typeface="Century Gothic"/>
              </a:rPr>
              <a:t> </a:t>
            </a:r>
          </a:p>
          <a:p>
            <a:pPr algn="ctr">
              <a:lnSpc>
                <a:spcPct val="80000"/>
              </a:lnSpc>
            </a:pPr>
            <a:r>
              <a:rPr lang="en-US" sz="3800" b="1" dirty="0" err="1">
                <a:solidFill>
                  <a:schemeClr val="bg1"/>
                </a:solidFill>
                <a:latin typeface="Century Gothic" pitchFamily="34" charset="0"/>
                <a:cs typeface="Century Gothic"/>
              </a:rPr>
              <a:t>Turquía</a:t>
            </a:r>
            <a:endParaRPr lang="en-US" sz="3800" b="1" dirty="0">
              <a:solidFill>
                <a:schemeClr val="bg1"/>
              </a:solidFill>
              <a:latin typeface="Century Gothic" pitchFamily="34" charset="0"/>
              <a:cs typeface="Century Gothic"/>
            </a:endParaRPr>
          </a:p>
        </p:txBody>
      </p:sp>
      <p:pic>
        <p:nvPicPr>
          <p:cNvPr id="5" name="9 Imagen" descr="PRO_UNATINTA_VER_PNG.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7363" y="337220"/>
            <a:ext cx="1409609" cy="800089"/>
          </a:xfrm>
          <a:prstGeom prst="rect">
            <a:avLst/>
          </a:prstGeom>
          <a:effectLst>
            <a:outerShdw blurRad="50800" dist="38100" dir="5400000" algn="t" rotWithShape="0">
              <a:prstClr val="black">
                <a:alpha val="40000"/>
              </a:prstClr>
            </a:outerShdw>
          </a:effectLst>
        </p:spPr>
      </p:pic>
      <p:cxnSp>
        <p:nvCxnSpPr>
          <p:cNvPr id="8" name="6 Conector recto"/>
          <p:cNvCxnSpPr/>
          <p:nvPr/>
        </p:nvCxnSpPr>
        <p:spPr>
          <a:xfrm flipH="1" flipV="1">
            <a:off x="5364353" y="4009628"/>
            <a:ext cx="1719073" cy="5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7 Conector recto"/>
          <p:cNvCxnSpPr>
            <a:stCxn id="12" idx="1"/>
          </p:cNvCxnSpPr>
          <p:nvPr/>
        </p:nvCxnSpPr>
        <p:spPr>
          <a:xfrm flipH="1">
            <a:off x="3140498" y="4009628"/>
            <a:ext cx="1596760" cy="510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8 CuadroTexto"/>
          <p:cNvSpPr txBox="1"/>
          <p:nvPr/>
        </p:nvSpPr>
        <p:spPr>
          <a:xfrm>
            <a:off x="4737258" y="3843749"/>
            <a:ext cx="627095" cy="331757"/>
          </a:xfrm>
          <a:prstGeom prst="rect">
            <a:avLst/>
          </a:prstGeom>
          <a:noFill/>
        </p:spPr>
        <p:txBody>
          <a:bodyPr wrap="none" rtlCol="0">
            <a:spAutoFit/>
          </a:bodyPr>
          <a:lstStyle/>
          <a:p>
            <a:r>
              <a:rPr lang="es-CO" sz="1556" dirty="0">
                <a:solidFill>
                  <a:schemeClr val="bg1"/>
                </a:solidFill>
                <a:effectLst>
                  <a:outerShdw blurRad="38100" dist="38100" dir="2700000" algn="tl">
                    <a:srgbClr val="000000">
                      <a:alpha val="43137"/>
                    </a:srgbClr>
                  </a:outerShdw>
                </a:effectLst>
                <a:latin typeface="Century Gothic" panose="020B0502020202020204" pitchFamily="34" charset="0"/>
              </a:rPr>
              <a:t>2017</a:t>
            </a:r>
          </a:p>
        </p:txBody>
      </p:sp>
    </p:spTree>
    <p:extLst>
      <p:ext uri="{BB962C8B-B14F-4D97-AF65-F5344CB8AC3E}">
        <p14:creationId xmlns:p14="http://schemas.microsoft.com/office/powerpoint/2010/main" val="204901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639EB83-9322-45F6-937E-18E7DDF2D646}" type="slidenum">
              <a:rPr lang="es-CO" smtClean="0"/>
              <a:pPr/>
              <a:t>10</a:t>
            </a:fld>
            <a:endParaRPr lang="es-CO"/>
          </a:p>
        </p:txBody>
      </p:sp>
      <p:cxnSp>
        <p:nvCxnSpPr>
          <p:cNvPr id="20" name="19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20 CuadroTexto"/>
          <p:cNvSpPr txBox="1"/>
          <p:nvPr/>
        </p:nvSpPr>
        <p:spPr>
          <a:xfrm>
            <a:off x="2631728" y="1201316"/>
            <a:ext cx="5076386" cy="307777"/>
          </a:xfrm>
          <a:prstGeom prst="rect">
            <a:avLst/>
          </a:prstGeom>
          <a:noFill/>
        </p:spPr>
        <p:txBody>
          <a:bodyPr wrap="square">
            <a:spAutoFit/>
          </a:bodyPr>
          <a:lstStyle/>
          <a:p>
            <a:pPr algn="ctr" fontAlgn="base">
              <a:spcBef>
                <a:spcPct val="0"/>
              </a:spcBef>
              <a:spcAft>
                <a:spcPct val="0"/>
              </a:spcAft>
              <a:defRPr/>
            </a:pPr>
            <a:r>
              <a:rPr lang="es-CO" sz="1400" dirty="0">
                <a:solidFill>
                  <a:prstClr val="black"/>
                </a:solidFill>
                <a:latin typeface="Century Gothic" panose="020B0502020202020204" pitchFamily="34" charset="0"/>
                <a:cs typeface="Arial" pitchFamily="34" charset="0"/>
              </a:rPr>
              <a:t>Viajes a Latinoamérica desde Turquía</a:t>
            </a:r>
          </a:p>
        </p:txBody>
      </p:sp>
      <p:graphicFrame>
        <p:nvGraphicFramePr>
          <p:cNvPr id="22" name="21 Gráfico"/>
          <p:cNvGraphicFramePr/>
          <p:nvPr>
            <p:extLst>
              <p:ext uri="{D42A27DB-BD31-4B8C-83A1-F6EECF244321}">
                <p14:modId xmlns:p14="http://schemas.microsoft.com/office/powerpoint/2010/main" val="2013404886"/>
              </p:ext>
            </p:extLst>
          </p:nvPr>
        </p:nvGraphicFramePr>
        <p:xfrm>
          <a:off x="399480" y="1417340"/>
          <a:ext cx="9289032" cy="2884338"/>
        </p:xfrm>
        <a:graphic>
          <a:graphicData uri="http://schemas.openxmlformats.org/drawingml/2006/chart">
            <c:chart xmlns:c="http://schemas.openxmlformats.org/drawingml/2006/chart" xmlns:r="http://schemas.openxmlformats.org/officeDocument/2006/relationships" r:id="rId2"/>
          </a:graphicData>
        </a:graphic>
      </p:graphicFrame>
      <p:sp>
        <p:nvSpPr>
          <p:cNvPr id="24" name="Marcador de texto 2"/>
          <p:cNvSpPr txBox="1">
            <a:spLocks/>
          </p:cNvSpPr>
          <p:nvPr/>
        </p:nvSpPr>
        <p:spPr>
          <a:xfrm>
            <a:off x="2127672" y="5305772"/>
            <a:ext cx="3312368" cy="409228"/>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Global Data (2017) </a:t>
            </a:r>
          </a:p>
          <a:p>
            <a:pPr marL="0" indent="0">
              <a:buNone/>
            </a:pPr>
            <a:r>
              <a:rPr lang="es-CO" sz="1050" dirty="0">
                <a:solidFill>
                  <a:schemeClr val="tx1">
                    <a:lumMod val="50000"/>
                    <a:lumOff val="50000"/>
                  </a:schemeClr>
                </a:solidFill>
                <a:latin typeface="+mj-lt"/>
              </a:rPr>
              <a:t>*Proyección</a:t>
            </a:r>
          </a:p>
          <a:p>
            <a:pPr marL="0" indent="0">
              <a:buNone/>
            </a:pPr>
            <a:endParaRPr lang="es-CO" sz="1050" dirty="0">
              <a:solidFill>
                <a:schemeClr val="tx1">
                  <a:lumMod val="50000"/>
                  <a:lumOff val="50000"/>
                </a:schemeClr>
              </a:solidFill>
              <a:latin typeface="+mj-lt"/>
            </a:endParaRPr>
          </a:p>
        </p:txBody>
      </p:sp>
      <p:sp>
        <p:nvSpPr>
          <p:cNvPr id="25" name="24 Rectángulo"/>
          <p:cNvSpPr/>
          <p:nvPr/>
        </p:nvSpPr>
        <p:spPr>
          <a:xfrm>
            <a:off x="1387926" y="4567291"/>
            <a:ext cx="8084562" cy="523220"/>
          </a:xfrm>
          <a:prstGeom prst="rect">
            <a:avLst/>
          </a:prstGeom>
        </p:spPr>
        <p:txBody>
          <a:bodyPr wrap="square">
            <a:spAutoFit/>
          </a:bodyPr>
          <a:lstStyle/>
          <a:p>
            <a:pPr algn="just"/>
            <a:r>
              <a:rPr lang="es-ES_tradnl" sz="1400" b="1" dirty="0">
                <a:latin typeface="Century Gothic" panose="020B0502020202020204" pitchFamily="34" charset="0"/>
              </a:rPr>
              <a:t>Cuba es el principal destino </a:t>
            </a:r>
            <a:r>
              <a:rPr lang="es-ES_tradnl" sz="1400" dirty="0">
                <a:latin typeface="Century Gothic" panose="020B0502020202020204" pitchFamily="34" charset="0"/>
              </a:rPr>
              <a:t>en Latinoamérica para los turistas turcos; después de este país, los destinos con mayor demanda en Latinoamérica son Brasil, Perú, Argentina y Colombia. </a:t>
            </a:r>
            <a:endParaRPr lang="es-CO" sz="1400" dirty="0">
              <a:latin typeface="Century Gothic" panose="020B0502020202020204" pitchFamily="34" charset="0"/>
            </a:endParaRPr>
          </a:p>
        </p:txBody>
      </p:sp>
      <p:sp>
        <p:nvSpPr>
          <p:cNvPr id="26" name="Marcador de texto 2"/>
          <p:cNvSpPr txBox="1">
            <a:spLocks/>
          </p:cNvSpPr>
          <p:nvPr/>
        </p:nvSpPr>
        <p:spPr>
          <a:xfrm>
            <a:off x="-7228" y="337220"/>
            <a:ext cx="10160000" cy="323850"/>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Los residentes de Turquía que viajaron a Latinoamérica aumentaron 869% entre 2015 y 2016</a:t>
            </a:r>
          </a:p>
          <a:p>
            <a:endParaRPr lang="es-CO" dirty="0"/>
          </a:p>
        </p:txBody>
      </p:sp>
    </p:spTree>
    <p:extLst>
      <p:ext uri="{BB962C8B-B14F-4D97-AF65-F5344CB8AC3E}">
        <p14:creationId xmlns:p14="http://schemas.microsoft.com/office/powerpoint/2010/main" val="2062923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639EB83-9322-45F6-937E-18E7DDF2D646}" type="slidenum">
              <a:rPr lang="es-CO" smtClean="0"/>
              <a:pPr/>
              <a:t>11</a:t>
            </a:fld>
            <a:endParaRPr lang="es-CO"/>
          </a:p>
        </p:txBody>
      </p:sp>
      <p:sp>
        <p:nvSpPr>
          <p:cNvPr id="4" name="12 Marcador de contenido"/>
          <p:cNvSpPr txBox="1">
            <a:spLocks/>
          </p:cNvSpPr>
          <p:nvPr/>
        </p:nvSpPr>
        <p:spPr>
          <a:xfrm>
            <a:off x="5440040" y="1273324"/>
            <a:ext cx="4464496" cy="3096344"/>
          </a:xfrm>
          <a:prstGeom prst="rect">
            <a:avLst/>
          </a:prstGeom>
        </p:spPr>
        <p:txBody>
          <a:bodyPr/>
          <a:lstStyle>
            <a:lvl1pPr marL="342816" indent="-342816" algn="just" defTabSz="457088" rtl="0" eaLnBrk="1" latinLnBrk="0" hangingPunct="1">
              <a:spcBef>
                <a:spcPct val="20000"/>
              </a:spcBef>
              <a:buFontTx/>
              <a:buBlip>
                <a:blip r:embed="rId2"/>
              </a:buBlip>
              <a:defRPr sz="1800" kern="1200">
                <a:solidFill>
                  <a:schemeClr val="tx1">
                    <a:lumMod val="65000"/>
                    <a:lumOff val="35000"/>
                  </a:schemeClr>
                </a:solidFill>
                <a:latin typeface="+mj-lt"/>
                <a:ea typeface="+mn-ea"/>
                <a:cs typeface="+mn-cs"/>
              </a:defRPr>
            </a:lvl1pPr>
            <a:lvl2pPr marL="742767" indent="-285680" algn="just" defTabSz="457088" rtl="0" eaLnBrk="1" latinLnBrk="0" hangingPunct="1">
              <a:spcBef>
                <a:spcPct val="20000"/>
              </a:spcBef>
              <a:buFontTx/>
              <a:buBlip>
                <a:blip r:embed="rId2"/>
              </a:buBlip>
              <a:defRPr sz="1800" kern="1200">
                <a:solidFill>
                  <a:schemeClr val="tx1">
                    <a:lumMod val="65000"/>
                    <a:lumOff val="35000"/>
                  </a:schemeClr>
                </a:solidFill>
                <a:latin typeface="+mj-lt"/>
                <a:ea typeface="+mn-ea"/>
                <a:cs typeface="+mn-cs"/>
              </a:defRPr>
            </a:lvl2pPr>
            <a:lvl3pPr marL="1142718" indent="-228544" algn="just" defTabSz="457088" rtl="0" eaLnBrk="1" latinLnBrk="0" hangingPunct="1">
              <a:spcBef>
                <a:spcPct val="20000"/>
              </a:spcBef>
              <a:buFontTx/>
              <a:buBlip>
                <a:blip r:embed="rId2"/>
              </a:buBlip>
              <a:defRPr sz="1800" kern="1200">
                <a:solidFill>
                  <a:schemeClr val="tx1">
                    <a:lumMod val="65000"/>
                    <a:lumOff val="35000"/>
                  </a:schemeClr>
                </a:solidFill>
                <a:latin typeface="+mj-lt"/>
                <a:ea typeface="+mn-ea"/>
                <a:cs typeface="+mn-cs"/>
              </a:defRPr>
            </a:lvl3pPr>
            <a:lvl4pPr marL="1599806" indent="-228544" algn="just" defTabSz="457088" rtl="0" eaLnBrk="1" latinLnBrk="0" hangingPunct="1">
              <a:spcBef>
                <a:spcPct val="20000"/>
              </a:spcBef>
              <a:buFontTx/>
              <a:buBlip>
                <a:blip r:embed="rId2"/>
              </a:buBlip>
              <a:defRPr sz="1800" kern="1200">
                <a:solidFill>
                  <a:schemeClr val="tx1">
                    <a:lumMod val="65000"/>
                    <a:lumOff val="35000"/>
                  </a:schemeClr>
                </a:solidFill>
                <a:latin typeface="+mj-lt"/>
                <a:ea typeface="+mn-ea"/>
                <a:cs typeface="+mn-cs"/>
              </a:defRPr>
            </a:lvl4pPr>
            <a:lvl5pPr marL="2056894" indent="-228544" algn="just" defTabSz="457088" rtl="0" eaLnBrk="1" latinLnBrk="0" hangingPunct="1">
              <a:spcBef>
                <a:spcPct val="20000"/>
              </a:spcBef>
              <a:buFontTx/>
              <a:buBlip>
                <a:blip r:embed="rId2"/>
              </a:buBlip>
              <a:defRPr sz="1800" kern="1200">
                <a:solidFill>
                  <a:schemeClr val="tx1">
                    <a:lumMod val="65000"/>
                    <a:lumOff val="35000"/>
                  </a:schemeClr>
                </a:solidFill>
                <a:latin typeface="+mj-lt"/>
                <a:ea typeface="+mn-ea"/>
                <a:cs typeface="+mn-cs"/>
              </a:defRPr>
            </a:lvl5pPr>
            <a:lvl6pPr marL="2513981" indent="-228544" algn="l" defTabSz="457088" rtl="0" eaLnBrk="1" latinLnBrk="0" hangingPunct="1">
              <a:spcBef>
                <a:spcPct val="20000"/>
              </a:spcBef>
              <a:buFont typeface="Arial"/>
              <a:buChar char="•"/>
              <a:defRPr sz="2000" kern="1200">
                <a:solidFill>
                  <a:schemeClr val="tx1"/>
                </a:solidFill>
                <a:latin typeface="+mn-lt"/>
                <a:ea typeface="+mn-ea"/>
                <a:cs typeface="+mn-cs"/>
              </a:defRPr>
            </a:lvl6pPr>
            <a:lvl7pPr marL="2971069" indent="-228544" algn="l" defTabSz="457088" rtl="0" eaLnBrk="1" latinLnBrk="0" hangingPunct="1">
              <a:spcBef>
                <a:spcPct val="20000"/>
              </a:spcBef>
              <a:buFont typeface="Arial"/>
              <a:buChar char="•"/>
              <a:defRPr sz="2000" kern="1200">
                <a:solidFill>
                  <a:schemeClr val="tx1"/>
                </a:solidFill>
                <a:latin typeface="+mn-lt"/>
                <a:ea typeface="+mn-ea"/>
                <a:cs typeface="+mn-cs"/>
              </a:defRPr>
            </a:lvl7pPr>
            <a:lvl8pPr marL="3428156" indent="-228544" algn="l" defTabSz="457088" rtl="0" eaLnBrk="1" latinLnBrk="0" hangingPunct="1">
              <a:spcBef>
                <a:spcPct val="20000"/>
              </a:spcBef>
              <a:buFont typeface="Arial"/>
              <a:buChar char="•"/>
              <a:defRPr sz="2000" kern="1200">
                <a:solidFill>
                  <a:schemeClr val="tx1"/>
                </a:solidFill>
                <a:latin typeface="+mn-lt"/>
                <a:ea typeface="+mn-ea"/>
                <a:cs typeface="+mn-cs"/>
              </a:defRPr>
            </a:lvl8pPr>
            <a:lvl9pPr marL="3885243" indent="-228544" algn="l" defTabSz="457088" rtl="0" eaLnBrk="1" latinLnBrk="0" hangingPunct="1">
              <a:spcBef>
                <a:spcPct val="20000"/>
              </a:spcBef>
              <a:buFont typeface="Arial"/>
              <a:buChar char="•"/>
              <a:defRPr sz="2000" kern="1200">
                <a:solidFill>
                  <a:schemeClr val="tx1"/>
                </a:solidFill>
                <a:latin typeface="+mn-lt"/>
                <a:ea typeface="+mn-ea"/>
                <a:cs typeface="+mn-cs"/>
              </a:defRPr>
            </a:lvl9pPr>
          </a:lstStyle>
          <a:p>
            <a:pPr fontAlgn="base">
              <a:spcBef>
                <a:spcPts val="200"/>
              </a:spcBef>
              <a:spcAft>
                <a:spcPct val="0"/>
              </a:spcAft>
              <a:buFont typeface="Arial" panose="020B0604020202020204" pitchFamily="34" charset="0"/>
              <a:buChar char="•"/>
            </a:pPr>
            <a:r>
              <a:rPr lang="es-ES_tradnl" sz="1400" dirty="0">
                <a:solidFill>
                  <a:schemeClr val="tx1"/>
                </a:solidFill>
                <a:latin typeface="Century Gothic" panose="020B0502020202020204" pitchFamily="34" charset="0"/>
              </a:rPr>
              <a:t>Los principales destinos de los turistas turcos son países cercanos geográficamente, </a:t>
            </a:r>
            <a:r>
              <a:rPr lang="es-ES" sz="1400" dirty="0">
                <a:solidFill>
                  <a:schemeClr val="tx1"/>
                </a:solidFill>
                <a:latin typeface="Century Gothic" panose="020B0502020202020204" pitchFamily="34" charset="0"/>
              </a:rPr>
              <a:t>gracias a la conectividad aérea directa existente y a la exención de visado por turismo que tienen los viajeros turcos.</a:t>
            </a:r>
          </a:p>
          <a:p>
            <a:pPr marL="0" indent="0" fontAlgn="base">
              <a:spcBef>
                <a:spcPts val="200"/>
              </a:spcBef>
              <a:spcAft>
                <a:spcPct val="0"/>
              </a:spcAft>
              <a:buNone/>
            </a:pPr>
            <a:endParaRPr lang="es-ES" sz="1400" dirty="0">
              <a:solidFill>
                <a:schemeClr val="tx1"/>
              </a:solidFill>
              <a:latin typeface="Century Gothic" panose="020B0502020202020204" pitchFamily="34" charset="0"/>
            </a:endParaRPr>
          </a:p>
          <a:p>
            <a:pPr fontAlgn="base">
              <a:spcBef>
                <a:spcPts val="200"/>
              </a:spcBef>
              <a:spcAft>
                <a:spcPct val="0"/>
              </a:spcAft>
              <a:buFont typeface="Arial" panose="020B0604020202020204" pitchFamily="34" charset="0"/>
              <a:buChar char="•"/>
            </a:pPr>
            <a:r>
              <a:rPr lang="es-ES_tradnl" sz="1400" dirty="0">
                <a:solidFill>
                  <a:schemeClr val="tx1"/>
                </a:solidFill>
                <a:latin typeface="Century Gothic" panose="020B0502020202020204" pitchFamily="34" charset="0"/>
              </a:rPr>
              <a:t>Los turistas turcos que viajan por primera vez al exterior prefieren viajar a un destino geográficamente cercano.</a:t>
            </a:r>
          </a:p>
          <a:p>
            <a:pPr fontAlgn="base">
              <a:spcBef>
                <a:spcPts val="200"/>
              </a:spcBef>
              <a:spcAft>
                <a:spcPct val="0"/>
              </a:spcAft>
              <a:buFont typeface="Arial" panose="020B0604020202020204" pitchFamily="34" charset="0"/>
              <a:buChar char="•"/>
            </a:pPr>
            <a:endParaRPr lang="es-ES_tradnl" sz="1400" dirty="0">
              <a:solidFill>
                <a:schemeClr val="tx1"/>
              </a:solidFill>
              <a:latin typeface="Century Gothic" panose="020B0502020202020204" pitchFamily="34" charset="0"/>
            </a:endParaRPr>
          </a:p>
          <a:p>
            <a:pPr fontAlgn="base">
              <a:spcBef>
                <a:spcPts val="200"/>
              </a:spcBef>
              <a:spcAft>
                <a:spcPct val="0"/>
              </a:spcAft>
              <a:buFont typeface="Arial" panose="020B0604020202020204" pitchFamily="34" charset="0"/>
              <a:buChar char="•"/>
            </a:pPr>
            <a:r>
              <a:rPr lang="es-ES_tradnl" sz="1400" dirty="0">
                <a:solidFill>
                  <a:schemeClr val="tx1"/>
                </a:solidFill>
                <a:latin typeface="Century Gothic" panose="020B0502020202020204" pitchFamily="34" charset="0"/>
              </a:rPr>
              <a:t>El trámite de obtener una visa es asociado con un proceso largo y complejo, por tal motivo, los turcos prefieren viajar a un país en el que puedan entrar sin visa para ahorrar dinero y tiempo en el proceso.</a:t>
            </a:r>
            <a:endParaRPr lang="es-CO" sz="1400" dirty="0">
              <a:solidFill>
                <a:schemeClr val="tx1"/>
              </a:solidFill>
              <a:latin typeface="Century Gothic" panose="020B0502020202020204" pitchFamily="34" charset="0"/>
            </a:endParaRPr>
          </a:p>
          <a:p>
            <a:pPr fontAlgn="base">
              <a:spcBef>
                <a:spcPts val="200"/>
              </a:spcBef>
              <a:spcAft>
                <a:spcPct val="0"/>
              </a:spcAft>
              <a:buFont typeface="Arial" panose="020B0604020202020204" pitchFamily="34" charset="0"/>
              <a:buChar char="•"/>
            </a:pPr>
            <a:endParaRPr lang="es-ES_tradnl" sz="1400" dirty="0">
              <a:solidFill>
                <a:schemeClr val="tx1"/>
              </a:solidFill>
              <a:latin typeface="Century Gothic" panose="020B0502020202020204" pitchFamily="34" charset="0"/>
            </a:endParaRPr>
          </a:p>
        </p:txBody>
      </p:sp>
      <p:graphicFrame>
        <p:nvGraphicFramePr>
          <p:cNvPr id="11" name="10 Tabla"/>
          <p:cNvGraphicFramePr>
            <a:graphicFrameLocks noGrp="1"/>
          </p:cNvGraphicFramePr>
          <p:nvPr>
            <p:extLst>
              <p:ext uri="{D42A27DB-BD31-4B8C-83A1-F6EECF244321}">
                <p14:modId xmlns:p14="http://schemas.microsoft.com/office/powerpoint/2010/main" val="305048799"/>
              </p:ext>
            </p:extLst>
          </p:nvPr>
        </p:nvGraphicFramePr>
        <p:xfrm>
          <a:off x="543496" y="1345332"/>
          <a:ext cx="4608512" cy="2896360"/>
        </p:xfrm>
        <a:graphic>
          <a:graphicData uri="http://schemas.openxmlformats.org/drawingml/2006/table">
            <a:tbl>
              <a:tblPr firstRow="1" firstCol="1" bandRow="1">
                <a:tableStyleId>{5C22544A-7EE6-4342-B048-85BDC9FD1C3A}</a:tableStyleId>
              </a:tblPr>
              <a:tblGrid>
                <a:gridCol w="1130957">
                  <a:extLst>
                    <a:ext uri="{9D8B030D-6E8A-4147-A177-3AD203B41FA5}">
                      <a16:colId xmlns:a16="http://schemas.microsoft.com/office/drawing/2014/main" val="20000"/>
                    </a:ext>
                  </a:extLst>
                </a:gridCol>
                <a:gridCol w="604807">
                  <a:extLst>
                    <a:ext uri="{9D8B030D-6E8A-4147-A177-3AD203B41FA5}">
                      <a16:colId xmlns:a16="http://schemas.microsoft.com/office/drawing/2014/main" val="20001"/>
                    </a:ext>
                  </a:extLst>
                </a:gridCol>
                <a:gridCol w="718187">
                  <a:extLst>
                    <a:ext uri="{9D8B030D-6E8A-4147-A177-3AD203B41FA5}">
                      <a16:colId xmlns:a16="http://schemas.microsoft.com/office/drawing/2014/main" val="20002"/>
                    </a:ext>
                  </a:extLst>
                </a:gridCol>
                <a:gridCol w="718187">
                  <a:extLst>
                    <a:ext uri="{9D8B030D-6E8A-4147-A177-3AD203B41FA5}">
                      <a16:colId xmlns:a16="http://schemas.microsoft.com/office/drawing/2014/main" val="20003"/>
                    </a:ext>
                  </a:extLst>
                </a:gridCol>
                <a:gridCol w="718187">
                  <a:extLst>
                    <a:ext uri="{9D8B030D-6E8A-4147-A177-3AD203B41FA5}">
                      <a16:colId xmlns:a16="http://schemas.microsoft.com/office/drawing/2014/main" val="20004"/>
                    </a:ext>
                  </a:extLst>
                </a:gridCol>
                <a:gridCol w="718187">
                  <a:extLst>
                    <a:ext uri="{9D8B030D-6E8A-4147-A177-3AD203B41FA5}">
                      <a16:colId xmlns:a16="http://schemas.microsoft.com/office/drawing/2014/main" val="20005"/>
                    </a:ext>
                  </a:extLst>
                </a:gridCol>
              </a:tblGrid>
              <a:tr h="445593">
                <a:tc gridSpan="6">
                  <a:txBody>
                    <a:bodyPr/>
                    <a:lstStyle/>
                    <a:p>
                      <a:pPr marL="358140" indent="-358140" algn="ctr">
                        <a:lnSpc>
                          <a:spcPct val="115000"/>
                        </a:lnSpc>
                        <a:spcAft>
                          <a:spcPts val="0"/>
                        </a:spcAft>
                      </a:pPr>
                      <a:r>
                        <a:rPr lang="es-ES_tradnl" sz="1050" dirty="0">
                          <a:effectLst/>
                        </a:rPr>
                        <a:t>Principales destinos internacionales desde Turquía</a:t>
                      </a:r>
                      <a:endParaRPr lang="es-CO" sz="1050" dirty="0">
                        <a:effectLst/>
                      </a:endParaRPr>
                    </a:p>
                    <a:p>
                      <a:pPr marL="358140" indent="-358140" algn="ctr">
                        <a:lnSpc>
                          <a:spcPct val="115000"/>
                        </a:lnSpc>
                        <a:spcAft>
                          <a:spcPts val="0"/>
                        </a:spcAft>
                      </a:pPr>
                      <a:r>
                        <a:rPr lang="es-ES_tradnl" sz="1050" dirty="0">
                          <a:effectLst/>
                        </a:rPr>
                        <a:t>Número de personas '000</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22797">
                <a:tc>
                  <a:txBody>
                    <a:bodyPr/>
                    <a:lstStyle/>
                    <a:p>
                      <a:pPr algn="ctr">
                        <a:lnSpc>
                          <a:spcPct val="115000"/>
                        </a:lnSpc>
                        <a:spcAft>
                          <a:spcPts val="0"/>
                        </a:spcAft>
                        <a:tabLst>
                          <a:tab pos="1549400" algn="l"/>
                          <a:tab pos="2171700" algn="l"/>
                          <a:tab pos="3188970" algn="r"/>
                        </a:tabLst>
                      </a:pPr>
                      <a:r>
                        <a:rPr lang="es-CO" sz="1050" dirty="0">
                          <a:effectLst/>
                        </a:rPr>
                        <a:t>Países </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b="1" dirty="0">
                          <a:solidFill>
                            <a:schemeClr val="bg1"/>
                          </a:solidFill>
                          <a:effectLst/>
                        </a:rPr>
                        <a:t>2012</a:t>
                      </a:r>
                      <a:endParaRPr lang="es-CO" sz="1050" b="1"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b="1" dirty="0">
                          <a:solidFill>
                            <a:schemeClr val="bg1"/>
                          </a:solidFill>
                          <a:effectLst/>
                        </a:rPr>
                        <a:t>2013</a:t>
                      </a:r>
                      <a:endParaRPr lang="es-CO" sz="1050" b="1"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b="1" dirty="0">
                          <a:solidFill>
                            <a:schemeClr val="bg1"/>
                          </a:solidFill>
                          <a:effectLst/>
                        </a:rPr>
                        <a:t>2014</a:t>
                      </a:r>
                      <a:endParaRPr lang="es-CO" sz="1050" b="1"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b="1" dirty="0">
                          <a:solidFill>
                            <a:schemeClr val="bg1"/>
                          </a:solidFill>
                          <a:effectLst/>
                        </a:rPr>
                        <a:t>2015</a:t>
                      </a:r>
                      <a:endParaRPr lang="es-CO" sz="1050" b="1" dirty="0">
                        <a:solidFill>
                          <a:schemeClr val="bg1"/>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b="1" dirty="0">
                          <a:solidFill>
                            <a:schemeClr val="bg1"/>
                          </a:solidFill>
                          <a:effectLst/>
                        </a:rPr>
                        <a:t>2016</a:t>
                      </a:r>
                      <a:endParaRPr lang="es-CO" sz="1050" b="1" dirty="0">
                        <a:solidFill>
                          <a:schemeClr val="bg1"/>
                        </a:solidFill>
                        <a:effectLst/>
                        <a:latin typeface="Calibri"/>
                        <a:ea typeface="Calibri"/>
                        <a:cs typeface="Times New Roman"/>
                      </a:endParaRPr>
                    </a:p>
                  </a:txBody>
                  <a:tcPr marL="68580" marR="68580" marT="0" marB="0">
                    <a:solidFill>
                      <a:srgbClr val="C00000"/>
                    </a:solidFill>
                  </a:tcPr>
                </a:tc>
                <a:extLst>
                  <a:ext uri="{0D108BD9-81ED-4DB2-BD59-A6C34878D82A}">
                    <a16:rowId xmlns:a16="http://schemas.microsoft.com/office/drawing/2014/main" val="10001"/>
                  </a:ext>
                </a:extLst>
              </a:tr>
              <a:tr h="222797">
                <a:tc>
                  <a:txBody>
                    <a:bodyPr/>
                    <a:lstStyle/>
                    <a:p>
                      <a:pPr>
                        <a:lnSpc>
                          <a:spcPct val="115000"/>
                        </a:lnSpc>
                        <a:spcAft>
                          <a:spcPts val="0"/>
                        </a:spcAft>
                      </a:pPr>
                      <a:r>
                        <a:rPr lang="es-CO" sz="1050" dirty="0">
                          <a:effectLst/>
                        </a:rPr>
                        <a:t>Grecia</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dirty="0">
                          <a:effectLst/>
                        </a:rPr>
                        <a:t>657,77</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932,77</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1.109,21</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1.379,67</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1.447,97</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2"/>
                  </a:ext>
                </a:extLst>
              </a:tr>
              <a:tr h="222797">
                <a:tc>
                  <a:txBody>
                    <a:bodyPr/>
                    <a:lstStyle/>
                    <a:p>
                      <a:pPr>
                        <a:lnSpc>
                          <a:spcPct val="115000"/>
                        </a:lnSpc>
                        <a:spcAft>
                          <a:spcPts val="0"/>
                        </a:spcAft>
                      </a:pPr>
                      <a:r>
                        <a:rPr lang="es-CO" sz="1050" dirty="0">
                          <a:effectLst/>
                        </a:rPr>
                        <a:t>Georgia</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dirty="0">
                          <a:effectLst/>
                        </a:rPr>
                        <a:t>580,18</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1.164,10</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1.231,69</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1.143,38</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1.173,18</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3"/>
                  </a:ext>
                </a:extLst>
              </a:tr>
              <a:tr h="222797">
                <a:tc>
                  <a:txBody>
                    <a:bodyPr/>
                    <a:lstStyle/>
                    <a:p>
                      <a:pPr>
                        <a:lnSpc>
                          <a:spcPct val="115000"/>
                        </a:lnSpc>
                        <a:spcAft>
                          <a:spcPts val="0"/>
                        </a:spcAft>
                      </a:pPr>
                      <a:r>
                        <a:rPr lang="es-CO" sz="1050" dirty="0">
                          <a:effectLst/>
                        </a:rPr>
                        <a:t>Bulgaria</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a:effectLst/>
                        </a:rPr>
                        <a:t>664,95</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653,64</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620,9</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659,14</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783</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4"/>
                  </a:ext>
                </a:extLst>
              </a:tr>
              <a:tr h="222797">
                <a:tc>
                  <a:txBody>
                    <a:bodyPr/>
                    <a:lstStyle/>
                    <a:p>
                      <a:pPr>
                        <a:lnSpc>
                          <a:spcPct val="115000"/>
                        </a:lnSpc>
                        <a:spcAft>
                          <a:spcPts val="0"/>
                        </a:spcAft>
                      </a:pPr>
                      <a:r>
                        <a:rPr lang="es-CO" sz="1050" dirty="0">
                          <a:effectLst/>
                        </a:rPr>
                        <a:t>Arabia Saudita</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a:effectLst/>
                        </a:rPr>
                        <a:t>654,13</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850,96</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955,45</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983,91</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747,31</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5"/>
                  </a:ext>
                </a:extLst>
              </a:tr>
              <a:tr h="222797">
                <a:tc>
                  <a:txBody>
                    <a:bodyPr/>
                    <a:lstStyle/>
                    <a:p>
                      <a:pPr>
                        <a:lnSpc>
                          <a:spcPct val="115000"/>
                        </a:lnSpc>
                        <a:spcAft>
                          <a:spcPts val="0"/>
                        </a:spcAft>
                      </a:pPr>
                      <a:r>
                        <a:rPr lang="es-CO" sz="1050" dirty="0">
                          <a:effectLst/>
                        </a:rPr>
                        <a:t>Alemania</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a:effectLst/>
                        </a:rPr>
                        <a:t>383,47</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315,38</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493,59</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477,93</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531,93</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6"/>
                  </a:ext>
                </a:extLst>
              </a:tr>
              <a:tr h="222797">
                <a:tc>
                  <a:txBody>
                    <a:bodyPr/>
                    <a:lstStyle/>
                    <a:p>
                      <a:pPr>
                        <a:lnSpc>
                          <a:spcPct val="115000"/>
                        </a:lnSpc>
                        <a:spcAft>
                          <a:spcPts val="0"/>
                        </a:spcAft>
                      </a:pPr>
                      <a:r>
                        <a:rPr lang="es-CO" sz="1050" dirty="0">
                          <a:effectLst/>
                        </a:rPr>
                        <a:t>Estados Unidos</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a:effectLst/>
                        </a:rPr>
                        <a:t>150,96</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103,75</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119,21</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251,9</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313,65</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7"/>
                  </a:ext>
                </a:extLst>
              </a:tr>
              <a:tr h="222797">
                <a:tc>
                  <a:txBody>
                    <a:bodyPr/>
                    <a:lstStyle/>
                    <a:p>
                      <a:pPr>
                        <a:lnSpc>
                          <a:spcPct val="115000"/>
                        </a:lnSpc>
                        <a:spcAft>
                          <a:spcPts val="0"/>
                        </a:spcAft>
                      </a:pPr>
                      <a:r>
                        <a:rPr lang="es-CO" sz="1050" dirty="0">
                          <a:effectLst/>
                        </a:rPr>
                        <a:t>Irán</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a:effectLst/>
                        </a:rPr>
                        <a:t>258,07</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203,04</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240,87</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163,5</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243,56</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8"/>
                  </a:ext>
                </a:extLst>
              </a:tr>
              <a:tr h="222797">
                <a:tc>
                  <a:txBody>
                    <a:bodyPr/>
                    <a:lstStyle/>
                    <a:p>
                      <a:pPr>
                        <a:lnSpc>
                          <a:spcPct val="115000"/>
                        </a:lnSpc>
                        <a:spcAft>
                          <a:spcPts val="0"/>
                        </a:spcAft>
                      </a:pPr>
                      <a:r>
                        <a:rPr lang="es-CO" sz="1050" dirty="0">
                          <a:effectLst/>
                        </a:rPr>
                        <a:t>Italia</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a:effectLst/>
                        </a:rPr>
                        <a:t>247,93</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232,03</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196,36</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271,06</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215,39</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09"/>
                  </a:ext>
                </a:extLst>
              </a:tr>
              <a:tr h="222797">
                <a:tc>
                  <a:txBody>
                    <a:bodyPr/>
                    <a:lstStyle/>
                    <a:p>
                      <a:pPr>
                        <a:lnSpc>
                          <a:spcPct val="115000"/>
                        </a:lnSpc>
                        <a:spcAft>
                          <a:spcPts val="0"/>
                        </a:spcAft>
                      </a:pPr>
                      <a:r>
                        <a:rPr lang="es-CO" sz="1050" dirty="0">
                          <a:effectLst/>
                        </a:rPr>
                        <a:t>Azerbaiyán</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a:effectLst/>
                        </a:rPr>
                        <a:t>437,66</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365,17</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235,74</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212,31</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212,27</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10"/>
                  </a:ext>
                </a:extLst>
              </a:tr>
              <a:tr h="222797">
                <a:tc>
                  <a:txBody>
                    <a:bodyPr/>
                    <a:lstStyle/>
                    <a:p>
                      <a:pPr>
                        <a:lnSpc>
                          <a:spcPct val="115000"/>
                        </a:lnSpc>
                        <a:spcAft>
                          <a:spcPts val="0"/>
                        </a:spcAft>
                      </a:pPr>
                      <a:r>
                        <a:rPr lang="es-CO" sz="1050" dirty="0">
                          <a:effectLst/>
                        </a:rPr>
                        <a:t>Ucrania</a:t>
                      </a:r>
                      <a:endParaRPr lang="es-CO" sz="1050" dirty="0">
                        <a:solidFill>
                          <a:srgbClr val="31849B"/>
                        </a:solidFill>
                        <a:effectLst/>
                        <a:latin typeface="Calibri"/>
                        <a:ea typeface="Calibri"/>
                        <a:cs typeface="Times New Roman"/>
                      </a:endParaRPr>
                    </a:p>
                  </a:txBody>
                  <a:tcPr marL="68580" marR="68580" marT="0" marB="0">
                    <a:solidFill>
                      <a:srgbClr val="C00000"/>
                    </a:solidFill>
                  </a:tcPr>
                </a:tc>
                <a:tc>
                  <a:txBody>
                    <a:bodyPr/>
                    <a:lstStyle/>
                    <a:p>
                      <a:pPr algn="ctr">
                        <a:lnSpc>
                          <a:spcPct val="115000"/>
                        </a:lnSpc>
                        <a:spcAft>
                          <a:spcPts val="0"/>
                        </a:spcAft>
                      </a:pPr>
                      <a:r>
                        <a:rPr lang="es-CO" sz="1050">
                          <a:effectLst/>
                        </a:rPr>
                        <a:t>117,15</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135,36</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a:effectLst/>
                        </a:rPr>
                        <a:t>146,62</a:t>
                      </a:r>
                      <a:endParaRPr lang="es-CO" sz="105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161,62</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tc>
                  <a:txBody>
                    <a:bodyPr/>
                    <a:lstStyle/>
                    <a:p>
                      <a:pPr algn="ctr">
                        <a:lnSpc>
                          <a:spcPct val="115000"/>
                        </a:lnSpc>
                        <a:spcAft>
                          <a:spcPts val="0"/>
                        </a:spcAft>
                      </a:pPr>
                      <a:r>
                        <a:rPr lang="es-CO" sz="1050" dirty="0">
                          <a:effectLst/>
                        </a:rPr>
                        <a:t>155,71</a:t>
                      </a:r>
                      <a:endParaRPr lang="es-CO" sz="1050" dirty="0">
                        <a:solidFill>
                          <a:srgbClr val="31849B"/>
                        </a:solidFill>
                        <a:effectLst/>
                        <a:latin typeface="Calibri"/>
                        <a:ea typeface="Calibri"/>
                        <a:cs typeface="Times New Roman"/>
                      </a:endParaRPr>
                    </a:p>
                  </a:txBody>
                  <a:tcPr marL="68580" marR="68580" marT="0" marB="0">
                    <a:solidFill>
                      <a:schemeClr val="bg1">
                        <a:lumMod val="95000"/>
                      </a:schemeClr>
                    </a:solidFill>
                  </a:tcPr>
                </a:tc>
                <a:extLst>
                  <a:ext uri="{0D108BD9-81ED-4DB2-BD59-A6C34878D82A}">
                    <a16:rowId xmlns:a16="http://schemas.microsoft.com/office/drawing/2014/main" val="10011"/>
                  </a:ext>
                </a:extLst>
              </a:tr>
            </a:tbl>
          </a:graphicData>
        </a:graphic>
      </p:graphicFrame>
      <p:sp>
        <p:nvSpPr>
          <p:cNvPr id="15" name="Marcador de texto 2"/>
          <p:cNvSpPr txBox="1">
            <a:spLocks/>
          </p:cNvSpPr>
          <p:nvPr/>
        </p:nvSpPr>
        <p:spPr>
          <a:xfrm>
            <a:off x="2199680"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a:t>
            </a:r>
            <a:r>
              <a:rPr lang="es-ES_tradnl" sz="1050" dirty="0" err="1">
                <a:solidFill>
                  <a:schemeClr val="tx1">
                    <a:lumMod val="50000"/>
                    <a:lumOff val="50000"/>
                  </a:schemeClr>
                </a:solidFill>
                <a:latin typeface="+mj-lt"/>
              </a:rPr>
              <a:t>Euromonitor</a:t>
            </a:r>
            <a:r>
              <a:rPr lang="es-ES_tradnl" sz="1050" dirty="0">
                <a:solidFill>
                  <a:schemeClr val="tx1">
                    <a:lumMod val="50000"/>
                    <a:lumOff val="50000"/>
                  </a:schemeClr>
                </a:solidFill>
                <a:latin typeface="+mj-lt"/>
              </a:rPr>
              <a:t> (2017)</a:t>
            </a:r>
            <a:endParaRPr lang="es-CO" sz="1050" dirty="0">
              <a:solidFill>
                <a:schemeClr val="tx1">
                  <a:lumMod val="50000"/>
                  <a:lumOff val="50000"/>
                </a:schemeClr>
              </a:solidFill>
              <a:latin typeface="+mj-lt"/>
            </a:endParaRPr>
          </a:p>
          <a:p>
            <a:pPr marL="0" indent="0">
              <a:buFont typeface="Arial" panose="020B0604020202020204" pitchFamily="34" charset="0"/>
              <a:buNone/>
            </a:pPr>
            <a:endParaRPr lang="es-CO" sz="1050" dirty="0">
              <a:solidFill>
                <a:schemeClr val="tx1">
                  <a:lumMod val="50000"/>
                  <a:lumOff val="50000"/>
                </a:schemeClr>
              </a:solidFill>
              <a:latin typeface="+mj-lt"/>
            </a:endParaRPr>
          </a:p>
        </p:txBody>
      </p:sp>
      <p:sp>
        <p:nvSpPr>
          <p:cNvPr id="16" name="Marcador de texto 2"/>
          <p:cNvSpPr txBox="1">
            <a:spLocks/>
          </p:cNvSpPr>
          <p:nvPr/>
        </p:nvSpPr>
        <p:spPr>
          <a:xfrm>
            <a:off x="-21053" y="382473"/>
            <a:ext cx="10160000" cy="323850"/>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Grecia, Georgia y Bulgaria son los principales destinos de los turistas turcos</a:t>
            </a:r>
          </a:p>
        </p:txBody>
      </p:sp>
      <p:cxnSp>
        <p:nvCxnSpPr>
          <p:cNvPr id="13" name="12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57737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12</a:t>
            </a:fld>
            <a:endParaRPr lang="es-CO" dirty="0"/>
          </a:p>
        </p:txBody>
      </p:sp>
      <p:sp>
        <p:nvSpPr>
          <p:cNvPr id="6" name="Marcador de texto 2"/>
          <p:cNvSpPr txBox="1">
            <a:spLocks/>
          </p:cNvSpPr>
          <p:nvPr/>
        </p:nvSpPr>
        <p:spPr>
          <a:xfrm>
            <a:off x="2127672"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Global Data (2017)</a:t>
            </a:r>
          </a:p>
        </p:txBody>
      </p:sp>
      <p:graphicFrame>
        <p:nvGraphicFramePr>
          <p:cNvPr id="8" name="7 Gráfico"/>
          <p:cNvGraphicFramePr/>
          <p:nvPr>
            <p:extLst>
              <p:ext uri="{D42A27DB-BD31-4B8C-83A1-F6EECF244321}">
                <p14:modId xmlns:p14="http://schemas.microsoft.com/office/powerpoint/2010/main" val="2787080192"/>
              </p:ext>
            </p:extLst>
          </p:nvPr>
        </p:nvGraphicFramePr>
        <p:xfrm>
          <a:off x="543496" y="1084018"/>
          <a:ext cx="9361040" cy="27544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064415145"/>
              </p:ext>
            </p:extLst>
          </p:nvPr>
        </p:nvGraphicFramePr>
        <p:xfrm>
          <a:off x="831528" y="3495786"/>
          <a:ext cx="8643938" cy="1809986"/>
        </p:xfrm>
        <a:graphic>
          <a:graphicData uri="http://schemas.openxmlformats.org/drawingml/2006/table">
            <a:tbl>
              <a:tblPr firstRow="1" firstCol="1" bandRow="1">
                <a:tableStyleId>{21E4AEA4-8DFA-4A89-87EB-49C32662AFE0}</a:tableStyleId>
              </a:tblPr>
              <a:tblGrid>
                <a:gridCol w="609600">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609600">
                  <a:extLst>
                    <a:ext uri="{9D8B030D-6E8A-4147-A177-3AD203B41FA5}">
                      <a16:colId xmlns:a16="http://schemas.microsoft.com/office/drawing/2014/main" val="20002"/>
                    </a:ext>
                  </a:extLst>
                </a:gridCol>
                <a:gridCol w="609600">
                  <a:extLst>
                    <a:ext uri="{9D8B030D-6E8A-4147-A177-3AD203B41FA5}">
                      <a16:colId xmlns:a16="http://schemas.microsoft.com/office/drawing/2014/main" val="20003"/>
                    </a:ext>
                  </a:extLst>
                </a:gridCol>
                <a:gridCol w="609600">
                  <a:extLst>
                    <a:ext uri="{9D8B030D-6E8A-4147-A177-3AD203B41FA5}">
                      <a16:colId xmlns:a16="http://schemas.microsoft.com/office/drawing/2014/main" val="20004"/>
                    </a:ext>
                  </a:extLst>
                </a:gridCol>
                <a:gridCol w="609600">
                  <a:extLst>
                    <a:ext uri="{9D8B030D-6E8A-4147-A177-3AD203B41FA5}">
                      <a16:colId xmlns:a16="http://schemas.microsoft.com/office/drawing/2014/main" val="20005"/>
                    </a:ext>
                  </a:extLst>
                </a:gridCol>
                <a:gridCol w="609600">
                  <a:extLst>
                    <a:ext uri="{9D8B030D-6E8A-4147-A177-3AD203B41FA5}">
                      <a16:colId xmlns:a16="http://schemas.microsoft.com/office/drawing/2014/main" val="20006"/>
                    </a:ext>
                  </a:extLst>
                </a:gridCol>
                <a:gridCol w="609600">
                  <a:extLst>
                    <a:ext uri="{9D8B030D-6E8A-4147-A177-3AD203B41FA5}">
                      <a16:colId xmlns:a16="http://schemas.microsoft.com/office/drawing/2014/main" val="20007"/>
                    </a:ext>
                  </a:extLst>
                </a:gridCol>
                <a:gridCol w="609600">
                  <a:extLst>
                    <a:ext uri="{9D8B030D-6E8A-4147-A177-3AD203B41FA5}">
                      <a16:colId xmlns:a16="http://schemas.microsoft.com/office/drawing/2014/main" val="20008"/>
                    </a:ext>
                  </a:extLst>
                </a:gridCol>
                <a:gridCol w="677863">
                  <a:extLst>
                    <a:ext uri="{9D8B030D-6E8A-4147-A177-3AD203B41FA5}">
                      <a16:colId xmlns:a16="http://schemas.microsoft.com/office/drawing/2014/main" val="20009"/>
                    </a:ext>
                  </a:extLst>
                </a:gridCol>
                <a:gridCol w="609600">
                  <a:extLst>
                    <a:ext uri="{9D8B030D-6E8A-4147-A177-3AD203B41FA5}">
                      <a16:colId xmlns:a16="http://schemas.microsoft.com/office/drawing/2014/main" val="20010"/>
                    </a:ext>
                  </a:extLst>
                </a:gridCol>
                <a:gridCol w="650875">
                  <a:extLst>
                    <a:ext uri="{9D8B030D-6E8A-4147-A177-3AD203B41FA5}">
                      <a16:colId xmlns:a16="http://schemas.microsoft.com/office/drawing/2014/main" val="20011"/>
                    </a:ext>
                  </a:extLst>
                </a:gridCol>
                <a:gridCol w="609600">
                  <a:extLst>
                    <a:ext uri="{9D8B030D-6E8A-4147-A177-3AD203B41FA5}">
                      <a16:colId xmlns:a16="http://schemas.microsoft.com/office/drawing/2014/main" val="20012"/>
                    </a:ext>
                  </a:extLst>
                </a:gridCol>
                <a:gridCol w="609600">
                  <a:extLst>
                    <a:ext uri="{9D8B030D-6E8A-4147-A177-3AD203B41FA5}">
                      <a16:colId xmlns:a16="http://schemas.microsoft.com/office/drawing/2014/main" val="20013"/>
                    </a:ext>
                  </a:extLst>
                </a:gridCol>
              </a:tblGrid>
              <a:tr h="245600">
                <a:tc gridSpan="14">
                  <a:txBody>
                    <a:bodyPr/>
                    <a:lstStyle/>
                    <a:p>
                      <a:pPr marL="358140" indent="-358140" algn="ctr">
                        <a:lnSpc>
                          <a:spcPct val="115000"/>
                        </a:lnSpc>
                        <a:spcAft>
                          <a:spcPts val="0"/>
                        </a:spcAft>
                      </a:pPr>
                      <a:r>
                        <a:rPr lang="es-ES_tradnl" sz="1050" dirty="0">
                          <a:effectLst/>
                        </a:rPr>
                        <a:t>Viajes al exterior de Turquía</a:t>
                      </a:r>
                      <a:endParaRPr lang="es-CO" sz="1050" dirty="0">
                        <a:effectLst/>
                      </a:endParaRPr>
                    </a:p>
                    <a:p>
                      <a:pPr marL="358140" indent="-358140" algn="ctr">
                        <a:lnSpc>
                          <a:spcPct val="115000"/>
                        </a:lnSpc>
                        <a:spcAft>
                          <a:spcPts val="0"/>
                        </a:spcAft>
                      </a:pPr>
                      <a:r>
                        <a:rPr lang="es-ES_tradnl" sz="1050" dirty="0">
                          <a:effectLst/>
                        </a:rPr>
                        <a:t>Número de personas ´000</a:t>
                      </a:r>
                      <a:endParaRPr lang="es-CO" sz="1050" dirty="0">
                        <a:solidFill>
                          <a:srgbClr val="31849B"/>
                        </a:solidFill>
                        <a:effectLst/>
                        <a:latin typeface="+mn-lt"/>
                        <a:ea typeface="Calibri"/>
                        <a:cs typeface="Times New Roman"/>
                      </a:endParaRPr>
                    </a:p>
                  </a:txBody>
                  <a:tcPr marL="9525" marR="9525" marT="9525" marB="0" anchor="ctr">
                    <a:solidFill>
                      <a:srgbClr val="C00000"/>
                    </a:solidFill>
                  </a:tcP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dirty="0">
                        <a:solidFill>
                          <a:srgbClr val="FFFFFF"/>
                        </a:solidFill>
                        <a:effectLst/>
                        <a:latin typeface="Calibri"/>
                      </a:endParaRPr>
                    </a:p>
                  </a:txBody>
                  <a:tcPr marL="9525" marR="9525" marT="9525" marB="0" anchor="ctr"/>
                </a:tc>
                <a:tc hMerge="1">
                  <a:txBody>
                    <a:bodyPr/>
                    <a:lstStyle/>
                    <a:p>
                      <a:pPr algn="l" rtl="0" fontAlgn="ctr"/>
                      <a:endParaRPr lang="es-CO" sz="1050" b="1" i="0" u="none" strike="noStrike" dirty="0">
                        <a:solidFill>
                          <a:srgbClr val="FFFFFF"/>
                        </a:solidFill>
                        <a:effectLst/>
                        <a:latin typeface="Calibri"/>
                      </a:endParaRPr>
                    </a:p>
                  </a:txBody>
                  <a:tcPr marL="9525" marR="9525" marT="9525" marB="0" anchor="ctr"/>
                </a:tc>
                <a:tc hMerge="1">
                  <a:txBody>
                    <a:bodyPr/>
                    <a:lstStyle/>
                    <a:p>
                      <a:pPr algn="l" rtl="0" fontAlgn="ctr"/>
                      <a:endParaRPr lang="es-CO" sz="1050" b="1" i="0" u="none" strike="noStrike" dirty="0">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245600">
                <a:tc>
                  <a:txBody>
                    <a:bodyPr/>
                    <a:lstStyle/>
                    <a:p>
                      <a:pPr algn="ctr" rtl="0" fontAlgn="ctr"/>
                      <a:r>
                        <a:rPr lang="es-CO" sz="1050" u="none" strike="noStrike" dirty="0">
                          <a:effectLst/>
                        </a:rPr>
                        <a:t>Mes</a:t>
                      </a:r>
                      <a:endParaRPr lang="es-CO" sz="1050" b="1" i="0" u="none" strike="noStrike" dirty="0">
                        <a:solidFill>
                          <a:srgbClr val="FFFFFF"/>
                        </a:solidFill>
                        <a:effectLst/>
                        <a:latin typeface="Calibri"/>
                      </a:endParaRPr>
                    </a:p>
                  </a:txBody>
                  <a:tcPr marL="9525" marR="9525" marT="9525" marB="0" anchor="ctr">
                    <a:solidFill>
                      <a:srgbClr val="C00000"/>
                    </a:solidFill>
                  </a:tcPr>
                </a:tc>
                <a:tc>
                  <a:txBody>
                    <a:bodyPr/>
                    <a:lstStyle/>
                    <a:p>
                      <a:pPr algn="ctr" rtl="0" fontAlgn="ctr"/>
                      <a:r>
                        <a:rPr lang="es-CO" sz="1050" u="none" strike="noStrike" dirty="0">
                          <a:effectLst/>
                        </a:rPr>
                        <a:t>Enero</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u="none" strike="noStrike" dirty="0">
                          <a:effectLst/>
                        </a:rPr>
                        <a:t>Febrero</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u="none" strike="noStrike" dirty="0">
                          <a:effectLst/>
                        </a:rPr>
                        <a:t>Marzo</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u="none" strike="noStrike" dirty="0">
                          <a:effectLst/>
                        </a:rPr>
                        <a:t>Abril</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u="none" strike="noStrike" dirty="0">
                          <a:effectLst/>
                        </a:rPr>
                        <a:t>Mayo</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u="none" strike="noStrike" dirty="0">
                          <a:effectLst/>
                        </a:rPr>
                        <a:t>Junio</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u="none" strike="noStrike" dirty="0">
                          <a:effectLst/>
                        </a:rPr>
                        <a:t>Julio</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u="none" strike="noStrike" dirty="0">
                          <a:effectLst/>
                        </a:rPr>
                        <a:t>Agosto</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u="none" strike="noStrike" dirty="0">
                          <a:effectLst/>
                        </a:rPr>
                        <a:t>Septiembre</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u="none" strike="noStrike" dirty="0">
                          <a:effectLst/>
                        </a:rPr>
                        <a:t>Octubre</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u="none" strike="noStrike" dirty="0">
                          <a:effectLst/>
                        </a:rPr>
                        <a:t>Noviembre</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u="none" strike="noStrike" dirty="0">
                          <a:effectLst/>
                        </a:rPr>
                        <a:t>Diciembre</a:t>
                      </a:r>
                      <a:endParaRPr lang="es-CO" sz="1050" b="1" i="0" u="none" strike="noStrike" dirty="0">
                        <a:solidFill>
                          <a:srgbClr val="FFFFFF"/>
                        </a:solidFill>
                        <a:effectLst/>
                        <a:latin typeface="Calibri"/>
                      </a:endParaRPr>
                    </a:p>
                  </a:txBody>
                  <a:tcPr marL="9525" marR="9525" marT="9525" marB="0" anchor="ctr"/>
                </a:tc>
                <a:tc>
                  <a:txBody>
                    <a:bodyPr/>
                    <a:lstStyle/>
                    <a:p>
                      <a:pPr algn="ctr" rtl="0" fontAlgn="ctr"/>
                      <a:r>
                        <a:rPr lang="es-CO" sz="1050" b="1" u="none" strike="noStrike" dirty="0">
                          <a:effectLst/>
                        </a:rPr>
                        <a:t>Total</a:t>
                      </a:r>
                      <a:endParaRPr lang="es-CO" sz="1050" b="1" i="0" u="none" strike="noStrike" dirty="0">
                        <a:solidFill>
                          <a:srgbClr val="FFFFFF"/>
                        </a:solidFill>
                        <a:effectLst/>
                        <a:latin typeface="Calibri"/>
                      </a:endParaRPr>
                    </a:p>
                  </a:txBody>
                  <a:tcPr marL="9525" marR="9525" marT="9525" marB="0" anchor="ctr"/>
                </a:tc>
                <a:extLst>
                  <a:ext uri="{0D108BD9-81ED-4DB2-BD59-A6C34878D82A}">
                    <a16:rowId xmlns:a16="http://schemas.microsoft.com/office/drawing/2014/main" val="10001"/>
                  </a:ext>
                </a:extLst>
              </a:tr>
              <a:tr h="135080">
                <a:tc>
                  <a:txBody>
                    <a:bodyPr/>
                    <a:lstStyle/>
                    <a:p>
                      <a:pPr algn="ctr" rtl="0" fontAlgn="ctr"/>
                      <a:r>
                        <a:rPr lang="es-CO" sz="1050" u="none" strike="noStrike" dirty="0">
                          <a:effectLst/>
                        </a:rPr>
                        <a:t>2010</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rtl="0" fontAlgn="ctr"/>
                      <a:r>
                        <a:rPr lang="es-CO" sz="1050" u="none" strike="noStrike">
                          <a:effectLst/>
                        </a:rPr>
                        <a:t>606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207</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454</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484</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410</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573</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815</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1.370</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412</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283</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287</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988</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b="1" u="none" strike="noStrike" dirty="0">
                          <a:effectLst/>
                        </a:rPr>
                        <a:t>6.888</a:t>
                      </a:r>
                      <a:endParaRPr lang="es-CO" sz="105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2"/>
                  </a:ext>
                </a:extLst>
              </a:tr>
              <a:tr h="135080">
                <a:tc>
                  <a:txBody>
                    <a:bodyPr/>
                    <a:lstStyle/>
                    <a:p>
                      <a:pPr algn="ctr" rtl="0" fontAlgn="ctr"/>
                      <a:r>
                        <a:rPr lang="es-CO" sz="1050" u="none" strike="noStrike" dirty="0">
                          <a:effectLst/>
                        </a:rPr>
                        <a:t>2011</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rtl="0" fontAlgn="ctr"/>
                      <a:r>
                        <a:rPr lang="es-CO" sz="1050" u="none" strike="noStrike">
                          <a:effectLst/>
                        </a:rPr>
                        <a:t>601</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205</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436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376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505</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551</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787</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1.352</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405</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306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286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940</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b="1" u="none" strike="noStrike" dirty="0">
                          <a:effectLst/>
                        </a:rPr>
                        <a:t>6.751</a:t>
                      </a:r>
                      <a:endParaRPr lang="es-CO" sz="105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3"/>
                  </a:ext>
                </a:extLst>
              </a:tr>
              <a:tr h="135080">
                <a:tc>
                  <a:txBody>
                    <a:bodyPr/>
                    <a:lstStyle/>
                    <a:p>
                      <a:pPr algn="ctr" rtl="0" fontAlgn="ctr"/>
                      <a:r>
                        <a:rPr lang="es-CO" sz="1050" u="none" strike="noStrike" dirty="0">
                          <a:effectLst/>
                        </a:rPr>
                        <a:t>2012</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rtl="0" fontAlgn="ctr"/>
                      <a:r>
                        <a:rPr lang="es-CO" sz="1050" u="none" strike="noStrike">
                          <a:effectLst/>
                        </a:rPr>
                        <a:t>544</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186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422</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534</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275</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531</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753</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1.239</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374</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231</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256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928</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b="1" u="none" strike="noStrike" dirty="0">
                          <a:effectLst/>
                        </a:rPr>
                        <a:t>6.274</a:t>
                      </a:r>
                      <a:endParaRPr lang="es-CO" sz="105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4"/>
                  </a:ext>
                </a:extLst>
              </a:tr>
              <a:tr h="135080">
                <a:tc>
                  <a:txBody>
                    <a:bodyPr/>
                    <a:lstStyle/>
                    <a:p>
                      <a:pPr algn="ctr" rtl="0" fontAlgn="ctr"/>
                      <a:r>
                        <a:rPr lang="es-CO" sz="1050" u="none" strike="noStrike" dirty="0">
                          <a:effectLst/>
                        </a:rPr>
                        <a:t>2013</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rtl="0" fontAlgn="ctr"/>
                      <a:r>
                        <a:rPr lang="es-CO" sz="1050" u="none" strike="noStrike">
                          <a:effectLst/>
                        </a:rPr>
                        <a:t>730</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250</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498</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226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831</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632</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907</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1.626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484</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426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351</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1.050</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b="1" u="none" strike="noStrike" dirty="0">
                          <a:effectLst/>
                        </a:rPr>
                        <a:t>8.012</a:t>
                      </a:r>
                      <a:endParaRPr lang="es-CO" sz="105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5"/>
                  </a:ext>
                </a:extLst>
              </a:tr>
              <a:tr h="135080">
                <a:tc>
                  <a:txBody>
                    <a:bodyPr/>
                    <a:lstStyle/>
                    <a:p>
                      <a:pPr algn="ctr" rtl="0" fontAlgn="ctr"/>
                      <a:r>
                        <a:rPr lang="es-CO" sz="1050" u="none" strike="noStrike" dirty="0">
                          <a:effectLst/>
                        </a:rPr>
                        <a:t>2014</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rtl="0" fontAlgn="ctr"/>
                      <a:r>
                        <a:rPr lang="es-CO" sz="1050" u="none" strike="noStrike">
                          <a:effectLst/>
                        </a:rPr>
                        <a:t>752</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256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530</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279</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719</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671</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976</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1.768</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509</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393</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359</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1.152</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b="1" u="none" strike="noStrike" dirty="0">
                          <a:effectLst/>
                        </a:rPr>
                        <a:t>8.364</a:t>
                      </a:r>
                      <a:endParaRPr lang="es-CO" sz="105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6"/>
                  </a:ext>
                </a:extLst>
              </a:tr>
              <a:tr h="135080">
                <a:tc>
                  <a:txBody>
                    <a:bodyPr/>
                    <a:lstStyle/>
                    <a:p>
                      <a:pPr algn="ctr" rtl="0" fontAlgn="ctr"/>
                      <a:r>
                        <a:rPr lang="es-CO" sz="1050" u="none" strike="noStrike" dirty="0">
                          <a:effectLst/>
                        </a:rPr>
                        <a:t>2015</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rtl="0" fontAlgn="ctr"/>
                      <a:r>
                        <a:rPr lang="es-CO" sz="1050" u="none" strike="noStrike">
                          <a:effectLst/>
                        </a:rPr>
                        <a:t>828</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282</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589</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313</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798</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741</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1.079</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1.958</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565</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432</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399</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1.273</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b="1" u="none" strike="noStrike" dirty="0">
                          <a:effectLst/>
                        </a:rPr>
                        <a:t>9.256</a:t>
                      </a:r>
                      <a:endParaRPr lang="es-CO" sz="105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7"/>
                  </a:ext>
                </a:extLst>
              </a:tr>
              <a:tr h="135080">
                <a:tc>
                  <a:txBody>
                    <a:bodyPr/>
                    <a:lstStyle/>
                    <a:p>
                      <a:pPr algn="ctr" rtl="0" fontAlgn="ctr"/>
                      <a:r>
                        <a:rPr lang="es-CO" sz="1050" u="none" strike="noStrike" dirty="0">
                          <a:effectLst/>
                        </a:rPr>
                        <a:t>2016</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rtl="0" fontAlgn="ctr"/>
                      <a:r>
                        <a:rPr lang="es-CO" sz="1050" u="none" strike="noStrike">
                          <a:effectLst/>
                        </a:rPr>
                        <a:t>745</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257</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498</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267</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713</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dirty="0">
                          <a:effectLst/>
                        </a:rPr>
                        <a:t>654</a:t>
                      </a:r>
                      <a:endParaRPr lang="es-CO" sz="1050" b="0" i="0" u="none" strike="noStrike" dirty="0">
                        <a:solidFill>
                          <a:srgbClr val="000000"/>
                        </a:solidFill>
                        <a:effectLst/>
                        <a:latin typeface="Calibri"/>
                      </a:endParaRPr>
                    </a:p>
                  </a:txBody>
                  <a:tcPr marL="9525" marR="9525" marT="9525" marB="0" anchor="ctr"/>
                </a:tc>
                <a:tc>
                  <a:txBody>
                    <a:bodyPr/>
                    <a:lstStyle/>
                    <a:p>
                      <a:pPr algn="ctr" rtl="0" fontAlgn="ctr"/>
                      <a:r>
                        <a:rPr lang="es-CO" sz="1050" u="none" strike="noStrike">
                          <a:effectLst/>
                        </a:rPr>
                        <a:t>927</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1.659</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484</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377</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351</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u="none" strike="noStrike">
                          <a:effectLst/>
                        </a:rPr>
                        <a:t>1.130</a:t>
                      </a:r>
                      <a:endParaRPr lang="es-CO" sz="1050" b="0" i="0" u="none" strike="noStrike">
                        <a:solidFill>
                          <a:srgbClr val="000000"/>
                        </a:solidFill>
                        <a:effectLst/>
                        <a:latin typeface="Calibri"/>
                      </a:endParaRPr>
                    </a:p>
                  </a:txBody>
                  <a:tcPr marL="9525" marR="9525" marT="9525" marB="0" anchor="ctr"/>
                </a:tc>
                <a:tc>
                  <a:txBody>
                    <a:bodyPr/>
                    <a:lstStyle/>
                    <a:p>
                      <a:pPr algn="ctr" rtl="0" fontAlgn="ctr"/>
                      <a:r>
                        <a:rPr lang="es-CO" sz="1050" b="1" u="none" strike="noStrike" dirty="0">
                          <a:effectLst/>
                        </a:rPr>
                        <a:t>8.062</a:t>
                      </a:r>
                      <a:endParaRPr lang="es-CO" sz="1050" b="1" i="0" u="none" strike="noStrike" dirty="0">
                        <a:solidFill>
                          <a:srgbClr val="000000"/>
                        </a:solidFill>
                        <a:effectLst/>
                        <a:latin typeface="Calibri"/>
                      </a:endParaRPr>
                    </a:p>
                  </a:txBody>
                  <a:tcPr marL="9525" marR="9525" marT="9525" marB="0" anchor="ctr"/>
                </a:tc>
                <a:extLst>
                  <a:ext uri="{0D108BD9-81ED-4DB2-BD59-A6C34878D82A}">
                    <a16:rowId xmlns:a16="http://schemas.microsoft.com/office/drawing/2014/main" val="10008"/>
                  </a:ext>
                </a:extLst>
              </a:tr>
            </a:tbl>
          </a:graphicData>
        </a:graphic>
      </p:graphicFrame>
      <p:sp>
        <p:nvSpPr>
          <p:cNvPr id="11" name="Marcador de texto 2"/>
          <p:cNvSpPr txBox="1">
            <a:spLocks/>
          </p:cNvSpPr>
          <p:nvPr/>
        </p:nvSpPr>
        <p:spPr>
          <a:xfrm>
            <a:off x="-7228" y="369469"/>
            <a:ext cx="10160000" cy="323850"/>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lgn="ctr">
              <a:buFont typeface="Arial" panose="020B0604020202020204" pitchFamily="34" charset="0"/>
              <a:buNone/>
            </a:pPr>
            <a:r>
              <a:rPr lang="es-CO" sz="1800" b="1" dirty="0">
                <a:solidFill>
                  <a:schemeClr val="tx1">
                    <a:lumMod val="65000"/>
                    <a:lumOff val="35000"/>
                  </a:schemeClr>
                </a:solidFill>
              </a:rPr>
              <a:t>Julio, agosto y diciembre son los meses preferidos por los residentes turcos para viajar al exterior</a:t>
            </a:r>
          </a:p>
        </p:txBody>
      </p:sp>
      <p:sp>
        <p:nvSpPr>
          <p:cNvPr id="12" name="11 CuadroTexto"/>
          <p:cNvSpPr txBox="1"/>
          <p:nvPr/>
        </p:nvSpPr>
        <p:spPr>
          <a:xfrm>
            <a:off x="0" y="929626"/>
            <a:ext cx="10152772" cy="307777"/>
          </a:xfrm>
          <a:prstGeom prst="rect">
            <a:avLst/>
          </a:prstGeom>
          <a:noFill/>
        </p:spPr>
        <p:txBody>
          <a:bodyPr wrap="square">
            <a:spAutoFit/>
          </a:bodyPr>
          <a:lstStyle/>
          <a:p>
            <a:pPr algn="ctr" fontAlgn="base">
              <a:spcBef>
                <a:spcPct val="0"/>
              </a:spcBef>
              <a:spcAft>
                <a:spcPct val="0"/>
              </a:spcAft>
              <a:defRPr/>
            </a:pPr>
            <a:r>
              <a:rPr lang="es-CO" sz="1400" dirty="0">
                <a:solidFill>
                  <a:prstClr val="black"/>
                </a:solidFill>
                <a:latin typeface="Century Gothic" panose="020B0502020202020204" pitchFamily="34" charset="0"/>
                <a:cs typeface="Arial" pitchFamily="34" charset="0"/>
              </a:rPr>
              <a:t>Estacionalidad de viajes al exterior de Turquía</a:t>
            </a:r>
          </a:p>
        </p:txBody>
      </p:sp>
      <p:cxnSp>
        <p:nvCxnSpPr>
          <p:cNvPr id="13" name="12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30209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71688" y="2191425"/>
            <a:ext cx="5472608" cy="954107"/>
          </a:xfrm>
          <a:prstGeom prst="rect">
            <a:avLst/>
          </a:prstGeom>
          <a:noFill/>
        </p:spPr>
        <p:txBody>
          <a:bodyPr wrap="square" rtlCol="0">
            <a:spAutoFit/>
          </a:bodyPr>
          <a:lstStyle/>
          <a:p>
            <a:pPr algn="ctr"/>
            <a:r>
              <a:rPr lang="es-ES_tradnl" sz="2800" b="1" dirty="0">
                <a:solidFill>
                  <a:schemeClr val="bg1"/>
                </a:solidFill>
                <a:latin typeface="Century Gothic" panose="020B0502020202020204" pitchFamily="34" charset="0"/>
              </a:rPr>
              <a:t>3.CANALES DE COMERCIALIZACIÓN</a:t>
            </a:r>
          </a:p>
        </p:txBody>
      </p:sp>
    </p:spTree>
    <p:extLst>
      <p:ext uri="{BB962C8B-B14F-4D97-AF65-F5344CB8AC3E}">
        <p14:creationId xmlns:p14="http://schemas.microsoft.com/office/powerpoint/2010/main" val="29887879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14</a:t>
            </a:fld>
            <a:endParaRPr lang="es-CO"/>
          </a:p>
        </p:txBody>
      </p:sp>
      <p:sp>
        <p:nvSpPr>
          <p:cNvPr id="10" name="2 Marcador de contenido"/>
          <p:cNvSpPr txBox="1">
            <a:spLocks/>
          </p:cNvSpPr>
          <p:nvPr/>
        </p:nvSpPr>
        <p:spPr>
          <a:xfrm>
            <a:off x="1554813" y="1633364"/>
            <a:ext cx="3492388" cy="2928149"/>
          </a:xfrm>
          <a:prstGeom prst="rect">
            <a:avLst/>
          </a:prstGeom>
        </p:spPr>
        <p:txBody>
          <a:bodyPr numCol="1"/>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lvl="0"/>
            <a:r>
              <a:rPr lang="en-US" sz="1200" dirty="0" err="1"/>
              <a:t>Anitur</a:t>
            </a:r>
            <a:r>
              <a:rPr lang="en-US" sz="1200" dirty="0"/>
              <a:t> </a:t>
            </a:r>
            <a:r>
              <a:rPr lang="en-US" sz="1200" u="sng" dirty="0">
                <a:hlinkClick r:id="rId3"/>
              </a:rPr>
              <a:t>www.anitur.com.tr</a:t>
            </a:r>
            <a:r>
              <a:rPr lang="en-US" sz="1200" dirty="0"/>
              <a:t> </a:t>
            </a:r>
            <a:endParaRPr lang="es-CO" sz="1200" dirty="0"/>
          </a:p>
          <a:p>
            <a:pPr lvl="0"/>
            <a:r>
              <a:rPr lang="es-ES_tradnl" sz="1200" dirty="0"/>
              <a:t>Café Tour </a:t>
            </a:r>
            <a:r>
              <a:rPr lang="es-ES_tradnl" sz="1200" u="sng" dirty="0">
                <a:hlinkClick r:id="rId4"/>
              </a:rPr>
              <a:t>www.cafetur.com</a:t>
            </a:r>
            <a:endParaRPr lang="es-CO" sz="1200" dirty="0"/>
          </a:p>
          <a:p>
            <a:pPr lvl="0"/>
            <a:r>
              <a:rPr lang="en-US" sz="1200" dirty="0"/>
              <a:t>ETS Tur </a:t>
            </a:r>
            <a:r>
              <a:rPr lang="en-US" sz="1200" u="sng" dirty="0">
                <a:hlinkClick r:id="rId5"/>
              </a:rPr>
              <a:t>www.etstur.com</a:t>
            </a:r>
            <a:endParaRPr lang="es-CO" sz="1200" dirty="0"/>
          </a:p>
          <a:p>
            <a:pPr lvl="0"/>
            <a:r>
              <a:rPr lang="en-US" sz="1200" dirty="0"/>
              <a:t>Fest Travel </a:t>
            </a:r>
            <a:r>
              <a:rPr lang="en-US" sz="1200" u="sng" dirty="0">
                <a:hlinkClick r:id="rId6"/>
              </a:rPr>
              <a:t>www.festtravel.com/</a:t>
            </a:r>
            <a:r>
              <a:rPr lang="en-US" sz="1200" dirty="0"/>
              <a:t> </a:t>
            </a:r>
            <a:endParaRPr lang="es-CO" sz="1200" dirty="0"/>
          </a:p>
          <a:p>
            <a:pPr lvl="0"/>
            <a:r>
              <a:rPr lang="es-ES_tradnl" sz="1200" dirty="0" err="1"/>
              <a:t>Gazella</a:t>
            </a:r>
            <a:r>
              <a:rPr lang="es-ES_tradnl" sz="1200" dirty="0"/>
              <a:t> </a:t>
            </a:r>
            <a:r>
              <a:rPr lang="es-ES_tradnl" sz="1200" dirty="0" err="1"/>
              <a:t>Turizm</a:t>
            </a:r>
            <a:r>
              <a:rPr lang="es-ES_tradnl" sz="1200" dirty="0"/>
              <a:t>  </a:t>
            </a:r>
            <a:r>
              <a:rPr lang="es-ES_tradnl" sz="1200" u="sng" dirty="0">
                <a:hlinkClick r:id="rId7"/>
              </a:rPr>
              <a:t>www.gazella.com/</a:t>
            </a:r>
            <a:endParaRPr lang="es-CO" sz="1200" dirty="0"/>
          </a:p>
          <a:p>
            <a:pPr lvl="0"/>
            <a:r>
              <a:rPr lang="en-US" sz="1200" dirty="0" err="1"/>
              <a:t>H.I.S</a:t>
            </a:r>
            <a:r>
              <a:rPr lang="en-US" sz="1200" dirty="0"/>
              <a:t>. Tourism </a:t>
            </a:r>
            <a:r>
              <a:rPr lang="en-US" sz="1200" u="sng" dirty="0">
                <a:hlinkClick r:id="rId8"/>
              </a:rPr>
              <a:t>www.his.co.jp/english/</a:t>
            </a:r>
            <a:endParaRPr lang="es-CO" sz="1200" dirty="0"/>
          </a:p>
          <a:p>
            <a:pPr lvl="0"/>
            <a:r>
              <a:rPr lang="en-US" sz="1200" dirty="0"/>
              <a:t>Jet Set </a:t>
            </a:r>
            <a:r>
              <a:rPr lang="en-US" sz="1200" u="sng" dirty="0">
                <a:hlinkClick r:id="rId9"/>
              </a:rPr>
              <a:t>www.jetset.com.tr</a:t>
            </a:r>
            <a:endParaRPr lang="es-CO" sz="1200" dirty="0"/>
          </a:p>
          <a:p>
            <a:pPr lvl="0"/>
            <a:r>
              <a:rPr lang="en-US" sz="1200" dirty="0"/>
              <a:t>Jolly Tours  </a:t>
            </a:r>
            <a:r>
              <a:rPr lang="en-US" sz="1200" u="sng" dirty="0">
                <a:hlinkClick r:id="rId10"/>
              </a:rPr>
              <a:t>www.jollytur.com/</a:t>
            </a:r>
            <a:r>
              <a:rPr lang="en-US" sz="1200" dirty="0"/>
              <a:t> </a:t>
            </a:r>
            <a:endParaRPr lang="es-CO" sz="1200" dirty="0"/>
          </a:p>
          <a:p>
            <a:pPr lvl="0"/>
            <a:r>
              <a:rPr lang="en-US" sz="1200" dirty="0" err="1"/>
              <a:t>MNG</a:t>
            </a:r>
            <a:r>
              <a:rPr lang="en-US" sz="1200" dirty="0"/>
              <a:t> </a:t>
            </a:r>
            <a:r>
              <a:rPr lang="en-US" sz="1200" dirty="0" err="1"/>
              <a:t>Turizm</a:t>
            </a:r>
            <a:r>
              <a:rPr lang="en-US" sz="1200" dirty="0"/>
              <a:t> </a:t>
            </a:r>
            <a:r>
              <a:rPr lang="en-US" sz="1200" u="sng" dirty="0">
                <a:hlinkClick r:id="rId11"/>
              </a:rPr>
              <a:t>www.mngturizm.com</a:t>
            </a:r>
            <a:endParaRPr lang="es-CO" sz="1200" dirty="0"/>
          </a:p>
          <a:p>
            <a:pPr lvl="0"/>
            <a:r>
              <a:rPr lang="en-US" sz="1200" dirty="0"/>
              <a:t>Pronto Tour </a:t>
            </a:r>
            <a:r>
              <a:rPr lang="en-US" sz="1200" u="sng" dirty="0">
                <a:hlinkClick r:id="rId12"/>
              </a:rPr>
              <a:t>www.prontotour.com/</a:t>
            </a:r>
            <a:r>
              <a:rPr lang="en-US" sz="1200" dirty="0"/>
              <a:t> </a:t>
            </a:r>
            <a:endParaRPr lang="es-CO" sz="1200" dirty="0"/>
          </a:p>
          <a:p>
            <a:pPr lvl="0"/>
            <a:r>
              <a:rPr lang="en-US" sz="1200" dirty="0" err="1"/>
              <a:t>SETUR</a:t>
            </a:r>
            <a:r>
              <a:rPr lang="en-US" sz="1200" dirty="0"/>
              <a:t> </a:t>
            </a:r>
            <a:r>
              <a:rPr lang="en-US" sz="1200" u="sng" dirty="0">
                <a:hlinkClick r:id="rId13"/>
              </a:rPr>
              <a:t>www.setur.com.tr/</a:t>
            </a:r>
            <a:r>
              <a:rPr lang="en-US" sz="1200" dirty="0"/>
              <a:t> </a:t>
            </a:r>
            <a:endParaRPr lang="es-CO" sz="1200" dirty="0"/>
          </a:p>
          <a:p>
            <a:pPr lvl="0"/>
            <a:r>
              <a:rPr lang="en-US" sz="1200" dirty="0"/>
              <a:t>Viking </a:t>
            </a:r>
            <a:r>
              <a:rPr lang="en-US" sz="1200" dirty="0" err="1"/>
              <a:t>Turizm</a:t>
            </a:r>
            <a:r>
              <a:rPr lang="en-US" sz="1200" dirty="0"/>
              <a:t> </a:t>
            </a:r>
            <a:r>
              <a:rPr lang="en-US" sz="1200" u="sng" dirty="0">
                <a:hlinkClick r:id="rId14"/>
              </a:rPr>
              <a:t>www.vikingturizm.com.tr</a:t>
            </a:r>
            <a:endParaRPr lang="es-CO" sz="1200" dirty="0"/>
          </a:p>
          <a:p>
            <a:pPr lvl="0"/>
            <a:r>
              <a:rPr lang="en-US" sz="1200" dirty="0"/>
              <a:t>VIP </a:t>
            </a:r>
            <a:r>
              <a:rPr lang="en-US" sz="1200" dirty="0" err="1"/>
              <a:t>Turizm</a:t>
            </a:r>
            <a:r>
              <a:rPr lang="en-US" sz="1200" dirty="0"/>
              <a:t> </a:t>
            </a:r>
            <a:r>
              <a:rPr lang="en-US" sz="1200" u="sng" dirty="0">
                <a:hlinkClick r:id="rId15"/>
              </a:rPr>
              <a:t>www.vip.com.tr</a:t>
            </a:r>
            <a:endParaRPr lang="es-CO" sz="1200" dirty="0"/>
          </a:p>
        </p:txBody>
      </p:sp>
      <p:sp>
        <p:nvSpPr>
          <p:cNvPr id="12" name="11 Rectángulo"/>
          <p:cNvSpPr/>
          <p:nvPr/>
        </p:nvSpPr>
        <p:spPr>
          <a:xfrm>
            <a:off x="399480" y="913284"/>
            <a:ext cx="8949189" cy="738664"/>
          </a:xfrm>
          <a:prstGeom prst="rect">
            <a:avLst/>
          </a:prstGeom>
        </p:spPr>
        <p:txBody>
          <a:bodyPr wrap="square">
            <a:spAutoFit/>
          </a:bodyPr>
          <a:lstStyle/>
          <a:p>
            <a:r>
              <a:rPr lang="es-ES_tradnl" sz="1400" dirty="0"/>
              <a:t>En Turquía el mercado está conformado por tour operadores (en general mayoristas y minoristas simultáneamente) y agencias de viaje, todas adscritas </a:t>
            </a:r>
            <a:r>
              <a:rPr lang="en-US" sz="1400" dirty="0"/>
              <a:t>TURSAB –Association of Turkish Travel Agencies.</a:t>
            </a:r>
            <a:r>
              <a:rPr lang="es-ES_tradnl" sz="1400" dirty="0"/>
              <a:t>  A continuación se presentan las principales empresas:</a:t>
            </a:r>
            <a:endParaRPr lang="es-CO" sz="1400" dirty="0"/>
          </a:p>
        </p:txBody>
      </p:sp>
      <p:sp>
        <p:nvSpPr>
          <p:cNvPr id="7" name="Marcador de texto 2"/>
          <p:cNvSpPr txBox="1">
            <a:spLocks/>
          </p:cNvSpPr>
          <p:nvPr/>
        </p:nvSpPr>
        <p:spPr>
          <a:xfrm>
            <a:off x="-7228" y="160338"/>
            <a:ext cx="10160000" cy="555276"/>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Los tour operadores y agencias de viaje continúan siendo un canal importante para la venta y distribución de los productos turísticos</a:t>
            </a:r>
          </a:p>
        </p:txBody>
      </p:sp>
      <p:pic>
        <p:nvPicPr>
          <p:cNvPr id="1026" name="Picture 2" descr="Image result for setu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88527" y="1705372"/>
            <a:ext cx="1892405" cy="60650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AutoShape 4" descr="Image result for ets tur logo 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sp>
        <p:nvSpPr>
          <p:cNvPr id="5" name="AutoShape 6" descr="Image result for ets tur logo 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2" name="Picture 8" descr="Image result for ets tur logo 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484756" y="1445685"/>
            <a:ext cx="2710749" cy="1005458"/>
          </a:xfrm>
          <a:prstGeom prst="rect">
            <a:avLst/>
          </a:prstGeom>
          <a:noFill/>
          <a:extLst>
            <a:ext uri="{909E8E84-426E-40dd-AFC4-6F175D3DCCD1}">
              <a14:hiddenFill xmlns:a14="http://schemas.microsoft.com/office/drawing/2010/main" xmlns="">
                <a:solidFill>
                  <a:srgbClr val="FFFFFF"/>
                </a:solidFill>
              </a14:hiddenFill>
            </a:ext>
          </a:extLst>
        </p:spPr>
      </p:pic>
      <p:sp>
        <p:nvSpPr>
          <p:cNvPr id="9" name="AutoShape 10" descr="Image result for ets tur logo 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s-CO"/>
          </a:p>
        </p:txBody>
      </p:sp>
      <p:pic>
        <p:nvPicPr>
          <p:cNvPr id="1036" name="Picture 12" descr="Image result for ets tur logo"/>
          <p:cNvPicPr>
            <a:picLocks noChangeAspect="1" noChangeArrowheads="1"/>
          </p:cNvPicPr>
          <p:nvPr/>
        </p:nvPicPr>
        <p:blipFill rotWithShape="1">
          <a:blip r:embed="rId18">
            <a:extLst>
              <a:ext uri="{28A0092B-C50C-407E-A947-70E740481C1C}">
                <a14:useLocalDpi xmlns:a14="http://schemas.microsoft.com/office/drawing/2010/main" val="0"/>
              </a:ext>
            </a:extLst>
          </a:blip>
          <a:srcRect l="5661" t="27495" r="3405" b="44613"/>
          <a:stretch/>
        </p:blipFill>
        <p:spPr bwMode="auto">
          <a:xfrm>
            <a:off x="2487712" y="4773601"/>
            <a:ext cx="2952328" cy="507992"/>
          </a:xfrm>
          <a:prstGeom prst="rect">
            <a:avLst/>
          </a:prstGeom>
          <a:noFill/>
          <a:extLst>
            <a:ext uri="{909E8E84-426E-40dd-AFC4-6F175D3DCCD1}">
              <a14:hiddenFill xmlns:a14="http://schemas.microsoft.com/office/drawing/2010/main" xmlns="">
                <a:solidFill>
                  <a:srgbClr val="FFFFFF"/>
                </a:solidFill>
              </a14:hiddenFill>
            </a:ext>
          </a:extLst>
        </p:spPr>
      </p:pic>
      <p:pic>
        <p:nvPicPr>
          <p:cNvPr id="1038" name="Picture 14" descr="Image result for pronto tou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627256" y="2008622"/>
            <a:ext cx="2857500" cy="1590675"/>
          </a:xfrm>
          <a:prstGeom prst="rect">
            <a:avLst/>
          </a:prstGeom>
          <a:noFill/>
          <a:extLst>
            <a:ext uri="{909E8E84-426E-40dd-AFC4-6F175D3DCCD1}">
              <a14:hiddenFill xmlns:a14="http://schemas.microsoft.com/office/drawing/2010/main" xmlns="">
                <a:solidFill>
                  <a:srgbClr val="FFFFFF"/>
                </a:solidFill>
              </a14:hiddenFill>
            </a:ext>
          </a:extLst>
        </p:spPr>
      </p:pic>
      <p:pic>
        <p:nvPicPr>
          <p:cNvPr id="1040" name="Picture 16" descr="Related imag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017760" y="3220919"/>
            <a:ext cx="1933731" cy="1023972"/>
          </a:xfrm>
          <a:prstGeom prst="rect">
            <a:avLst/>
          </a:prstGeom>
          <a:noFill/>
          <a:extLst>
            <a:ext uri="{909E8E84-426E-40dd-AFC4-6F175D3DCCD1}">
              <a14:hiddenFill xmlns:a14="http://schemas.microsoft.com/office/drawing/2010/main" xmlns="">
                <a:solidFill>
                  <a:srgbClr val="FFFFFF"/>
                </a:solidFill>
              </a14:hiddenFill>
            </a:ext>
          </a:extLst>
        </p:spPr>
      </p:pic>
      <p:pic>
        <p:nvPicPr>
          <p:cNvPr id="1042" name="Picture 18" descr="Related image"/>
          <p:cNvPicPr>
            <a:picLocks noChangeAspect="1" noChangeArrowheads="1"/>
          </p:cNvPicPr>
          <p:nvPr/>
        </p:nvPicPr>
        <p:blipFill rotWithShape="1">
          <a:blip r:embed="rId21">
            <a:extLst>
              <a:ext uri="{28A0092B-C50C-407E-A947-70E740481C1C}">
                <a14:useLocalDpi xmlns:a14="http://schemas.microsoft.com/office/drawing/2010/main" val="0"/>
              </a:ext>
            </a:extLst>
          </a:blip>
          <a:srcRect r="21464"/>
          <a:stretch/>
        </p:blipFill>
        <p:spPr bwMode="auto">
          <a:xfrm>
            <a:off x="7468991" y="2473693"/>
            <a:ext cx="2580784" cy="71437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Image result for fest travel"/>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312248" y="3434883"/>
            <a:ext cx="1872208" cy="813578"/>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Image result for gazella turizm"/>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5463511" y="4441676"/>
            <a:ext cx="2005479" cy="633434"/>
          </a:xfrm>
          <a:prstGeom prst="rect">
            <a:avLst/>
          </a:prstGeom>
          <a:noFill/>
          <a:extLst>
            <a:ext uri="{909E8E84-426E-40dd-AFC4-6F175D3DCCD1}">
              <a14:hiddenFill xmlns:a14="http://schemas.microsoft.com/office/drawing/2010/main" xmlns="">
                <a:solidFill>
                  <a:srgbClr val="FFFFFF"/>
                </a:solidFill>
              </a14:hiddenFill>
            </a:ext>
          </a:extLst>
        </p:spPr>
      </p:pic>
      <p:pic>
        <p:nvPicPr>
          <p:cNvPr id="1048" name="Picture 24" descr="http://www.jetset.com.tr/Content/images/logo/jetset_logo.png"/>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7930492" y="4476296"/>
            <a:ext cx="1819275" cy="289796"/>
          </a:xfrm>
          <a:prstGeom prst="rect">
            <a:avLst/>
          </a:prstGeom>
          <a:noFill/>
          <a:extLst>
            <a:ext uri="{909E8E84-426E-40dd-AFC4-6F175D3DCCD1}">
              <a14:hiddenFill xmlns:a14="http://schemas.microsoft.com/office/drawing/2010/main" xmlns="">
                <a:solidFill>
                  <a:srgbClr val="FFFFFF"/>
                </a:solidFill>
              </a14:hiddenFill>
            </a:ext>
          </a:extLst>
        </p:spPr>
      </p:pic>
      <p:pic>
        <p:nvPicPr>
          <p:cNvPr id="1050" name="Picture 26" descr="Image result for servis travel"/>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669717" y="5178631"/>
            <a:ext cx="1642531" cy="366832"/>
          </a:xfrm>
          <a:prstGeom prst="rect">
            <a:avLst/>
          </a:prstGeom>
          <a:noFill/>
          <a:extLst>
            <a:ext uri="{909E8E84-426E-40dd-AFC4-6F175D3DCCD1}">
              <a14:hiddenFill xmlns:a14="http://schemas.microsoft.com/office/drawing/2010/main" xmlns="">
                <a:solidFill>
                  <a:srgbClr val="FFFFFF"/>
                </a:solidFill>
              </a14:hiddenFill>
            </a:ext>
          </a:extLst>
        </p:spPr>
      </p:pic>
      <p:cxnSp>
        <p:nvCxnSpPr>
          <p:cNvPr id="20" name="19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Marcador de texto 2">
            <a:extLst>
              <a:ext uri="{FF2B5EF4-FFF2-40B4-BE49-F238E27FC236}">
                <a16:creationId xmlns:a16="http://schemas.microsoft.com/office/drawing/2014/main" id="{252098F7-F85F-4BCA-BEDB-F8D4ABCC2D3A}"/>
              </a:ext>
            </a:extLst>
          </p:cNvPr>
          <p:cNvSpPr txBox="1">
            <a:spLocks/>
          </p:cNvSpPr>
          <p:nvPr/>
        </p:nvSpPr>
        <p:spPr>
          <a:xfrm>
            <a:off x="2127672"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Oficina comercial ProColombia en Turquía</a:t>
            </a:r>
          </a:p>
        </p:txBody>
      </p:sp>
    </p:spTree>
    <p:extLst>
      <p:ext uri="{BB962C8B-B14F-4D97-AF65-F5344CB8AC3E}">
        <p14:creationId xmlns:p14="http://schemas.microsoft.com/office/powerpoint/2010/main" val="10441074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mage result for emit istanbul"/>
          <p:cNvPicPr>
            <a:picLocks noChangeAspect="1" noChangeArrowheads="1"/>
          </p:cNvPicPr>
          <p:nvPr/>
        </p:nvPicPr>
        <p:blipFill rotWithShape="1">
          <a:blip r:embed="rId3">
            <a:extLst>
              <a:ext uri="{28A0092B-C50C-407E-A947-70E740481C1C}">
                <a14:useLocalDpi xmlns:a14="http://schemas.microsoft.com/office/drawing/2010/main" val="0"/>
              </a:ext>
            </a:extLst>
          </a:blip>
          <a:srcRect l="5296" t="28363" r="4843" b="30335"/>
          <a:stretch/>
        </p:blipFill>
        <p:spPr bwMode="auto">
          <a:xfrm>
            <a:off x="958754" y="2719722"/>
            <a:ext cx="2942980" cy="1352675"/>
          </a:xfrm>
          <a:prstGeom prst="rect">
            <a:avLst/>
          </a:prstGeom>
          <a:noFill/>
          <a:extLst>
            <a:ext uri="{909E8E84-426E-40dd-AFC4-6F175D3DCCD1}">
              <a14:hiddenFill xmlns:a14="http://schemas.microsoft.com/office/drawing/2010/main" xmlns="">
                <a:solidFill>
                  <a:srgbClr val="FFFFFF"/>
                </a:solidFill>
              </a14:hiddenFill>
            </a:ext>
          </a:extLst>
        </p:spPr>
      </p:pic>
      <p:sp>
        <p:nvSpPr>
          <p:cNvPr id="2" name="1 Marcador de número de diapositiva"/>
          <p:cNvSpPr>
            <a:spLocks noGrp="1"/>
          </p:cNvSpPr>
          <p:nvPr>
            <p:ph type="sldNum" sz="quarter" idx="12"/>
          </p:nvPr>
        </p:nvSpPr>
        <p:spPr/>
        <p:txBody>
          <a:bodyPr/>
          <a:lstStyle/>
          <a:p>
            <a:fld id="{C639EB83-9322-45F6-937E-18E7DDF2D646}" type="slidenum">
              <a:rPr lang="es-CO" smtClean="0"/>
              <a:pPr/>
              <a:t>15</a:t>
            </a:fld>
            <a:endParaRPr lang="es-CO"/>
          </a:p>
        </p:txBody>
      </p:sp>
      <p:sp>
        <p:nvSpPr>
          <p:cNvPr id="4" name="3 Rectángulo"/>
          <p:cNvSpPr/>
          <p:nvPr/>
        </p:nvSpPr>
        <p:spPr>
          <a:xfrm>
            <a:off x="327472" y="144336"/>
            <a:ext cx="9577064" cy="646331"/>
          </a:xfrm>
          <a:prstGeom prst="rect">
            <a:avLst/>
          </a:prstGeom>
        </p:spPr>
        <p:txBody>
          <a:bodyPr/>
          <a:lstStyle/>
          <a:p>
            <a:pPr algn="ctr" defTabSz="1015990">
              <a:spcBef>
                <a:spcPct val="20000"/>
              </a:spcBef>
            </a:pPr>
            <a:r>
              <a:rPr lang="es-ES_tradnl" sz="1600" b="1" dirty="0">
                <a:solidFill>
                  <a:schemeClr val="tx1">
                    <a:lumMod val="65000"/>
                    <a:lumOff val="35000"/>
                  </a:schemeClr>
                </a:solidFill>
                <a:latin typeface="Century Gothic" panose="020B0502020202020204" pitchFamily="34" charset="0"/>
              </a:rPr>
              <a:t>Participar en ferias internacionales de turismo en Europa y la región puede brindar importantes oportunidades para llegar más efectivamente al público final</a:t>
            </a:r>
            <a:endParaRPr lang="es-CO" sz="1600" b="1" dirty="0">
              <a:solidFill>
                <a:schemeClr val="tx1">
                  <a:lumMod val="65000"/>
                  <a:lumOff val="35000"/>
                </a:schemeClr>
              </a:solidFill>
              <a:latin typeface="Century Gothic" panose="020B0502020202020204" pitchFamily="34" charset="0"/>
            </a:endParaRPr>
          </a:p>
        </p:txBody>
      </p:sp>
      <p:pic>
        <p:nvPicPr>
          <p:cNvPr id="2052" name="Picture 4" descr="Image result for ace of mice"/>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726" t="5219" r="3102" b="5478"/>
          <a:stretch/>
        </p:blipFill>
        <p:spPr bwMode="auto">
          <a:xfrm>
            <a:off x="6016104" y="2725401"/>
            <a:ext cx="2592288" cy="153642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2 Rectángulo"/>
          <p:cNvSpPr/>
          <p:nvPr/>
        </p:nvSpPr>
        <p:spPr>
          <a:xfrm>
            <a:off x="759520" y="1076921"/>
            <a:ext cx="8712968" cy="1600438"/>
          </a:xfrm>
          <a:prstGeom prst="rect">
            <a:avLst/>
          </a:prstGeom>
        </p:spPr>
        <p:txBody>
          <a:bodyPr wrap="square">
            <a:spAutoFit/>
          </a:bodyPr>
          <a:lstStyle/>
          <a:p>
            <a:pPr marL="285750" indent="-285750" algn="just">
              <a:buFont typeface="Arial" panose="020B0604020202020204" pitchFamily="34" charset="0"/>
              <a:buChar char="•"/>
            </a:pPr>
            <a:r>
              <a:rPr lang="en-US" sz="1400" i="1" dirty="0" err="1">
                <a:latin typeface="Century Gothic" panose="020B0502020202020204" pitchFamily="34" charset="0"/>
              </a:rPr>
              <a:t>EMITT</a:t>
            </a:r>
            <a:r>
              <a:rPr lang="en-US" sz="1400" dirty="0">
                <a:latin typeface="Century Gothic" panose="020B0502020202020204" pitchFamily="34" charset="0"/>
              </a:rPr>
              <a:t> y </a:t>
            </a:r>
            <a:r>
              <a:rPr lang="en-US" sz="1400" i="1" dirty="0">
                <a:latin typeface="Century Gothic" panose="020B0502020202020204" pitchFamily="34" charset="0"/>
              </a:rPr>
              <a:t>ACE of </a:t>
            </a:r>
            <a:r>
              <a:rPr lang="en-US" sz="1400" i="1" dirty="0" err="1">
                <a:latin typeface="Century Gothic" panose="020B0502020202020204" pitchFamily="34" charset="0"/>
              </a:rPr>
              <a:t>M.I.C.E</a:t>
            </a:r>
            <a:r>
              <a:rPr lang="en-US" sz="1400" i="1" dirty="0">
                <a:latin typeface="Century Gothic" panose="020B0502020202020204" pitchFamily="34" charset="0"/>
              </a:rPr>
              <a:t>.</a:t>
            </a:r>
            <a:r>
              <a:rPr lang="es-ES_tradnl" sz="1400" dirty="0">
                <a:latin typeface="Century Gothic" panose="020B0502020202020204" pitchFamily="34" charset="0"/>
              </a:rPr>
              <a:t> son las ferias de turismo más importantes en Turquía, generalmente tienen lugar en los primeros tres meses del año en Estambul. Adicionalmente, </a:t>
            </a:r>
            <a:r>
              <a:rPr lang="es-ES_tradnl" sz="1400" dirty="0" err="1">
                <a:latin typeface="Century Gothic" panose="020B0502020202020204" pitchFamily="34" charset="0"/>
              </a:rPr>
              <a:t>TURSAB</a:t>
            </a:r>
            <a:r>
              <a:rPr lang="es-ES_tradnl" sz="1400" dirty="0">
                <a:latin typeface="Century Gothic" panose="020B0502020202020204" pitchFamily="34" charset="0"/>
              </a:rPr>
              <a:t> –</a:t>
            </a:r>
            <a:r>
              <a:rPr lang="es-ES_tradnl" sz="1400" dirty="0" err="1">
                <a:latin typeface="Century Gothic" panose="020B0502020202020204" pitchFamily="34" charset="0"/>
              </a:rPr>
              <a:t>Association</a:t>
            </a:r>
            <a:r>
              <a:rPr lang="es-ES_tradnl" sz="1400" dirty="0">
                <a:latin typeface="Century Gothic" panose="020B0502020202020204" pitchFamily="34" charset="0"/>
              </a:rPr>
              <a:t> of Turkish Travel Agencies–, organiza </a:t>
            </a:r>
            <a:r>
              <a:rPr lang="es-ES_tradnl" sz="1400" i="1" dirty="0">
                <a:latin typeface="Century Gothic" panose="020B0502020202020204" pitchFamily="34" charset="0"/>
              </a:rPr>
              <a:t>Travel </a:t>
            </a:r>
            <a:r>
              <a:rPr lang="es-ES_tradnl" sz="1400" i="1" dirty="0" err="1">
                <a:latin typeface="Century Gothic" panose="020B0502020202020204" pitchFamily="34" charset="0"/>
              </a:rPr>
              <a:t>Turkey</a:t>
            </a:r>
            <a:r>
              <a:rPr lang="es-ES_tradnl" sz="1400" dirty="0">
                <a:latin typeface="Century Gothic" panose="020B0502020202020204" pitchFamily="34" charset="0"/>
              </a:rPr>
              <a:t>, feria y congreso de turismo en Izmir.</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Las ferias locales no son consideradas como espacios en los que se generen negocios.</a:t>
            </a:r>
          </a:p>
          <a:p>
            <a:pPr marL="285750" indent="-285750" algn="just">
              <a:buFont typeface="Arial" panose="020B0604020202020204" pitchFamily="34" charset="0"/>
              <a:buChar char="•"/>
            </a:pPr>
            <a:endParaRPr lang="es-CO" sz="1400" dirty="0">
              <a:latin typeface="Century Gothic" panose="020B0502020202020204" pitchFamily="34" charset="0"/>
            </a:endParaRPr>
          </a:p>
        </p:txBody>
      </p:sp>
      <p:cxnSp>
        <p:nvCxnSpPr>
          <p:cNvPr id="9" name="8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Marcador de texto 2">
            <a:extLst>
              <a:ext uri="{FF2B5EF4-FFF2-40B4-BE49-F238E27FC236}">
                <a16:creationId xmlns:a16="http://schemas.microsoft.com/office/drawing/2014/main" id="{DE04E7A0-6FD2-434D-A53E-65B29B283417}"/>
              </a:ext>
            </a:extLst>
          </p:cNvPr>
          <p:cNvSpPr txBox="1">
            <a:spLocks/>
          </p:cNvSpPr>
          <p:nvPr/>
        </p:nvSpPr>
        <p:spPr>
          <a:xfrm>
            <a:off x="2127672"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Oficina comercial ProColombia en Turquía</a:t>
            </a:r>
          </a:p>
        </p:txBody>
      </p:sp>
      <p:pic>
        <p:nvPicPr>
          <p:cNvPr id="5" name="Picture 2" descr="Resultado de imagen para travel turkey izmi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479" t="23245" r="3321" b="34497"/>
          <a:stretch/>
        </p:blipFill>
        <p:spPr bwMode="auto">
          <a:xfrm>
            <a:off x="2847752" y="4072397"/>
            <a:ext cx="3871642" cy="1222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924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104"/>
          <p:cNvGrpSpPr/>
          <p:nvPr>
            <p:custDataLst>
              <p:tags r:id="rId1"/>
            </p:custDataLst>
          </p:nvPr>
        </p:nvGrpSpPr>
        <p:grpSpPr bwMode="gray">
          <a:xfrm>
            <a:off x="1413451" y="913284"/>
            <a:ext cx="7255997" cy="4467201"/>
            <a:chOff x="1832768" y="1268759"/>
            <a:chExt cx="6240462" cy="3571875"/>
          </a:xfrm>
          <a:solidFill>
            <a:schemeClr val="bg1">
              <a:lumMod val="90000"/>
            </a:schemeClr>
          </a:solidFill>
        </p:grpSpPr>
        <p:sp>
          <p:nvSpPr>
            <p:cNvPr id="10" name="Freeform 53"/>
            <p:cNvSpPr>
              <a:spLocks noChangeAspect="1"/>
            </p:cNvSpPr>
            <p:nvPr/>
          </p:nvSpPr>
          <p:spPr bwMode="gray">
            <a:xfrm>
              <a:off x="7279480" y="4464397"/>
              <a:ext cx="63500" cy="68263"/>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1" name="Freeform 54"/>
            <p:cNvSpPr>
              <a:spLocks noChangeAspect="1"/>
            </p:cNvSpPr>
            <p:nvPr/>
          </p:nvSpPr>
          <p:spPr bwMode="gray">
            <a:xfrm>
              <a:off x="6728617" y="3878609"/>
              <a:ext cx="704850" cy="550863"/>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2" name="Freeform 55"/>
            <p:cNvSpPr>
              <a:spLocks noChangeAspect="1"/>
            </p:cNvSpPr>
            <p:nvPr/>
          </p:nvSpPr>
          <p:spPr bwMode="gray">
            <a:xfrm>
              <a:off x="7657305" y="4462809"/>
              <a:ext cx="134938" cy="146050"/>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3" name="Freeform 56"/>
            <p:cNvSpPr>
              <a:spLocks noChangeAspect="1"/>
            </p:cNvSpPr>
            <p:nvPr/>
          </p:nvSpPr>
          <p:spPr bwMode="gray">
            <a:xfrm>
              <a:off x="7765255" y="4327872"/>
              <a:ext cx="100013" cy="157163"/>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4" name="Freeform 57"/>
            <p:cNvSpPr>
              <a:spLocks noChangeAspect="1"/>
            </p:cNvSpPr>
            <p:nvPr/>
          </p:nvSpPr>
          <p:spPr bwMode="gray">
            <a:xfrm>
              <a:off x="7612855" y="4050059"/>
              <a:ext cx="50800" cy="41275"/>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5" name="Freeform 58"/>
            <p:cNvSpPr>
              <a:spLocks noChangeAspect="1"/>
            </p:cNvSpPr>
            <p:nvPr/>
          </p:nvSpPr>
          <p:spPr bwMode="gray">
            <a:xfrm>
              <a:off x="5965030" y="2859434"/>
              <a:ext cx="192088" cy="92075"/>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8" name="Freeform 59"/>
            <p:cNvSpPr>
              <a:spLocks noChangeAspect="1"/>
            </p:cNvSpPr>
            <p:nvPr/>
          </p:nvSpPr>
          <p:spPr bwMode="gray">
            <a:xfrm>
              <a:off x="5933280" y="2910234"/>
              <a:ext cx="131763" cy="98425"/>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9" name="Freeform 60"/>
            <p:cNvSpPr>
              <a:spLocks noChangeAspect="1"/>
            </p:cNvSpPr>
            <p:nvPr/>
          </p:nvSpPr>
          <p:spPr bwMode="gray">
            <a:xfrm>
              <a:off x="5995192" y="2930872"/>
              <a:ext cx="4763" cy="6350"/>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0" name="Freeform 61"/>
            <p:cNvSpPr>
              <a:spLocks noChangeAspect="1"/>
            </p:cNvSpPr>
            <p:nvPr/>
          </p:nvSpPr>
          <p:spPr bwMode="gray">
            <a:xfrm>
              <a:off x="6006305" y="2934047"/>
              <a:ext cx="4763" cy="3175"/>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1" name="Freeform 62"/>
            <p:cNvSpPr>
              <a:spLocks noChangeAspect="1"/>
            </p:cNvSpPr>
            <p:nvPr/>
          </p:nvSpPr>
          <p:spPr bwMode="gray">
            <a:xfrm>
              <a:off x="5987255" y="2937222"/>
              <a:ext cx="3175" cy="3175"/>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2" name="Freeform 63"/>
            <p:cNvSpPr>
              <a:spLocks noChangeAspect="1"/>
            </p:cNvSpPr>
            <p:nvPr/>
          </p:nvSpPr>
          <p:spPr bwMode="gray">
            <a:xfrm>
              <a:off x="5812630" y="2968972"/>
              <a:ext cx="250825" cy="190500"/>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3" name="Freeform 64"/>
            <p:cNvSpPr>
              <a:spLocks noChangeAspect="1"/>
            </p:cNvSpPr>
            <p:nvPr/>
          </p:nvSpPr>
          <p:spPr bwMode="gray">
            <a:xfrm>
              <a:off x="6419055" y="3594447"/>
              <a:ext cx="188913" cy="200025"/>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4" name="Freeform 65"/>
            <p:cNvSpPr>
              <a:spLocks noChangeAspect="1"/>
            </p:cNvSpPr>
            <p:nvPr/>
          </p:nvSpPr>
          <p:spPr bwMode="gray">
            <a:xfrm>
              <a:off x="6593680" y="3794472"/>
              <a:ext cx="160338" cy="50800"/>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5" name="Freeform 66"/>
            <p:cNvSpPr>
              <a:spLocks noChangeAspect="1"/>
            </p:cNvSpPr>
            <p:nvPr/>
          </p:nvSpPr>
          <p:spPr bwMode="gray">
            <a:xfrm>
              <a:off x="6657180" y="3616672"/>
              <a:ext cx="173038" cy="147638"/>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6" name="Freeform 67"/>
            <p:cNvSpPr>
              <a:spLocks noChangeAspect="1"/>
            </p:cNvSpPr>
            <p:nvPr/>
          </p:nvSpPr>
          <p:spPr bwMode="gray">
            <a:xfrm>
              <a:off x="7344567" y="3764309"/>
              <a:ext cx="69850" cy="38100"/>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7" name="Freeform 68"/>
            <p:cNvSpPr>
              <a:spLocks noChangeAspect="1"/>
            </p:cNvSpPr>
            <p:nvPr/>
          </p:nvSpPr>
          <p:spPr bwMode="gray">
            <a:xfrm>
              <a:off x="7215980" y="3737322"/>
              <a:ext cx="173038" cy="141288"/>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28" name="Group 69"/>
            <p:cNvGrpSpPr>
              <a:grpSpLocks noChangeAspect="1"/>
            </p:cNvGrpSpPr>
            <p:nvPr/>
          </p:nvGrpSpPr>
          <p:grpSpPr bwMode="gray">
            <a:xfrm>
              <a:off x="6801642" y="3364259"/>
              <a:ext cx="161925" cy="231775"/>
              <a:chOff x="3802" y="2280"/>
              <a:chExt cx="102" cy="146"/>
            </a:xfrm>
            <a:grpFill/>
          </p:grpSpPr>
          <p:sp>
            <p:nvSpPr>
              <p:cNvPr id="354" name="Freeform 7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55" name="Freeform 7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56" name="Freeform 7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57" name="Freeform 7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58" name="Freeform 7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59" name="Freeform 7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60" name="Freeform 7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61" name="Freeform 7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62" name="Freeform 7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63" name="Freeform 7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64" name="Freeform 8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29" name="Freeform 81"/>
            <p:cNvSpPr>
              <a:spLocks noChangeAspect="1"/>
            </p:cNvSpPr>
            <p:nvPr/>
          </p:nvSpPr>
          <p:spPr bwMode="gray">
            <a:xfrm>
              <a:off x="6744492" y="3603972"/>
              <a:ext cx="23813" cy="19050"/>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0" name="Freeform 82"/>
            <p:cNvSpPr>
              <a:spLocks noChangeAspect="1"/>
            </p:cNvSpPr>
            <p:nvPr/>
          </p:nvSpPr>
          <p:spPr bwMode="gray">
            <a:xfrm>
              <a:off x="6781005" y="3748434"/>
              <a:ext cx="4763" cy="14288"/>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1" name="Freeform 83"/>
            <p:cNvSpPr>
              <a:spLocks noChangeAspect="1"/>
            </p:cNvSpPr>
            <p:nvPr/>
          </p:nvSpPr>
          <p:spPr bwMode="gray">
            <a:xfrm>
              <a:off x="6931817" y="3837334"/>
              <a:ext cx="42863" cy="19050"/>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2" name="Freeform 84"/>
            <p:cNvSpPr>
              <a:spLocks noChangeAspect="1"/>
            </p:cNvSpPr>
            <p:nvPr/>
          </p:nvSpPr>
          <p:spPr bwMode="gray">
            <a:xfrm>
              <a:off x="6911180" y="3850034"/>
              <a:ext cx="26988" cy="22225"/>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3" name="Freeform 85"/>
            <p:cNvSpPr>
              <a:spLocks noChangeAspect="1"/>
            </p:cNvSpPr>
            <p:nvPr/>
          </p:nvSpPr>
          <p:spPr bwMode="gray">
            <a:xfrm>
              <a:off x="6987380" y="3740497"/>
              <a:ext cx="50800" cy="19050"/>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4" name="Freeform 86"/>
            <p:cNvSpPr>
              <a:spLocks noChangeAspect="1"/>
            </p:cNvSpPr>
            <p:nvPr/>
          </p:nvSpPr>
          <p:spPr bwMode="gray">
            <a:xfrm>
              <a:off x="6830217" y="3662709"/>
              <a:ext cx="109538" cy="128588"/>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5" name="Freeform 87"/>
            <p:cNvSpPr>
              <a:spLocks noChangeAspect="1"/>
            </p:cNvSpPr>
            <p:nvPr/>
          </p:nvSpPr>
          <p:spPr bwMode="gray">
            <a:xfrm>
              <a:off x="6977855" y="3653184"/>
              <a:ext cx="25400" cy="53975"/>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6" name="Freeform 88"/>
            <p:cNvSpPr>
              <a:spLocks noChangeAspect="1"/>
            </p:cNvSpPr>
            <p:nvPr/>
          </p:nvSpPr>
          <p:spPr bwMode="gray">
            <a:xfrm>
              <a:off x="7039767" y="3699222"/>
              <a:ext cx="180975" cy="152400"/>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7" name="Freeform 89"/>
            <p:cNvSpPr>
              <a:spLocks noChangeAspect="1"/>
            </p:cNvSpPr>
            <p:nvPr/>
          </p:nvSpPr>
          <p:spPr bwMode="gray">
            <a:xfrm>
              <a:off x="7387430" y="3737322"/>
              <a:ext cx="41275" cy="38100"/>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8" name="Freeform 90"/>
            <p:cNvSpPr>
              <a:spLocks noChangeAspect="1"/>
            </p:cNvSpPr>
            <p:nvPr/>
          </p:nvSpPr>
          <p:spPr bwMode="gray">
            <a:xfrm>
              <a:off x="6538117" y="3280122"/>
              <a:ext cx="125413" cy="263525"/>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9" name="Freeform 91"/>
            <p:cNvSpPr>
              <a:spLocks noChangeAspect="1"/>
            </p:cNvSpPr>
            <p:nvPr/>
          </p:nvSpPr>
          <p:spPr bwMode="gray">
            <a:xfrm>
              <a:off x="6668292" y="3572222"/>
              <a:ext cx="168275" cy="10477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40" name="Freeform 92"/>
            <p:cNvSpPr>
              <a:spLocks noChangeAspect="1"/>
            </p:cNvSpPr>
            <p:nvPr/>
          </p:nvSpPr>
          <p:spPr bwMode="gray">
            <a:xfrm>
              <a:off x="6504780" y="3575397"/>
              <a:ext cx="71438" cy="93663"/>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41" name="Freeform 93"/>
            <p:cNvSpPr>
              <a:spLocks noChangeAspect="1"/>
            </p:cNvSpPr>
            <p:nvPr/>
          </p:nvSpPr>
          <p:spPr bwMode="gray">
            <a:xfrm>
              <a:off x="6460330" y="3326159"/>
              <a:ext cx="136525" cy="268288"/>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42" name="Freeform 94"/>
            <p:cNvSpPr>
              <a:spLocks noChangeAspect="1"/>
            </p:cNvSpPr>
            <p:nvPr/>
          </p:nvSpPr>
          <p:spPr bwMode="gray">
            <a:xfrm>
              <a:off x="6366667" y="3181697"/>
              <a:ext cx="153988" cy="333375"/>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43" name="Freeform 95"/>
            <p:cNvSpPr>
              <a:spLocks noChangeAspect="1"/>
            </p:cNvSpPr>
            <p:nvPr/>
          </p:nvSpPr>
          <p:spPr bwMode="gray">
            <a:xfrm>
              <a:off x="6541292" y="3435697"/>
              <a:ext cx="92075" cy="74613"/>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44" name="Freeform 96"/>
            <p:cNvSpPr>
              <a:spLocks noChangeAspect="1"/>
            </p:cNvSpPr>
            <p:nvPr/>
          </p:nvSpPr>
          <p:spPr bwMode="gray">
            <a:xfrm>
              <a:off x="6504780" y="3292822"/>
              <a:ext cx="125413" cy="155575"/>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45" name="Group 97"/>
            <p:cNvGrpSpPr>
              <a:grpSpLocks noChangeAspect="1"/>
            </p:cNvGrpSpPr>
            <p:nvPr/>
          </p:nvGrpSpPr>
          <p:grpSpPr bwMode="gray">
            <a:xfrm>
              <a:off x="5818980" y="3002309"/>
              <a:ext cx="636588" cy="587375"/>
              <a:chOff x="3183" y="2052"/>
              <a:chExt cx="401" cy="370"/>
            </a:xfrm>
            <a:grpFill/>
          </p:grpSpPr>
          <p:sp>
            <p:nvSpPr>
              <p:cNvPr id="347" name="Freeform 98"/>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48" name="Freeform 99"/>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49" name="Freeform 100"/>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50" name="Freeform 101"/>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51" name="Freeform 102"/>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52" name="Freeform 103"/>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53" name="Freeform 104"/>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46" name="Freeform 105"/>
            <p:cNvSpPr>
              <a:spLocks noChangeAspect="1"/>
            </p:cNvSpPr>
            <p:nvPr/>
          </p:nvSpPr>
          <p:spPr bwMode="gray">
            <a:xfrm>
              <a:off x="6850855" y="3240434"/>
              <a:ext cx="30163" cy="63500"/>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47" name="Group 106"/>
            <p:cNvGrpSpPr>
              <a:grpSpLocks noChangeAspect="1"/>
            </p:cNvGrpSpPr>
            <p:nvPr/>
          </p:nvGrpSpPr>
          <p:grpSpPr bwMode="gray">
            <a:xfrm>
              <a:off x="7017542" y="2807047"/>
              <a:ext cx="282575" cy="320675"/>
              <a:chOff x="3938" y="1929"/>
              <a:chExt cx="178" cy="202"/>
            </a:xfrm>
            <a:grpFill/>
          </p:grpSpPr>
          <p:sp>
            <p:nvSpPr>
              <p:cNvPr id="343"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44"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45"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46"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48" name="Freeform 111"/>
            <p:cNvSpPr>
              <a:spLocks noChangeAspect="1"/>
            </p:cNvSpPr>
            <p:nvPr/>
          </p:nvSpPr>
          <p:spPr bwMode="gray">
            <a:xfrm>
              <a:off x="6955630" y="2968972"/>
              <a:ext cx="60325" cy="90488"/>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49" name="Freeform 112"/>
            <p:cNvSpPr>
              <a:spLocks noChangeAspect="1"/>
            </p:cNvSpPr>
            <p:nvPr/>
          </p:nvSpPr>
          <p:spPr bwMode="gray">
            <a:xfrm>
              <a:off x="6288880" y="2629247"/>
              <a:ext cx="550863" cy="269875"/>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50" name="Freeform 113"/>
            <p:cNvSpPr>
              <a:spLocks noChangeAspect="1"/>
            </p:cNvSpPr>
            <p:nvPr/>
          </p:nvSpPr>
          <p:spPr bwMode="gray">
            <a:xfrm>
              <a:off x="6650830" y="3335684"/>
              <a:ext cx="41275" cy="36513"/>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51" name="Freeform 114"/>
            <p:cNvSpPr>
              <a:spLocks noChangeAspect="1"/>
            </p:cNvSpPr>
            <p:nvPr/>
          </p:nvSpPr>
          <p:spPr bwMode="gray">
            <a:xfrm>
              <a:off x="6041230" y="2592734"/>
              <a:ext cx="1066800" cy="741363"/>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52" name="Freeform 115"/>
            <p:cNvSpPr>
              <a:spLocks noChangeAspect="1"/>
            </p:cNvSpPr>
            <p:nvPr/>
          </p:nvSpPr>
          <p:spPr bwMode="gray">
            <a:xfrm>
              <a:off x="6925467" y="2867372"/>
              <a:ext cx="109538" cy="120650"/>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53" name="Group 116"/>
            <p:cNvGrpSpPr>
              <a:grpSpLocks noChangeAspect="1"/>
            </p:cNvGrpSpPr>
            <p:nvPr/>
          </p:nvGrpSpPr>
          <p:grpSpPr bwMode="gray">
            <a:xfrm>
              <a:off x="5099842" y="1268760"/>
              <a:ext cx="2973388" cy="1638300"/>
              <a:chOff x="2730" y="960"/>
              <a:chExt cx="1873" cy="1032"/>
            </a:xfrm>
            <a:grpFill/>
          </p:grpSpPr>
          <p:grpSp>
            <p:nvGrpSpPr>
              <p:cNvPr id="326" name="Group 117"/>
              <p:cNvGrpSpPr>
                <a:grpSpLocks noChangeAspect="1"/>
              </p:cNvGrpSpPr>
              <p:nvPr/>
            </p:nvGrpSpPr>
            <p:grpSpPr bwMode="gray">
              <a:xfrm>
                <a:off x="3044" y="960"/>
                <a:ext cx="1473" cy="481"/>
                <a:chOff x="3044" y="960"/>
                <a:chExt cx="1473" cy="481"/>
              </a:xfrm>
              <a:grpFill/>
            </p:grpSpPr>
            <p:sp>
              <p:nvSpPr>
                <p:cNvPr id="330" name="Freeform 118"/>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31" name="Freeform 119"/>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32"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33" name="Freeform 121"/>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34"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35"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36"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37" name="Freeform 125"/>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38"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39"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40"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41" name="Freeform 129"/>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42" name="Freeform 130"/>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327"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28"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29"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grpSp>
          <p:nvGrpSpPr>
            <p:cNvPr id="54" name="Group 135"/>
            <p:cNvGrpSpPr>
              <a:grpSpLocks noChangeAspect="1"/>
            </p:cNvGrpSpPr>
            <p:nvPr/>
          </p:nvGrpSpPr>
          <p:grpSpPr bwMode="gray">
            <a:xfrm>
              <a:off x="5214142" y="2886422"/>
              <a:ext cx="647700" cy="585788"/>
              <a:chOff x="2802" y="1979"/>
              <a:chExt cx="408" cy="369"/>
            </a:xfrm>
            <a:grpFill/>
          </p:grpSpPr>
          <p:sp>
            <p:nvSpPr>
              <p:cNvPr id="297"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298" name="Group 137"/>
              <p:cNvGrpSpPr>
                <a:grpSpLocks noChangeAspect="1"/>
              </p:cNvGrpSpPr>
              <p:nvPr/>
            </p:nvGrpSpPr>
            <p:grpSpPr bwMode="gray">
              <a:xfrm>
                <a:off x="2889" y="2101"/>
                <a:ext cx="17" cy="51"/>
                <a:chOff x="2889" y="2101"/>
                <a:chExt cx="17" cy="51"/>
              </a:xfrm>
              <a:grpFill/>
            </p:grpSpPr>
            <p:sp>
              <p:nvSpPr>
                <p:cNvPr id="323"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24"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25"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299"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300" name="Group 142"/>
              <p:cNvGrpSpPr>
                <a:grpSpLocks noChangeAspect="1"/>
              </p:cNvGrpSpPr>
              <p:nvPr/>
            </p:nvGrpSpPr>
            <p:grpSpPr bwMode="gray">
              <a:xfrm>
                <a:off x="2896" y="2116"/>
                <a:ext cx="231" cy="189"/>
                <a:chOff x="2896" y="2116"/>
                <a:chExt cx="231" cy="189"/>
              </a:xfrm>
              <a:grpFill/>
            </p:grpSpPr>
            <p:sp>
              <p:nvSpPr>
                <p:cNvPr id="321"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22"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grpSp>
            <p:nvGrpSpPr>
              <p:cNvPr id="301" name="Group 145"/>
              <p:cNvGrpSpPr>
                <a:grpSpLocks noChangeAspect="1"/>
              </p:cNvGrpSpPr>
              <p:nvPr/>
            </p:nvGrpSpPr>
            <p:grpSpPr bwMode="gray">
              <a:xfrm>
                <a:off x="2984" y="2276"/>
                <a:ext cx="114" cy="72"/>
                <a:chOff x="2984" y="2276"/>
                <a:chExt cx="114" cy="72"/>
              </a:xfrm>
              <a:grpFill/>
            </p:grpSpPr>
            <p:sp>
              <p:nvSpPr>
                <p:cNvPr id="319"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20"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302"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303" name="Group 149"/>
              <p:cNvGrpSpPr>
                <a:grpSpLocks noChangeAspect="1"/>
              </p:cNvGrpSpPr>
              <p:nvPr/>
            </p:nvGrpSpPr>
            <p:grpSpPr bwMode="gray">
              <a:xfrm>
                <a:off x="3086" y="2189"/>
                <a:ext cx="85" cy="114"/>
                <a:chOff x="3086" y="2189"/>
                <a:chExt cx="85" cy="114"/>
              </a:xfrm>
              <a:grpFill/>
            </p:grpSpPr>
            <p:sp>
              <p:nvSpPr>
                <p:cNvPr id="317"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18"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304"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305" name="Group 153"/>
              <p:cNvGrpSpPr>
                <a:grpSpLocks noChangeAspect="1"/>
              </p:cNvGrpSpPr>
              <p:nvPr/>
            </p:nvGrpSpPr>
            <p:grpSpPr bwMode="gray">
              <a:xfrm>
                <a:off x="3000" y="2012"/>
                <a:ext cx="210" cy="192"/>
                <a:chOff x="3000" y="2012"/>
                <a:chExt cx="210" cy="192"/>
              </a:xfrm>
              <a:grpFill/>
            </p:grpSpPr>
            <p:sp>
              <p:nvSpPr>
                <p:cNvPr id="315"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16"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306"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07"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08"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309" name="Group 159"/>
              <p:cNvGrpSpPr>
                <a:grpSpLocks noChangeAspect="1"/>
              </p:cNvGrpSpPr>
              <p:nvPr/>
            </p:nvGrpSpPr>
            <p:grpSpPr bwMode="gray">
              <a:xfrm>
                <a:off x="2802" y="1979"/>
                <a:ext cx="205" cy="88"/>
                <a:chOff x="2802" y="1979"/>
                <a:chExt cx="205" cy="88"/>
              </a:xfrm>
              <a:grpFill/>
            </p:grpSpPr>
            <p:sp>
              <p:nvSpPr>
                <p:cNvPr id="313"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solidFill>
                  <a:srgbClr val="C00000"/>
                </a:solid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14"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310"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11"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312"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55" name="Freeform 165"/>
            <p:cNvSpPr>
              <a:spLocks noChangeAspect="1"/>
            </p:cNvSpPr>
            <p:nvPr/>
          </p:nvSpPr>
          <p:spPr bwMode="gray">
            <a:xfrm>
              <a:off x="5515767" y="2903884"/>
              <a:ext cx="53975" cy="55563"/>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56" name="Freeform 166"/>
            <p:cNvSpPr>
              <a:spLocks noChangeAspect="1"/>
            </p:cNvSpPr>
            <p:nvPr/>
          </p:nvSpPr>
          <p:spPr bwMode="gray">
            <a:xfrm>
              <a:off x="5569742" y="2532409"/>
              <a:ext cx="708025" cy="377825"/>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57" name="Freeform 167"/>
            <p:cNvSpPr>
              <a:spLocks noChangeAspect="1"/>
            </p:cNvSpPr>
            <p:nvPr/>
          </p:nvSpPr>
          <p:spPr bwMode="gray">
            <a:xfrm>
              <a:off x="5453855" y="2851497"/>
              <a:ext cx="117475" cy="57150"/>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58" name="Freeform 168"/>
            <p:cNvSpPr>
              <a:spLocks noChangeAspect="1"/>
            </p:cNvSpPr>
            <p:nvPr/>
          </p:nvSpPr>
          <p:spPr bwMode="gray">
            <a:xfrm>
              <a:off x="5734842" y="2802284"/>
              <a:ext cx="298450" cy="193675"/>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59" name="Freeform 169"/>
            <p:cNvSpPr>
              <a:spLocks noChangeAspect="1"/>
            </p:cNvSpPr>
            <p:nvPr/>
          </p:nvSpPr>
          <p:spPr bwMode="gray">
            <a:xfrm>
              <a:off x="5672930" y="2868959"/>
              <a:ext cx="247650" cy="171450"/>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60" name="Group 170"/>
            <p:cNvGrpSpPr>
              <a:grpSpLocks noChangeAspect="1"/>
            </p:cNvGrpSpPr>
            <p:nvPr/>
          </p:nvGrpSpPr>
          <p:grpSpPr bwMode="gray">
            <a:xfrm>
              <a:off x="5539580" y="2891184"/>
              <a:ext cx="96838" cy="77788"/>
              <a:chOff x="3007" y="1982"/>
              <a:chExt cx="61" cy="49"/>
            </a:xfrm>
            <a:grpFill/>
          </p:grpSpPr>
          <p:sp>
            <p:nvSpPr>
              <p:cNvPr id="295"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96"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61" name="Freeform 173"/>
            <p:cNvSpPr>
              <a:spLocks noChangeAspect="1"/>
            </p:cNvSpPr>
            <p:nvPr/>
          </p:nvSpPr>
          <p:spPr bwMode="gray">
            <a:xfrm>
              <a:off x="4333081" y="2130772"/>
              <a:ext cx="190500" cy="130175"/>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62" name="Group 222"/>
            <p:cNvGrpSpPr>
              <a:grpSpLocks noChangeAspect="1"/>
            </p:cNvGrpSpPr>
            <p:nvPr/>
          </p:nvGrpSpPr>
          <p:grpSpPr bwMode="gray">
            <a:xfrm>
              <a:off x="4945856" y="1268759"/>
              <a:ext cx="287338" cy="296863"/>
              <a:chOff x="3202" y="1036"/>
              <a:chExt cx="181" cy="187"/>
            </a:xfrm>
            <a:grpFill/>
          </p:grpSpPr>
          <p:sp>
            <p:nvSpPr>
              <p:cNvPr id="289" name="Freeform 223"/>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90" name="Freeform 224"/>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91"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92"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93" name="Freeform 227"/>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94" name="Freeform 228"/>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63" name="Freeform 229"/>
            <p:cNvSpPr>
              <a:spLocks noChangeAspect="1"/>
            </p:cNvSpPr>
            <p:nvPr/>
          </p:nvSpPr>
          <p:spPr bwMode="gray">
            <a:xfrm>
              <a:off x="3993356" y="2386359"/>
              <a:ext cx="6350" cy="6350"/>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64" name="Freeform 230"/>
            <p:cNvSpPr>
              <a:spLocks noChangeAspect="1"/>
            </p:cNvSpPr>
            <p:nvPr/>
          </p:nvSpPr>
          <p:spPr bwMode="gray">
            <a:xfrm>
              <a:off x="4331493" y="1810097"/>
              <a:ext cx="46038" cy="44450"/>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65" name="Freeform 231"/>
            <p:cNvSpPr>
              <a:spLocks noChangeAspect="1"/>
            </p:cNvSpPr>
            <p:nvPr/>
          </p:nvSpPr>
          <p:spPr bwMode="gray">
            <a:xfrm>
              <a:off x="4271168" y="1913284"/>
              <a:ext cx="46038" cy="31750"/>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66" name="Freeform 232"/>
            <p:cNvSpPr>
              <a:spLocks noChangeAspect="1"/>
            </p:cNvSpPr>
            <p:nvPr/>
          </p:nvSpPr>
          <p:spPr bwMode="gray">
            <a:xfrm>
              <a:off x="3994943" y="2381597"/>
              <a:ext cx="14288" cy="4763"/>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67" name="Freeform 234"/>
            <p:cNvSpPr>
              <a:spLocks noChangeAspect="1"/>
            </p:cNvSpPr>
            <p:nvPr/>
          </p:nvSpPr>
          <p:spPr bwMode="gray">
            <a:xfrm>
              <a:off x="3804443" y="1951384"/>
              <a:ext cx="52388" cy="52388"/>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68" name="Freeform 235"/>
            <p:cNvSpPr>
              <a:spLocks noChangeAspect="1"/>
            </p:cNvSpPr>
            <p:nvPr/>
          </p:nvSpPr>
          <p:spPr bwMode="gray">
            <a:xfrm>
              <a:off x="3559968" y="1500534"/>
              <a:ext cx="52388" cy="19050"/>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69" name="Group 236"/>
            <p:cNvGrpSpPr>
              <a:grpSpLocks noChangeAspect="1"/>
            </p:cNvGrpSpPr>
            <p:nvPr/>
          </p:nvGrpSpPr>
          <p:grpSpPr bwMode="gray">
            <a:xfrm>
              <a:off x="3344068" y="3475384"/>
              <a:ext cx="808038" cy="1365250"/>
              <a:chOff x="1624" y="2350"/>
              <a:chExt cx="509" cy="860"/>
            </a:xfrm>
            <a:grpFill/>
          </p:grpSpPr>
          <p:sp>
            <p:nvSpPr>
              <p:cNvPr id="264" name="Freeform 237"/>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65" name="Freeform 238"/>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66" name="Freeform 239"/>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67" name="Freeform 240"/>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68" name="Freeform 241"/>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69" name="Freeform 242"/>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70" name="Freeform 243"/>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71" name="Freeform 244"/>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72" name="Freeform 245"/>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73" name="Freeform 246"/>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74" name="Freeform 247"/>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75" name="Freeform 248"/>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76" name="Freeform 249"/>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77" name="Freeform 250"/>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solidFill>
                <a:srgbClr val="C00000"/>
              </a:solid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78" name="Freeform 251"/>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79" name="Freeform 252"/>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80" name="Freeform 253"/>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81" name="Freeform 254"/>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82" name="Freeform 255"/>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83" name="Freeform 256"/>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84" name="Freeform 257"/>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85" name="Freeform 258"/>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86" name="Freeform 259"/>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87" name="Freeform 260"/>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88" name="Freeform 261"/>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70" name="Freeform 262"/>
            <p:cNvSpPr>
              <a:spLocks noChangeAspect="1"/>
            </p:cNvSpPr>
            <p:nvPr/>
          </p:nvSpPr>
          <p:spPr bwMode="gray">
            <a:xfrm>
              <a:off x="3234531" y="3429347"/>
              <a:ext cx="74613" cy="74613"/>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71" name="Freeform 263"/>
            <p:cNvSpPr>
              <a:spLocks noChangeAspect="1"/>
            </p:cNvSpPr>
            <p:nvPr/>
          </p:nvSpPr>
          <p:spPr bwMode="gray">
            <a:xfrm>
              <a:off x="3313906" y="3524597"/>
              <a:ext cx="101600" cy="42863"/>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rgbClr val="F8B818"/>
            </a:solid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72" name="Freeform 264"/>
            <p:cNvSpPr>
              <a:spLocks noChangeAspect="1"/>
            </p:cNvSpPr>
            <p:nvPr/>
          </p:nvSpPr>
          <p:spPr bwMode="gray">
            <a:xfrm>
              <a:off x="3153568" y="3378547"/>
              <a:ext cx="68263" cy="74613"/>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73" name="Freeform 265"/>
            <p:cNvSpPr>
              <a:spLocks noChangeAspect="1"/>
            </p:cNvSpPr>
            <p:nvPr/>
          </p:nvSpPr>
          <p:spPr bwMode="gray">
            <a:xfrm>
              <a:off x="3205956" y="3367434"/>
              <a:ext cx="19050" cy="460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74" name="Freeform 266"/>
            <p:cNvSpPr>
              <a:spLocks noChangeAspect="1"/>
            </p:cNvSpPr>
            <p:nvPr/>
          </p:nvSpPr>
          <p:spPr bwMode="gray">
            <a:xfrm>
              <a:off x="3191668" y="3440459"/>
              <a:ext cx="39688" cy="22225"/>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75" name="Freeform 267"/>
            <p:cNvSpPr>
              <a:spLocks noChangeAspect="1"/>
            </p:cNvSpPr>
            <p:nvPr/>
          </p:nvSpPr>
          <p:spPr bwMode="gray">
            <a:xfrm>
              <a:off x="3264693" y="3497609"/>
              <a:ext cx="57150" cy="50800"/>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76" name="Freeform 268"/>
            <p:cNvSpPr>
              <a:spLocks noChangeAspect="1"/>
            </p:cNvSpPr>
            <p:nvPr/>
          </p:nvSpPr>
          <p:spPr bwMode="gray">
            <a:xfrm>
              <a:off x="3202781" y="3411884"/>
              <a:ext cx="106363" cy="53975"/>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77" name="Freeform 269"/>
            <p:cNvSpPr>
              <a:spLocks noChangeAspect="1"/>
            </p:cNvSpPr>
            <p:nvPr/>
          </p:nvSpPr>
          <p:spPr bwMode="gray">
            <a:xfrm>
              <a:off x="2721768" y="3094384"/>
              <a:ext cx="525463" cy="342900"/>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78" name="Group 270"/>
            <p:cNvGrpSpPr>
              <a:grpSpLocks noChangeAspect="1"/>
            </p:cNvGrpSpPr>
            <p:nvPr/>
          </p:nvGrpSpPr>
          <p:grpSpPr bwMode="gray">
            <a:xfrm>
              <a:off x="1832768" y="1897409"/>
              <a:ext cx="1765300" cy="1346200"/>
              <a:chOff x="672" y="1356"/>
              <a:chExt cx="1112" cy="848"/>
            </a:xfrm>
            <a:grpFill/>
          </p:grpSpPr>
          <p:grpSp>
            <p:nvGrpSpPr>
              <p:cNvPr id="252" name="Group 271"/>
              <p:cNvGrpSpPr>
                <a:grpSpLocks noChangeAspect="1"/>
              </p:cNvGrpSpPr>
              <p:nvPr/>
            </p:nvGrpSpPr>
            <p:grpSpPr bwMode="gray">
              <a:xfrm>
                <a:off x="672" y="1356"/>
                <a:ext cx="418" cy="413"/>
                <a:chOff x="672" y="1356"/>
                <a:chExt cx="418" cy="413"/>
              </a:xfrm>
              <a:grpFill/>
            </p:grpSpPr>
            <p:sp>
              <p:nvSpPr>
                <p:cNvPr id="259" name="Freeform 272"/>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60" name="Freeform 273"/>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61" name="Freeform 274"/>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62" name="Freeform 275"/>
                <p:cNvSpPr>
                  <a:spLocks noChangeAspect="1"/>
                </p:cNvSpPr>
                <p:nvPr/>
              </p:nvSpPr>
              <p:spPr bwMode="gray">
                <a:xfrm>
                  <a:off x="672"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63" name="Freeform 276"/>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grpSp>
            <p:nvGrpSpPr>
              <p:cNvPr id="253" name="Group 277"/>
              <p:cNvGrpSpPr>
                <a:grpSpLocks noChangeAspect="1"/>
              </p:cNvGrpSpPr>
              <p:nvPr/>
            </p:nvGrpSpPr>
            <p:grpSpPr bwMode="gray">
              <a:xfrm>
                <a:off x="1149" y="1865"/>
                <a:ext cx="635" cy="339"/>
                <a:chOff x="1149" y="1865"/>
                <a:chExt cx="635" cy="339"/>
              </a:xfrm>
              <a:grpFill/>
            </p:grpSpPr>
            <p:sp>
              <p:nvSpPr>
                <p:cNvPr id="254" name="Freeform 278"/>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55" name="Freeform 279"/>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56" name="Freeform 280"/>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57" name="Freeform 281"/>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58" name="Freeform 282"/>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grpSp>
        <p:grpSp>
          <p:nvGrpSpPr>
            <p:cNvPr id="79" name="Group 283"/>
            <p:cNvGrpSpPr>
              <a:grpSpLocks noChangeAspect="1"/>
            </p:cNvGrpSpPr>
            <p:nvPr/>
          </p:nvGrpSpPr>
          <p:grpSpPr bwMode="gray">
            <a:xfrm>
              <a:off x="2304256" y="1268759"/>
              <a:ext cx="1538288" cy="1622425"/>
              <a:chOff x="969" y="960"/>
              <a:chExt cx="969" cy="1022"/>
            </a:xfrm>
            <a:grpFill/>
          </p:grpSpPr>
          <p:sp>
            <p:nvSpPr>
              <p:cNvPr id="224" name="Freeform 284"/>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25" name="Freeform 285"/>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26" name="Freeform 286"/>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27" name="Freeform 287"/>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28" name="Freeform 288"/>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29" name="Freeform 289"/>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30" name="Freeform 290"/>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31" name="Freeform 291"/>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32" name="Freeform 292"/>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33" name="Freeform 293"/>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34" name="Freeform 294"/>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35" name="Freeform 295"/>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36" name="Freeform 296"/>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37" name="Freeform 297"/>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38" name="Freeform 298"/>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39" name="Freeform 299"/>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40" name="Freeform 300"/>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41" name="Freeform 301"/>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42" name="Freeform 302"/>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43" name="Freeform 303"/>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44" name="Freeform 304"/>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45" name="Freeform 305"/>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46" name="Freeform 306"/>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47" name="Freeform 307"/>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48" name="Freeform 309"/>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49" name="Freeform 310"/>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50" name="Freeform 311"/>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51" name="Freeform 312"/>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80" name="Freeform 313"/>
            <p:cNvSpPr>
              <a:spLocks noChangeAspect="1"/>
            </p:cNvSpPr>
            <p:nvPr/>
          </p:nvSpPr>
          <p:spPr bwMode="gray">
            <a:xfrm rot="21085610">
              <a:off x="3399631" y="3186459"/>
              <a:ext cx="12700" cy="6350"/>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81" name="Freeform 314"/>
            <p:cNvSpPr>
              <a:spLocks noChangeAspect="1"/>
            </p:cNvSpPr>
            <p:nvPr/>
          </p:nvSpPr>
          <p:spPr bwMode="gray">
            <a:xfrm rot="21085610">
              <a:off x="3420268" y="3188047"/>
              <a:ext cx="1588" cy="15875"/>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82" name="Freeform 315"/>
            <p:cNvSpPr>
              <a:spLocks noChangeAspect="1"/>
            </p:cNvSpPr>
            <p:nvPr/>
          </p:nvSpPr>
          <p:spPr bwMode="gray">
            <a:xfrm rot="21085610">
              <a:off x="3420268" y="3224559"/>
              <a:ext cx="3175" cy="1588"/>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83" name="Freeform 316"/>
            <p:cNvSpPr>
              <a:spLocks noChangeAspect="1"/>
            </p:cNvSpPr>
            <p:nvPr/>
          </p:nvSpPr>
          <p:spPr bwMode="gray">
            <a:xfrm rot="21085610">
              <a:off x="3412331" y="3222972"/>
              <a:ext cx="6350" cy="19050"/>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84" name="Freeform 317"/>
            <p:cNvSpPr>
              <a:spLocks noChangeAspect="1"/>
            </p:cNvSpPr>
            <p:nvPr/>
          </p:nvSpPr>
          <p:spPr bwMode="gray">
            <a:xfrm rot="21085610">
              <a:off x="3420268" y="3245197"/>
              <a:ext cx="1588" cy="9525"/>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85" name="Freeform 318"/>
            <p:cNvSpPr>
              <a:spLocks noChangeAspect="1"/>
            </p:cNvSpPr>
            <p:nvPr/>
          </p:nvSpPr>
          <p:spPr bwMode="gray">
            <a:xfrm rot="21085610">
              <a:off x="3434556" y="3218209"/>
              <a:ext cx="1588" cy="12700"/>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86" name="Freeform 319"/>
            <p:cNvSpPr>
              <a:spLocks noChangeAspect="1"/>
            </p:cNvSpPr>
            <p:nvPr/>
          </p:nvSpPr>
          <p:spPr bwMode="gray">
            <a:xfrm rot="21085610">
              <a:off x="3442493" y="3229322"/>
              <a:ext cx="4763" cy="14288"/>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87" name="Freeform 320"/>
            <p:cNvSpPr>
              <a:spLocks noChangeAspect="1"/>
            </p:cNvSpPr>
            <p:nvPr/>
          </p:nvSpPr>
          <p:spPr bwMode="gray">
            <a:xfrm rot="21085610">
              <a:off x="3456781" y="3240434"/>
              <a:ext cx="3175" cy="3175"/>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88" name="Freeform 321"/>
            <p:cNvSpPr>
              <a:spLocks noChangeAspect="1"/>
            </p:cNvSpPr>
            <p:nvPr/>
          </p:nvSpPr>
          <p:spPr bwMode="gray">
            <a:xfrm rot="21085610">
              <a:off x="3450431" y="3254722"/>
              <a:ext cx="4763" cy="15875"/>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89" name="Freeform 322"/>
            <p:cNvSpPr>
              <a:spLocks noChangeAspect="1"/>
            </p:cNvSpPr>
            <p:nvPr/>
          </p:nvSpPr>
          <p:spPr bwMode="gray">
            <a:xfrm rot="21085610">
              <a:off x="3464718" y="3269009"/>
              <a:ext cx="4763" cy="14288"/>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90" name="Freeform 323"/>
            <p:cNvSpPr>
              <a:spLocks noChangeAspect="1"/>
            </p:cNvSpPr>
            <p:nvPr/>
          </p:nvSpPr>
          <p:spPr bwMode="gray">
            <a:xfrm rot="21085610">
              <a:off x="3477418" y="3278534"/>
              <a:ext cx="4763" cy="1588"/>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91" name="Freeform 324"/>
            <p:cNvSpPr>
              <a:spLocks noChangeAspect="1"/>
            </p:cNvSpPr>
            <p:nvPr/>
          </p:nvSpPr>
          <p:spPr bwMode="gray">
            <a:xfrm rot="21085610">
              <a:off x="3488531" y="3284884"/>
              <a:ext cx="9525" cy="6350"/>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92" name="Freeform 325"/>
            <p:cNvSpPr>
              <a:spLocks noChangeAspect="1"/>
            </p:cNvSpPr>
            <p:nvPr/>
          </p:nvSpPr>
          <p:spPr bwMode="gray">
            <a:xfrm rot="21085610">
              <a:off x="3475831" y="3302347"/>
              <a:ext cx="6350" cy="9525"/>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93" name="Freeform 326"/>
            <p:cNvSpPr>
              <a:spLocks noChangeAspect="1"/>
            </p:cNvSpPr>
            <p:nvPr/>
          </p:nvSpPr>
          <p:spPr bwMode="gray">
            <a:xfrm rot="21085610">
              <a:off x="3418681" y="3243609"/>
              <a:ext cx="3175" cy="4763"/>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94" name="Freeform 327"/>
            <p:cNvSpPr>
              <a:spLocks noChangeAspect="1"/>
            </p:cNvSpPr>
            <p:nvPr/>
          </p:nvSpPr>
          <p:spPr bwMode="gray">
            <a:xfrm rot="21085610">
              <a:off x="3386931" y="3227734"/>
              <a:ext cx="1588" cy="6350"/>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95" name="Freeform 328"/>
            <p:cNvSpPr>
              <a:spLocks noChangeAspect="1"/>
            </p:cNvSpPr>
            <p:nvPr/>
          </p:nvSpPr>
          <p:spPr bwMode="gray">
            <a:xfrm rot="21085610">
              <a:off x="3383756" y="3235672"/>
              <a:ext cx="3175" cy="3175"/>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96" name="Freeform 329"/>
            <p:cNvSpPr>
              <a:spLocks noChangeAspect="1"/>
            </p:cNvSpPr>
            <p:nvPr/>
          </p:nvSpPr>
          <p:spPr bwMode="gray">
            <a:xfrm rot="21085610">
              <a:off x="3374231" y="3238847"/>
              <a:ext cx="6350" cy="6350"/>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97" name="Freeform 330"/>
            <p:cNvSpPr>
              <a:spLocks noChangeAspect="1"/>
            </p:cNvSpPr>
            <p:nvPr/>
          </p:nvSpPr>
          <p:spPr bwMode="gray">
            <a:xfrm rot="20552049">
              <a:off x="3417093" y="3375372"/>
              <a:ext cx="23813" cy="17463"/>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98" name="Freeform 331"/>
            <p:cNvSpPr>
              <a:spLocks noChangeAspect="1"/>
            </p:cNvSpPr>
            <p:nvPr/>
          </p:nvSpPr>
          <p:spPr bwMode="gray">
            <a:xfrm rot="20552049">
              <a:off x="3482181" y="3318222"/>
              <a:ext cx="38100" cy="52388"/>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99" name="Freeform 332"/>
            <p:cNvSpPr>
              <a:spLocks noChangeAspect="1"/>
            </p:cNvSpPr>
            <p:nvPr/>
          </p:nvSpPr>
          <p:spPr bwMode="gray">
            <a:xfrm rot="20552049">
              <a:off x="3596481" y="3349972"/>
              <a:ext cx="1588" cy="1588"/>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00" name="Freeform 333"/>
            <p:cNvSpPr>
              <a:spLocks noChangeAspect="1"/>
            </p:cNvSpPr>
            <p:nvPr/>
          </p:nvSpPr>
          <p:spPr bwMode="gray">
            <a:xfrm rot="20552049">
              <a:off x="3618706" y="3392834"/>
              <a:ext cx="3175" cy="1111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01" name="Freeform 334"/>
            <p:cNvSpPr>
              <a:spLocks noChangeAspect="1"/>
            </p:cNvSpPr>
            <p:nvPr/>
          </p:nvSpPr>
          <p:spPr bwMode="gray">
            <a:xfrm rot="20552049">
              <a:off x="3642518" y="3470622"/>
              <a:ext cx="3175" cy="4763"/>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02" name="Freeform 335"/>
            <p:cNvSpPr>
              <a:spLocks noChangeAspect="1"/>
            </p:cNvSpPr>
            <p:nvPr/>
          </p:nvSpPr>
          <p:spPr bwMode="gray">
            <a:xfrm rot="20552049">
              <a:off x="3636168" y="3484909"/>
              <a:ext cx="9525" cy="15875"/>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03" name="Freeform 336"/>
            <p:cNvSpPr>
              <a:spLocks noChangeAspect="1"/>
            </p:cNvSpPr>
            <p:nvPr/>
          </p:nvSpPr>
          <p:spPr bwMode="gray">
            <a:xfrm rot="20552049">
              <a:off x="3463131" y="3324572"/>
              <a:ext cx="1588" cy="3175"/>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104" name="Group 337"/>
            <p:cNvGrpSpPr>
              <a:grpSpLocks noChangeAspect="1"/>
            </p:cNvGrpSpPr>
            <p:nvPr/>
          </p:nvGrpSpPr>
          <p:grpSpPr bwMode="gray">
            <a:xfrm>
              <a:off x="3455193" y="3327747"/>
              <a:ext cx="28575" cy="44450"/>
              <a:chOff x="1694" y="2257"/>
              <a:chExt cx="18" cy="28"/>
            </a:xfrm>
            <a:grpFill/>
          </p:grpSpPr>
          <p:sp>
            <p:nvSpPr>
              <p:cNvPr id="222" name="Freeform 338"/>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23" name="Freeform 339"/>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105" name="Freeform 340"/>
            <p:cNvSpPr>
              <a:spLocks noChangeAspect="1"/>
            </p:cNvSpPr>
            <p:nvPr/>
          </p:nvSpPr>
          <p:spPr bwMode="gray">
            <a:xfrm rot="20552049">
              <a:off x="3532981" y="3337272"/>
              <a:ext cx="15875" cy="12700"/>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06" name="Freeform 341"/>
            <p:cNvSpPr>
              <a:spLocks noChangeAspect="1"/>
            </p:cNvSpPr>
            <p:nvPr/>
          </p:nvSpPr>
          <p:spPr bwMode="gray">
            <a:xfrm rot="20552049">
              <a:off x="3629818" y="3429347"/>
              <a:ext cx="0" cy="4763"/>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07" name="Freeform 342"/>
            <p:cNvSpPr>
              <a:spLocks noChangeAspect="1"/>
            </p:cNvSpPr>
            <p:nvPr/>
          </p:nvSpPr>
          <p:spPr bwMode="gray">
            <a:xfrm rot="20552049">
              <a:off x="3602831" y="3362672"/>
              <a:ext cx="4763" cy="1111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08" name="Freeform 343"/>
            <p:cNvSpPr>
              <a:spLocks noChangeAspect="1"/>
            </p:cNvSpPr>
            <p:nvPr/>
          </p:nvSpPr>
          <p:spPr bwMode="gray">
            <a:xfrm rot="20552049">
              <a:off x="3556793" y="3334097"/>
              <a:ext cx="0" cy="1588"/>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09" name="Freeform 344"/>
            <p:cNvSpPr>
              <a:spLocks noChangeAspect="1"/>
            </p:cNvSpPr>
            <p:nvPr/>
          </p:nvSpPr>
          <p:spPr bwMode="gray">
            <a:xfrm rot="20552049">
              <a:off x="3559968" y="3346797"/>
              <a:ext cx="1588" cy="3175"/>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10" name="Freeform 345"/>
            <p:cNvSpPr>
              <a:spLocks noChangeAspect="1"/>
            </p:cNvSpPr>
            <p:nvPr/>
          </p:nvSpPr>
          <p:spPr bwMode="gray">
            <a:xfrm rot="20552049">
              <a:off x="3610768" y="3380134"/>
              <a:ext cx="3175" cy="7938"/>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11" name="Freeform 346"/>
            <p:cNvSpPr>
              <a:spLocks noChangeAspect="1"/>
            </p:cNvSpPr>
            <p:nvPr/>
          </p:nvSpPr>
          <p:spPr bwMode="gray">
            <a:xfrm rot="20552049">
              <a:off x="3629818" y="3454747"/>
              <a:ext cx="1588" cy="4763"/>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12" name="Freeform 347"/>
            <p:cNvSpPr>
              <a:spLocks noChangeAspect="1"/>
            </p:cNvSpPr>
            <p:nvPr/>
          </p:nvSpPr>
          <p:spPr bwMode="gray">
            <a:xfrm rot="20552049">
              <a:off x="3325018" y="3280122"/>
              <a:ext cx="117475" cy="77788"/>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13" name="Freeform 348"/>
            <p:cNvSpPr>
              <a:spLocks noChangeAspect="1"/>
            </p:cNvSpPr>
            <p:nvPr/>
          </p:nvSpPr>
          <p:spPr bwMode="gray">
            <a:xfrm rot="20552049">
              <a:off x="3344068" y="3321397"/>
              <a:ext cx="4763" cy="9525"/>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14" name="Freeform 349"/>
            <p:cNvSpPr>
              <a:spLocks noChangeAspect="1"/>
            </p:cNvSpPr>
            <p:nvPr/>
          </p:nvSpPr>
          <p:spPr bwMode="gray">
            <a:xfrm rot="20552049">
              <a:off x="3386931" y="3289647"/>
              <a:ext cx="11113" cy="14288"/>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15" name="Freeform 350"/>
            <p:cNvSpPr>
              <a:spLocks noChangeAspect="1"/>
            </p:cNvSpPr>
            <p:nvPr/>
          </p:nvSpPr>
          <p:spPr bwMode="gray">
            <a:xfrm rot="20552049">
              <a:off x="3585368" y="3346797"/>
              <a:ext cx="0" cy="4763"/>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16" name="Freeform 351"/>
            <p:cNvSpPr>
              <a:spLocks noChangeAspect="1"/>
            </p:cNvSpPr>
            <p:nvPr/>
          </p:nvSpPr>
          <p:spPr bwMode="gray">
            <a:xfrm rot="20552049">
              <a:off x="3626643" y="3413472"/>
              <a:ext cx="1588" cy="6350"/>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117" name="Group 362"/>
            <p:cNvGrpSpPr/>
            <p:nvPr/>
          </p:nvGrpSpPr>
          <p:grpSpPr bwMode="gray">
            <a:xfrm>
              <a:off x="4580731" y="1911697"/>
              <a:ext cx="879476" cy="1109663"/>
              <a:chOff x="4580731" y="1911697"/>
              <a:chExt cx="879476" cy="1109663"/>
            </a:xfrm>
            <a:grpFill/>
          </p:grpSpPr>
          <p:sp>
            <p:nvSpPr>
              <p:cNvPr id="173"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74"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75"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176" name="Group 178"/>
              <p:cNvGrpSpPr>
                <a:grpSpLocks noChangeAspect="1"/>
              </p:cNvGrpSpPr>
              <p:nvPr/>
            </p:nvGrpSpPr>
            <p:grpSpPr bwMode="gray">
              <a:xfrm>
                <a:off x="4876006" y="2765772"/>
                <a:ext cx="204788" cy="242888"/>
                <a:chOff x="2589" y="1903"/>
                <a:chExt cx="129" cy="153"/>
              </a:xfrm>
              <a:grpFill/>
            </p:grpSpPr>
            <p:sp>
              <p:nvSpPr>
                <p:cNvPr id="219"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20"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21"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177"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78"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79"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80"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81"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82"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83"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184" name="Group 189"/>
              <p:cNvGrpSpPr>
                <a:grpSpLocks noChangeAspect="1"/>
              </p:cNvGrpSpPr>
              <p:nvPr/>
            </p:nvGrpSpPr>
            <p:grpSpPr bwMode="gray">
              <a:xfrm>
                <a:off x="4679156" y="2659410"/>
                <a:ext cx="247650" cy="244475"/>
                <a:chOff x="2465" y="1836"/>
                <a:chExt cx="156" cy="154"/>
              </a:xfrm>
              <a:grpFill/>
            </p:grpSpPr>
            <p:sp>
              <p:nvSpPr>
                <p:cNvPr id="217"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18"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grpSp>
            <p:nvGrpSpPr>
              <p:cNvPr id="185" name="Group 192"/>
              <p:cNvGrpSpPr>
                <a:grpSpLocks noChangeAspect="1"/>
              </p:cNvGrpSpPr>
              <p:nvPr/>
            </p:nvGrpSpPr>
            <p:grpSpPr bwMode="gray">
              <a:xfrm>
                <a:off x="4620419" y="2430810"/>
                <a:ext cx="171450" cy="258763"/>
                <a:chOff x="2428" y="1692"/>
                <a:chExt cx="108" cy="163"/>
              </a:xfrm>
              <a:grpFill/>
            </p:grpSpPr>
            <p:sp>
              <p:nvSpPr>
                <p:cNvPr id="215"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16"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186"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87"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88"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89"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190" name="Group 199"/>
              <p:cNvGrpSpPr>
                <a:grpSpLocks noChangeAspect="1"/>
              </p:cNvGrpSpPr>
              <p:nvPr/>
            </p:nvGrpSpPr>
            <p:grpSpPr bwMode="gray">
              <a:xfrm>
                <a:off x="5033169" y="2808635"/>
                <a:ext cx="68263" cy="68263"/>
                <a:chOff x="2688" y="1930"/>
                <a:chExt cx="43" cy="43"/>
              </a:xfrm>
              <a:grpFill/>
            </p:grpSpPr>
            <p:sp>
              <p:nvSpPr>
                <p:cNvPr id="213"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14"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191"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92"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93"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94"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95"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96"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97"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98"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99"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00"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01"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02"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03"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04"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05"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06"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07"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08"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09"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210" name="Group 359"/>
              <p:cNvGrpSpPr/>
              <p:nvPr/>
            </p:nvGrpSpPr>
            <p:grpSpPr bwMode="gray">
              <a:xfrm>
                <a:off x="5080794" y="2788583"/>
                <a:ext cx="75600" cy="108000"/>
                <a:chOff x="4160739" y="2986112"/>
                <a:chExt cx="187325" cy="233362"/>
              </a:xfrm>
              <a:grpFill/>
            </p:grpSpPr>
            <p:sp>
              <p:nvSpPr>
                <p:cNvPr id="211"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212"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grpSp>
        <p:grpSp>
          <p:nvGrpSpPr>
            <p:cNvPr id="118" name="Group 368"/>
            <p:cNvGrpSpPr/>
            <p:nvPr/>
          </p:nvGrpSpPr>
          <p:grpSpPr bwMode="gray">
            <a:xfrm>
              <a:off x="4455318" y="2994372"/>
              <a:ext cx="1196974" cy="1339850"/>
              <a:chOff x="4455318" y="2994372"/>
              <a:chExt cx="1196974" cy="1339850"/>
            </a:xfrm>
            <a:grpFill/>
          </p:grpSpPr>
          <p:sp>
            <p:nvSpPr>
              <p:cNvPr id="119" name="Freeform 222"/>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20" name="Freeform 223"/>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121" name="Group 367"/>
              <p:cNvGrpSpPr/>
              <p:nvPr/>
            </p:nvGrpSpPr>
            <p:grpSpPr bwMode="gray">
              <a:xfrm>
                <a:off x="4455318" y="2994372"/>
                <a:ext cx="1196974" cy="1339850"/>
                <a:chOff x="4455318" y="2994372"/>
                <a:chExt cx="1196974" cy="1339850"/>
              </a:xfrm>
              <a:grpFill/>
            </p:grpSpPr>
            <p:sp>
              <p:nvSpPr>
                <p:cNvPr id="122" name="Freeform 225"/>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23" name="Freeform 226"/>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24" name="Freeform 227"/>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25" name="Freeform 228"/>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26" name="Freeform 229"/>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27" name="Freeform 230"/>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28" name="Freeform 231"/>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29" name="Freeform 232"/>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30" name="Freeform 233"/>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31" name="Freeform 234"/>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32" name="Freeform 235"/>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33" name="Freeform 236"/>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34" name="Freeform 237"/>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35" name="Freeform 238"/>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36" name="Freeform 18"/>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37" name="Freeform 240"/>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38" name="Freeform 241"/>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39" name="Freeform 242"/>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40" name="Freeform 243"/>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141" name="Group 25"/>
                <p:cNvGrpSpPr>
                  <a:grpSpLocks noChangeAspect="1"/>
                </p:cNvGrpSpPr>
                <p:nvPr/>
              </p:nvGrpSpPr>
              <p:grpSpPr bwMode="gray">
                <a:xfrm>
                  <a:off x="4961730" y="3769072"/>
                  <a:ext cx="219075" cy="239713"/>
                  <a:chOff x="2643" y="2535"/>
                  <a:chExt cx="138" cy="151"/>
                </a:xfrm>
                <a:grpFill/>
              </p:grpSpPr>
              <p:sp>
                <p:nvSpPr>
                  <p:cNvPr id="171" name="Freeform 2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72" name="Freeform 2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sp>
              <p:nvSpPr>
                <p:cNvPr id="142" name="Freeform 28"/>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43" name="Freeform 29"/>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44" name="Freeform 30"/>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45" name="Freeform 31"/>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46" name="Freeform 32"/>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47" name="Freeform 33"/>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48" name="Freeform 34"/>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49" name="Freeform 35"/>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50" name="Freeform 36"/>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51" name="Freeform 37"/>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52" name="Freeform 38"/>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53" name="Freeform 39"/>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54" name="Freeform 40"/>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55" name="Freeform 41"/>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56" name="Freeform 42"/>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57" name="Freeform 43"/>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58" name="Freeform 44"/>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59" name="Freeform 45"/>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60" name="Freeform 46"/>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61" name="Freeform 47"/>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62" name="Freeform 48"/>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63" name="Freeform 49"/>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64" name="Freeform 50"/>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65" name="Freeform 51"/>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66" name="Freeform 52"/>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sp>
              <p:nvSpPr>
                <p:cNvPr id="167"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ea typeface="+mn-ea"/>
                  </a:endParaRPr>
                </a:p>
              </p:txBody>
            </p:sp>
            <p:grpSp>
              <p:nvGrpSpPr>
                <p:cNvPr id="168" name="Group 364"/>
                <p:cNvGrpSpPr>
                  <a:grpSpLocks noChangeAspect="1"/>
                </p:cNvGrpSpPr>
                <p:nvPr/>
              </p:nvGrpSpPr>
              <p:grpSpPr bwMode="gray">
                <a:xfrm>
                  <a:off x="5141117" y="3280172"/>
                  <a:ext cx="289379" cy="349200"/>
                  <a:chOff x="3548063" y="12700"/>
                  <a:chExt cx="5667375" cy="6838950"/>
                </a:xfrm>
                <a:grpFill/>
              </p:grpSpPr>
              <p:sp>
                <p:nvSpPr>
                  <p:cNvPr id="169" name="Freeform 6"/>
                  <p:cNvSpPr>
                    <a:spLocks/>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GB" dirty="0">
                      <a:latin typeface="+mn-lt"/>
                      <a:ea typeface="+mn-ea"/>
                    </a:endParaRPr>
                  </a:p>
                </p:txBody>
              </p:sp>
              <p:sp>
                <p:nvSpPr>
                  <p:cNvPr id="170" name="Freeform 9"/>
                  <p:cNvSpPr>
                    <a:spLocks/>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lstStyle/>
                  <a:p>
                    <a:pPr eaLnBrk="1" fontAlgn="auto" hangingPunct="1">
                      <a:spcBef>
                        <a:spcPts val="0"/>
                      </a:spcBef>
                      <a:spcAft>
                        <a:spcPts val="0"/>
                      </a:spcAft>
                      <a:defRPr/>
                    </a:pPr>
                    <a:endParaRPr lang="en-GB" dirty="0">
                      <a:latin typeface="+mn-lt"/>
                      <a:ea typeface="+mn-ea"/>
                    </a:endParaRPr>
                  </a:p>
                </p:txBody>
              </p:sp>
            </p:grpSp>
          </p:grpSp>
        </p:grpSp>
      </p:grpSp>
      <p:sp>
        <p:nvSpPr>
          <p:cNvPr id="2" name="1 Marcador de número de diapositiva"/>
          <p:cNvSpPr>
            <a:spLocks noGrp="1"/>
          </p:cNvSpPr>
          <p:nvPr>
            <p:ph type="sldNum" sz="quarter" idx="12"/>
          </p:nvPr>
        </p:nvSpPr>
        <p:spPr/>
        <p:txBody>
          <a:bodyPr/>
          <a:lstStyle/>
          <a:p>
            <a:fld id="{C639EB83-9322-45F6-937E-18E7DDF2D646}" type="slidenum">
              <a:rPr lang="es-CO" smtClean="0"/>
              <a:pPr/>
              <a:t>16</a:t>
            </a:fld>
            <a:endParaRPr lang="es-CO" dirty="0"/>
          </a:p>
        </p:txBody>
      </p:sp>
      <p:sp>
        <p:nvSpPr>
          <p:cNvPr id="3" name="2 Marcador de texto"/>
          <p:cNvSpPr>
            <a:spLocks noGrp="1"/>
          </p:cNvSpPr>
          <p:nvPr>
            <p:ph type="body" sz="quarter" idx="4294967295"/>
          </p:nvPr>
        </p:nvSpPr>
        <p:spPr>
          <a:xfrm>
            <a:off x="492919" y="176213"/>
            <a:ext cx="9174163" cy="569912"/>
          </a:xfrm>
          <a:prstGeom prst="rect">
            <a:avLst/>
          </a:prstGeom>
        </p:spPr>
        <p:txBody>
          <a:bodyPr/>
          <a:lstStyle/>
          <a:p>
            <a:pPr marL="0" indent="0" algn="ctr">
              <a:buNone/>
            </a:pPr>
            <a:r>
              <a:rPr lang="es-ES_tradnl" sz="1600" b="1" dirty="0">
                <a:solidFill>
                  <a:schemeClr val="tx1">
                    <a:lumMod val="65000"/>
                    <a:lumOff val="35000"/>
                  </a:schemeClr>
                </a:solidFill>
                <a:latin typeface="Century Gothic" panose="020B0502020202020204" pitchFamily="34" charset="0"/>
              </a:rPr>
              <a:t>Turkish Airlines es la aerolínea nacional y </a:t>
            </a:r>
            <a:r>
              <a:rPr lang="es-ES" sz="1600" b="1" dirty="0">
                <a:solidFill>
                  <a:schemeClr val="tx1">
                    <a:lumMod val="65000"/>
                    <a:lumOff val="35000"/>
                  </a:schemeClr>
                </a:solidFill>
                <a:latin typeface="Century Gothic" panose="020B0502020202020204" pitchFamily="34" charset="0"/>
              </a:rPr>
              <a:t>es la compañía líder de esta industria en Turquía, participa aproximadamente con 54% </a:t>
            </a:r>
            <a:r>
              <a:rPr lang="es-ES_tradnl" sz="1600" b="1" dirty="0">
                <a:solidFill>
                  <a:schemeClr val="tx1">
                    <a:lumMod val="65000"/>
                    <a:lumOff val="35000"/>
                  </a:schemeClr>
                </a:solidFill>
                <a:latin typeface="Century Gothic" panose="020B0502020202020204" pitchFamily="34" charset="0"/>
              </a:rPr>
              <a:t>del mercado</a:t>
            </a:r>
            <a:endParaRPr lang="es-CO" sz="1600" b="1" dirty="0">
              <a:solidFill>
                <a:schemeClr val="tx1">
                  <a:lumMod val="65000"/>
                  <a:lumOff val="35000"/>
                </a:schemeClr>
              </a:solidFill>
              <a:latin typeface="Century Gothic" panose="020B0502020202020204" pitchFamily="34" charset="0"/>
            </a:endParaRPr>
          </a:p>
        </p:txBody>
      </p:sp>
      <p:sp>
        <p:nvSpPr>
          <p:cNvPr id="16" name="7 Rectángulo"/>
          <p:cNvSpPr>
            <a:spLocks noChangeArrowheads="1"/>
          </p:cNvSpPr>
          <p:nvPr/>
        </p:nvSpPr>
        <p:spPr bwMode="auto">
          <a:xfrm>
            <a:off x="759520" y="840116"/>
            <a:ext cx="8712968" cy="189282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marL="285750" indent="-285750" algn="just" eaLnBrk="1" fontAlgn="base" hangingPunct="1">
              <a:spcBef>
                <a:spcPct val="0"/>
              </a:spcBef>
              <a:spcAft>
                <a:spcPct val="0"/>
              </a:spcAft>
              <a:buFont typeface="Arial" pitchFamily="34" charset="0"/>
              <a:buChar char="•"/>
            </a:pPr>
            <a:r>
              <a:rPr lang="es-ES_tradnl" sz="1300" dirty="0">
                <a:latin typeface="Century Gothic" panose="020B0502020202020204" pitchFamily="34" charset="0"/>
              </a:rPr>
              <a:t>Turkish Airlines es la compañía preferida por los turistas turcos, los viajeros de este país tienen gran conocimiento de la marca y siempre es su primera opción al momento de viajar nacional o internacionalmente. </a:t>
            </a:r>
          </a:p>
          <a:p>
            <a:pPr marL="285750" indent="-285750" algn="just" eaLnBrk="1" fontAlgn="base" hangingPunct="1">
              <a:spcBef>
                <a:spcPct val="0"/>
              </a:spcBef>
              <a:spcAft>
                <a:spcPct val="0"/>
              </a:spcAft>
              <a:buFont typeface="Arial" pitchFamily="34" charset="0"/>
              <a:buChar char="•"/>
            </a:pPr>
            <a:endParaRPr lang="es-CO" altLang="es-CO" sz="1300" dirty="0">
              <a:solidFill>
                <a:prstClr val="black"/>
              </a:solidFill>
              <a:latin typeface="Century Gothic" panose="020B0502020202020204" pitchFamily="34" charset="0"/>
            </a:endParaRPr>
          </a:p>
          <a:p>
            <a:pPr marL="285750" indent="-285750" algn="just">
              <a:buFont typeface="Arial" panose="020B0604020202020204" pitchFamily="34" charset="0"/>
              <a:buChar char="•"/>
            </a:pPr>
            <a:r>
              <a:rPr lang="es-ES_tradnl" sz="1300" dirty="0">
                <a:latin typeface="Century Gothic" panose="020B0502020202020204" pitchFamily="34" charset="0"/>
              </a:rPr>
              <a:t>Actualmente, </a:t>
            </a:r>
            <a:r>
              <a:rPr lang="es-ES_tradnl" sz="1300" i="1" dirty="0">
                <a:latin typeface="Century Gothic" panose="020B0502020202020204" pitchFamily="34" charset="0"/>
              </a:rPr>
              <a:t>Turkish Airlines</a:t>
            </a:r>
            <a:r>
              <a:rPr lang="es-ES_tradnl" sz="1300" dirty="0">
                <a:latin typeface="Century Gothic" panose="020B0502020202020204" pitchFamily="34" charset="0"/>
              </a:rPr>
              <a:t> tiene frecuencias directas en Latinoamérica con Cuba, Panamá, Colombia, Venezuela, Brasil y Argentina en Latinoamérica </a:t>
            </a:r>
          </a:p>
          <a:p>
            <a:pPr marL="285750" indent="-285750" algn="just">
              <a:buFont typeface="Arial" panose="020B0604020202020204" pitchFamily="34" charset="0"/>
              <a:buChar char="•"/>
            </a:pPr>
            <a:endParaRPr lang="es-ES_tradnl" sz="1300" dirty="0">
              <a:latin typeface="Century Gothic" panose="020B0502020202020204" pitchFamily="34" charset="0"/>
            </a:endParaRPr>
          </a:p>
          <a:p>
            <a:pPr marL="285750" indent="-285750" algn="just">
              <a:buFont typeface="Arial" panose="020B0604020202020204" pitchFamily="34" charset="0"/>
              <a:buChar char="•"/>
            </a:pPr>
            <a:r>
              <a:rPr lang="es-ES_tradnl" sz="1300" dirty="0">
                <a:latin typeface="Century Gothic" panose="020B0502020202020204" pitchFamily="34" charset="0"/>
              </a:rPr>
              <a:t>Hacia Colombia cuenta con tres frecuencias semanales y como parte de su estrategia aumentarán sus frecuencias por semana.</a:t>
            </a:r>
            <a:endParaRPr lang="es-CO" altLang="es-CO" sz="1300" dirty="0">
              <a:solidFill>
                <a:prstClr val="black"/>
              </a:solidFill>
              <a:latin typeface="Century Gothic" panose="020B0502020202020204" pitchFamily="34" charset="0"/>
            </a:endParaRPr>
          </a:p>
        </p:txBody>
      </p:sp>
      <p:sp>
        <p:nvSpPr>
          <p:cNvPr id="17" name="16 Rectángulo"/>
          <p:cNvSpPr/>
          <p:nvPr/>
        </p:nvSpPr>
        <p:spPr>
          <a:xfrm>
            <a:off x="6397209" y="746369"/>
            <a:ext cx="2445582" cy="584775"/>
          </a:xfrm>
          <a:prstGeom prst="rect">
            <a:avLst/>
          </a:prstGeom>
        </p:spPr>
        <p:txBody>
          <a:bodyPr wrap="square">
            <a:spAutoFit/>
          </a:bodyPr>
          <a:lstStyle/>
          <a:p>
            <a:pPr algn="just"/>
            <a:endParaRPr lang="es-CO" sz="1600" dirty="0">
              <a:ea typeface="Tahoma" pitchFamily="34" charset="0"/>
              <a:cs typeface="Tahoma" pitchFamily="34" charset="0"/>
            </a:endParaRPr>
          </a:p>
          <a:p>
            <a:pPr algn="just" fontAlgn="base">
              <a:spcBef>
                <a:spcPct val="0"/>
              </a:spcBef>
              <a:spcAft>
                <a:spcPct val="0"/>
              </a:spcAft>
            </a:pPr>
            <a:endParaRPr lang="es-CO" sz="1600" dirty="0">
              <a:solidFill>
                <a:prstClr val="black"/>
              </a:solidFill>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1645903256"/>
              </p:ext>
            </p:extLst>
          </p:nvPr>
        </p:nvGraphicFramePr>
        <p:xfrm>
          <a:off x="1610956" y="4297660"/>
          <a:ext cx="6458495" cy="1114044"/>
        </p:xfrm>
        <a:graphic>
          <a:graphicData uri="http://schemas.openxmlformats.org/drawingml/2006/table">
            <a:tbl>
              <a:tblPr firstRow="1" firstCol="1" bandRow="1"/>
              <a:tblGrid>
                <a:gridCol w="1035685">
                  <a:extLst>
                    <a:ext uri="{9D8B030D-6E8A-4147-A177-3AD203B41FA5}">
                      <a16:colId xmlns:a16="http://schemas.microsoft.com/office/drawing/2014/main" val="20000"/>
                    </a:ext>
                  </a:extLst>
                </a:gridCol>
                <a:gridCol w="524510">
                  <a:extLst>
                    <a:ext uri="{9D8B030D-6E8A-4147-A177-3AD203B41FA5}">
                      <a16:colId xmlns:a16="http://schemas.microsoft.com/office/drawing/2014/main" val="20001"/>
                    </a:ext>
                  </a:extLst>
                </a:gridCol>
                <a:gridCol w="1130935">
                  <a:extLst>
                    <a:ext uri="{9D8B030D-6E8A-4147-A177-3AD203B41FA5}">
                      <a16:colId xmlns:a16="http://schemas.microsoft.com/office/drawing/2014/main" val="20002"/>
                    </a:ext>
                  </a:extLst>
                </a:gridCol>
                <a:gridCol w="463460">
                  <a:extLst>
                    <a:ext uri="{9D8B030D-6E8A-4147-A177-3AD203B41FA5}">
                      <a16:colId xmlns:a16="http://schemas.microsoft.com/office/drawing/2014/main" val="20003"/>
                    </a:ext>
                  </a:extLst>
                </a:gridCol>
                <a:gridCol w="692785">
                  <a:extLst>
                    <a:ext uri="{9D8B030D-6E8A-4147-A177-3AD203B41FA5}">
                      <a16:colId xmlns:a16="http://schemas.microsoft.com/office/drawing/2014/main" val="20004"/>
                    </a:ext>
                  </a:extLst>
                </a:gridCol>
                <a:gridCol w="751522">
                  <a:extLst>
                    <a:ext uri="{9D8B030D-6E8A-4147-A177-3AD203B41FA5}">
                      <a16:colId xmlns:a16="http://schemas.microsoft.com/office/drawing/2014/main" val="20005"/>
                    </a:ext>
                  </a:extLst>
                </a:gridCol>
                <a:gridCol w="1859598">
                  <a:extLst>
                    <a:ext uri="{9D8B030D-6E8A-4147-A177-3AD203B41FA5}">
                      <a16:colId xmlns:a16="http://schemas.microsoft.com/office/drawing/2014/main" val="20006"/>
                    </a:ext>
                  </a:extLst>
                </a:gridCol>
              </a:tblGrid>
              <a:tr h="350795">
                <a:tc gridSpan="7">
                  <a:txBody>
                    <a:bodyPr/>
                    <a:lstStyle/>
                    <a:p>
                      <a:pPr algn="ctr">
                        <a:lnSpc>
                          <a:spcPct val="115000"/>
                        </a:lnSpc>
                        <a:spcAft>
                          <a:spcPts val="0"/>
                        </a:spcAft>
                      </a:pPr>
                      <a:r>
                        <a:rPr lang="es-CO" sz="1100" b="1" dirty="0">
                          <a:solidFill>
                            <a:srgbClr val="C00000"/>
                          </a:solidFill>
                          <a:effectLst/>
                          <a:latin typeface="Calibri"/>
                          <a:ea typeface="Calibri"/>
                          <a:cs typeface="Times New Roman"/>
                        </a:rPr>
                        <a:t>Frecuencias del vuelo directo Turquía – Colombia</a:t>
                      </a:r>
                      <a:endParaRPr lang="es-CO" sz="1100" dirty="0">
                        <a:solidFill>
                          <a:srgbClr val="C00000"/>
                        </a:solidFill>
                        <a:effectLst/>
                        <a:latin typeface="Calibri"/>
                        <a:ea typeface="Calibri"/>
                        <a:cs typeface="Times New Roman"/>
                      </a:endParaRPr>
                    </a:p>
                    <a:p>
                      <a:pPr algn="ctr">
                        <a:lnSpc>
                          <a:spcPct val="115000"/>
                        </a:lnSpc>
                        <a:spcAft>
                          <a:spcPts val="0"/>
                        </a:spcAft>
                      </a:pPr>
                      <a:r>
                        <a:rPr lang="es-CO" sz="1100" b="1" dirty="0">
                          <a:solidFill>
                            <a:srgbClr val="C00000"/>
                          </a:solidFill>
                          <a:effectLst/>
                          <a:latin typeface="Calibri"/>
                          <a:ea typeface="Calibri"/>
                          <a:cs typeface="Times New Roman"/>
                        </a:rPr>
                        <a:t>2017</a:t>
                      </a:r>
                      <a:endParaRPr lang="es-CO" sz="1100" dirty="0">
                        <a:solidFill>
                          <a:srgbClr val="C00000"/>
                        </a:solidFill>
                        <a:effectLst/>
                        <a:latin typeface="Calibri"/>
                        <a:ea typeface="Calibri"/>
                        <a:cs typeface="Times New Roman"/>
                      </a:endParaRPr>
                    </a:p>
                  </a:txBody>
                  <a:tcPr marL="68580" marR="68580" marT="0" marB="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242824">
                <a:tc>
                  <a:txBody>
                    <a:bodyPr/>
                    <a:lstStyle/>
                    <a:p>
                      <a:pPr algn="ctr">
                        <a:lnSpc>
                          <a:spcPct val="115000"/>
                        </a:lnSpc>
                        <a:spcAft>
                          <a:spcPts val="0"/>
                        </a:spcAft>
                      </a:pPr>
                      <a:r>
                        <a:rPr lang="es-CO" sz="1100" b="1" dirty="0">
                          <a:solidFill>
                            <a:schemeClr val="bg1"/>
                          </a:solidFill>
                          <a:effectLst/>
                          <a:latin typeface="Calibri"/>
                          <a:ea typeface="Calibri"/>
                          <a:cs typeface="Times New Roman"/>
                        </a:rPr>
                        <a:t>Aerolínea</a:t>
                      </a:r>
                      <a:endParaRPr lang="es-CO" sz="1100" dirty="0">
                        <a:solidFill>
                          <a:schemeClr val="bg1"/>
                        </a:solidFill>
                        <a:effectLst/>
                        <a:latin typeface="Calibri"/>
                        <a:ea typeface="Calibri"/>
                        <a:cs typeface="Times New Roman"/>
                      </a:endParaRPr>
                    </a:p>
                  </a:txBody>
                  <a:tcPr marL="68580" marR="68580" marT="0" marB="0" anchor="ctr">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C00000"/>
                    </a:solidFill>
                  </a:tcPr>
                </a:tc>
                <a:tc>
                  <a:txBody>
                    <a:bodyPr/>
                    <a:lstStyle/>
                    <a:p>
                      <a:pPr algn="ctr">
                        <a:lnSpc>
                          <a:spcPct val="115000"/>
                        </a:lnSpc>
                        <a:spcAft>
                          <a:spcPts val="0"/>
                        </a:spcAft>
                      </a:pPr>
                      <a:r>
                        <a:rPr lang="es-CO" sz="1100" b="1" dirty="0">
                          <a:solidFill>
                            <a:schemeClr val="bg1"/>
                          </a:solidFill>
                          <a:effectLst/>
                          <a:latin typeface="Calibri"/>
                          <a:ea typeface="Calibri"/>
                          <a:cs typeface="Times New Roman"/>
                        </a:rPr>
                        <a:t>Vuelo</a:t>
                      </a:r>
                      <a:endParaRPr lang="es-CO" sz="1100" dirty="0">
                        <a:solidFill>
                          <a:schemeClr val="bg1"/>
                        </a:solidFill>
                        <a:effectLst/>
                        <a:latin typeface="Calibri"/>
                        <a:ea typeface="Calibri"/>
                        <a:cs typeface="Times New Roman"/>
                      </a:endParaRPr>
                    </a:p>
                  </a:txBody>
                  <a:tcPr marL="68580" marR="68580" marT="0" marB="0" anchor="ctr">
                    <a:lnL>
                      <a:noFill/>
                    </a:lnL>
                    <a:lnR>
                      <a:noFill/>
                    </a:lnR>
                    <a:lnT w="12700" cap="flat" cmpd="sng" algn="ctr">
                      <a:solidFill>
                        <a:srgbClr val="C00000"/>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C00000"/>
                    </a:solidFill>
                  </a:tcPr>
                </a:tc>
                <a:tc gridSpan="2">
                  <a:txBody>
                    <a:bodyPr/>
                    <a:lstStyle/>
                    <a:p>
                      <a:pPr algn="ctr">
                        <a:lnSpc>
                          <a:spcPct val="115000"/>
                        </a:lnSpc>
                        <a:spcAft>
                          <a:spcPts val="0"/>
                        </a:spcAft>
                      </a:pPr>
                      <a:r>
                        <a:rPr lang="es-CO" sz="1100" b="1" dirty="0">
                          <a:solidFill>
                            <a:schemeClr val="bg1"/>
                          </a:solidFill>
                          <a:effectLst/>
                          <a:latin typeface="Calibri"/>
                          <a:ea typeface="Calibri"/>
                          <a:cs typeface="Times New Roman"/>
                        </a:rPr>
                        <a:t>Salida</a:t>
                      </a:r>
                      <a:endParaRPr lang="es-CO" sz="1100" dirty="0">
                        <a:solidFill>
                          <a:schemeClr val="bg1"/>
                        </a:solidFill>
                        <a:effectLst/>
                        <a:latin typeface="Calibri"/>
                        <a:ea typeface="Calibri"/>
                        <a:cs typeface="Times New Roman"/>
                      </a:endParaRPr>
                    </a:p>
                  </a:txBody>
                  <a:tcPr marL="68580" marR="68580" marT="0" marB="0" anchor="ctr">
                    <a:lnL>
                      <a:noFill/>
                    </a:lnL>
                    <a:lnR>
                      <a:noFill/>
                    </a:lnR>
                    <a:lnT w="12700" cap="flat" cmpd="sng" algn="ctr">
                      <a:solidFill>
                        <a:srgbClr val="C00000"/>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C00000"/>
                    </a:solidFill>
                  </a:tcPr>
                </a:tc>
                <a:tc hMerge="1">
                  <a:txBody>
                    <a:bodyPr/>
                    <a:lstStyle/>
                    <a:p>
                      <a:endParaRPr lang="es-CO"/>
                    </a:p>
                  </a:txBody>
                  <a:tcPr/>
                </a:tc>
                <a:tc gridSpan="2">
                  <a:txBody>
                    <a:bodyPr/>
                    <a:lstStyle/>
                    <a:p>
                      <a:pPr algn="ctr">
                        <a:lnSpc>
                          <a:spcPct val="115000"/>
                        </a:lnSpc>
                        <a:spcAft>
                          <a:spcPts val="0"/>
                        </a:spcAft>
                      </a:pPr>
                      <a:r>
                        <a:rPr lang="es-CO" sz="1100" b="1" dirty="0">
                          <a:solidFill>
                            <a:schemeClr val="bg1"/>
                          </a:solidFill>
                          <a:effectLst/>
                          <a:latin typeface="Calibri"/>
                          <a:ea typeface="Calibri"/>
                          <a:cs typeface="Times New Roman"/>
                        </a:rPr>
                        <a:t>Llegada</a:t>
                      </a:r>
                      <a:endParaRPr lang="es-CO" sz="1100" dirty="0">
                        <a:solidFill>
                          <a:schemeClr val="bg1"/>
                        </a:solidFill>
                        <a:effectLst/>
                        <a:latin typeface="Calibri"/>
                        <a:ea typeface="Calibri"/>
                        <a:cs typeface="Times New Roman"/>
                      </a:endParaRPr>
                    </a:p>
                  </a:txBody>
                  <a:tcPr marL="68580" marR="68580" marT="0" marB="0" anchor="ctr">
                    <a:lnL>
                      <a:noFill/>
                    </a:lnL>
                    <a:lnR>
                      <a:noFill/>
                    </a:lnR>
                    <a:lnT w="12700" cap="flat" cmpd="sng" algn="ctr">
                      <a:solidFill>
                        <a:srgbClr val="C00000"/>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C00000"/>
                    </a:solidFill>
                  </a:tcPr>
                </a:tc>
                <a:tc hMerge="1">
                  <a:txBody>
                    <a:bodyPr/>
                    <a:lstStyle/>
                    <a:p>
                      <a:endParaRPr lang="es-CO"/>
                    </a:p>
                  </a:txBody>
                  <a:tcPr/>
                </a:tc>
                <a:tc>
                  <a:txBody>
                    <a:bodyPr/>
                    <a:lstStyle/>
                    <a:p>
                      <a:pPr algn="ctr">
                        <a:lnSpc>
                          <a:spcPct val="115000"/>
                        </a:lnSpc>
                        <a:spcAft>
                          <a:spcPts val="0"/>
                        </a:spcAft>
                      </a:pPr>
                      <a:r>
                        <a:rPr lang="es-CO" sz="1100" b="1" dirty="0">
                          <a:solidFill>
                            <a:schemeClr val="bg1"/>
                          </a:solidFill>
                          <a:effectLst/>
                          <a:latin typeface="Calibri"/>
                          <a:ea typeface="Calibri"/>
                          <a:cs typeface="Times New Roman"/>
                        </a:rPr>
                        <a:t>Frecuencias semanales</a:t>
                      </a:r>
                      <a:endParaRPr lang="es-CO" sz="1100" dirty="0">
                        <a:solidFill>
                          <a:schemeClr val="bg1"/>
                        </a:solidFill>
                        <a:effectLst/>
                        <a:latin typeface="Calibri"/>
                        <a:ea typeface="Calibri"/>
                        <a:cs typeface="Times New Roman"/>
                      </a:endParaRPr>
                    </a:p>
                  </a:txBody>
                  <a:tcPr marL="68580" marR="68580" marT="0" marB="0" anchor="ctr">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C00000"/>
                    </a:solidFill>
                  </a:tcPr>
                </a:tc>
                <a:extLst>
                  <a:ext uri="{0D108BD9-81ED-4DB2-BD59-A6C34878D82A}">
                    <a16:rowId xmlns:a16="http://schemas.microsoft.com/office/drawing/2014/main" val="10001"/>
                  </a:ext>
                </a:extLst>
              </a:tr>
              <a:tr h="242824">
                <a:tc>
                  <a:txBody>
                    <a:bodyPr/>
                    <a:lstStyle/>
                    <a:p>
                      <a:pPr algn="ctr">
                        <a:lnSpc>
                          <a:spcPct val="115000"/>
                        </a:lnSpc>
                        <a:spcAft>
                          <a:spcPts val="0"/>
                        </a:spcAft>
                      </a:pPr>
                      <a:r>
                        <a:rPr lang="es-CO" sz="1100" dirty="0">
                          <a:solidFill>
                            <a:schemeClr val="tx1"/>
                          </a:solidFill>
                          <a:effectLst/>
                          <a:latin typeface="Calibri"/>
                          <a:ea typeface="Calibri"/>
                          <a:cs typeface="Times New Roman"/>
                        </a:rPr>
                        <a:t>Turkish Airlines</a:t>
                      </a:r>
                    </a:p>
                  </a:txBody>
                  <a:tcPr marL="68580" marR="68580" marT="0" marB="0">
                    <a:lnL w="12700" cap="flat" cmpd="sng" algn="ctr">
                      <a:solidFill>
                        <a:srgbClr val="C00000"/>
                      </a:solidFill>
                      <a:prstDash val="solid"/>
                      <a:round/>
                      <a:headEnd type="none" w="med" len="med"/>
                      <a:tailEnd type="none" w="med" len="med"/>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TK175</a:t>
                      </a:r>
                    </a:p>
                  </a:txBody>
                  <a:tcPr marL="68580" marR="68580" marT="0" marB="0" anchor="ctr">
                    <a:lnL>
                      <a:noFill/>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Estambul</a:t>
                      </a:r>
                    </a:p>
                  </a:txBody>
                  <a:tcPr marL="68580" marR="68580" marT="0" marB="0" anchor="ctr">
                    <a:lnL>
                      <a:noFill/>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2:10</a:t>
                      </a:r>
                    </a:p>
                  </a:txBody>
                  <a:tcPr marL="68580" marR="68580" marT="0" marB="0" anchor="ctr">
                    <a:lnL>
                      <a:noFill/>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Bogotá</a:t>
                      </a:r>
                    </a:p>
                  </a:txBody>
                  <a:tcPr marL="68580" marR="68580" marT="0" marB="0" anchor="ctr">
                    <a:lnL>
                      <a:noFill/>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8:00</a:t>
                      </a:r>
                    </a:p>
                  </a:txBody>
                  <a:tcPr marL="68580" marR="68580" marT="0" marB="0" anchor="ctr">
                    <a:lnL>
                      <a:noFill/>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Miércoles, Viernes y Domingo</a:t>
                      </a:r>
                    </a:p>
                  </a:txBody>
                  <a:tcPr marL="68580" marR="68580" marT="0" marB="0" anchor="ctr">
                    <a:lnL>
                      <a:noFill/>
                    </a:lnL>
                    <a:lnR w="12700" cap="flat" cmpd="sng" algn="ctr">
                      <a:solidFill>
                        <a:srgbClr val="C00000"/>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chemeClr val="accent2">
                          <a:lumMod val="20000"/>
                          <a:lumOff val="80000"/>
                        </a:schemeClr>
                      </a:solidFill>
                      <a:prstDash val="solid"/>
                      <a:round/>
                      <a:headEnd type="none" w="med" len="med"/>
                      <a:tailEnd type="none" w="med" len="med"/>
                    </a:lnB>
                    <a:solidFill>
                      <a:srgbClr val="FFEBEB"/>
                    </a:solidFill>
                  </a:tcPr>
                </a:tc>
                <a:extLst>
                  <a:ext uri="{0D108BD9-81ED-4DB2-BD59-A6C34878D82A}">
                    <a16:rowId xmlns:a16="http://schemas.microsoft.com/office/drawing/2014/main" val="10002"/>
                  </a:ext>
                </a:extLst>
              </a:tr>
              <a:tr h="242824">
                <a:tc>
                  <a:txBody>
                    <a:bodyPr/>
                    <a:lstStyle/>
                    <a:p>
                      <a:pPr algn="ctr">
                        <a:lnSpc>
                          <a:spcPct val="115000"/>
                        </a:lnSpc>
                        <a:spcAft>
                          <a:spcPts val="0"/>
                        </a:spcAft>
                      </a:pPr>
                      <a:r>
                        <a:rPr lang="es-CO" sz="1100" dirty="0">
                          <a:solidFill>
                            <a:schemeClr val="tx1"/>
                          </a:solidFill>
                          <a:effectLst/>
                          <a:latin typeface="Calibri"/>
                          <a:ea typeface="Calibri"/>
                          <a:cs typeface="Times New Roman"/>
                        </a:rPr>
                        <a:t>Turkish Airlines</a:t>
                      </a:r>
                    </a:p>
                  </a:txBody>
                  <a:tcPr marL="68580" marR="68580" marT="0" marB="0">
                    <a:lnL w="12700" cap="flat" cmpd="sng" algn="ctr">
                      <a:solidFill>
                        <a:srgbClr val="C00000"/>
                      </a:solidFill>
                      <a:prstDash val="solid"/>
                      <a:round/>
                      <a:headEnd type="none" w="med" len="med"/>
                      <a:tailEnd type="none" w="med" len="med"/>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TK175</a:t>
                      </a:r>
                    </a:p>
                  </a:txBody>
                  <a:tcPr marL="68580" marR="68580" marT="0" marB="0" anchor="ctr">
                    <a:lnL>
                      <a:noFill/>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Bogotá - Panamá</a:t>
                      </a:r>
                    </a:p>
                  </a:txBody>
                  <a:tcPr marL="68580" marR="68580" marT="0" marB="0" anchor="ctr">
                    <a:lnL>
                      <a:noFill/>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9:30</a:t>
                      </a:r>
                    </a:p>
                  </a:txBody>
                  <a:tcPr marL="68580" marR="68580" marT="0" marB="0" anchor="ctr">
                    <a:lnL>
                      <a:noFill/>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Estambul</a:t>
                      </a:r>
                    </a:p>
                  </a:txBody>
                  <a:tcPr marL="68580" marR="68580" marT="0" marB="0" anchor="ctr">
                    <a:lnL>
                      <a:noFill/>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10:25 (+1)</a:t>
                      </a:r>
                    </a:p>
                  </a:txBody>
                  <a:tcPr marL="68580" marR="68580" marT="0" marB="0" anchor="ctr">
                    <a:lnL>
                      <a:noFill/>
                    </a:lnL>
                    <a:lnR>
                      <a:noFill/>
                    </a:lnR>
                    <a:lnT w="12700" cap="flat" cmpd="sng" algn="ctr">
                      <a:solidFill>
                        <a:schemeClr val="accent2">
                          <a:lumMod val="20000"/>
                          <a:lumOff val="80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EBEB"/>
                    </a:solidFill>
                  </a:tcPr>
                </a:tc>
                <a:tc>
                  <a:txBody>
                    <a:bodyPr/>
                    <a:lstStyle/>
                    <a:p>
                      <a:pPr algn="ctr">
                        <a:lnSpc>
                          <a:spcPct val="115000"/>
                        </a:lnSpc>
                        <a:spcAft>
                          <a:spcPts val="0"/>
                        </a:spcAft>
                      </a:pPr>
                      <a:r>
                        <a:rPr lang="es-CO" sz="1100" dirty="0">
                          <a:solidFill>
                            <a:schemeClr val="tx1"/>
                          </a:solidFill>
                          <a:effectLst/>
                          <a:latin typeface="Calibri"/>
                          <a:ea typeface="Calibri"/>
                          <a:cs typeface="Times New Roman"/>
                        </a:rPr>
                        <a:t>Miércoles, Viernes y Domingo</a:t>
                      </a:r>
                    </a:p>
                  </a:txBody>
                  <a:tcPr marL="68580" marR="68580" marT="0" marB="0" anchor="ctr">
                    <a:lnL>
                      <a:noFill/>
                    </a:lnL>
                    <a:lnR w="12700" cap="flat" cmpd="sng" algn="ctr">
                      <a:solidFill>
                        <a:srgbClr val="C00000"/>
                      </a:solidFill>
                      <a:prstDash val="solid"/>
                      <a:round/>
                      <a:headEnd type="none" w="med" len="med"/>
                      <a:tailEnd type="none" w="med" len="med"/>
                    </a:lnR>
                    <a:lnT w="12700" cap="flat" cmpd="sng" algn="ctr">
                      <a:solidFill>
                        <a:schemeClr val="accent2">
                          <a:lumMod val="20000"/>
                          <a:lumOff val="80000"/>
                        </a:schemeClr>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rgbClr val="FFEBEB"/>
                    </a:solidFill>
                  </a:tcPr>
                </a:tc>
                <a:extLst>
                  <a:ext uri="{0D108BD9-81ED-4DB2-BD59-A6C34878D82A}">
                    <a16:rowId xmlns:a16="http://schemas.microsoft.com/office/drawing/2014/main" val="10003"/>
                  </a:ext>
                </a:extLst>
              </a:tr>
            </a:tbl>
          </a:graphicData>
        </a:graphic>
      </p:graphicFrame>
      <p:sp>
        <p:nvSpPr>
          <p:cNvPr id="382" name="381 Forma libre"/>
          <p:cNvSpPr/>
          <p:nvPr/>
        </p:nvSpPr>
        <p:spPr>
          <a:xfrm>
            <a:off x="3213696" y="2787245"/>
            <a:ext cx="2074297" cy="960230"/>
          </a:xfrm>
          <a:custGeom>
            <a:avLst/>
            <a:gdLst>
              <a:gd name="connsiteX0" fmla="*/ 0 w 1837426"/>
              <a:gd name="connsiteY0" fmla="*/ 944201 h 944201"/>
              <a:gd name="connsiteX1" fmla="*/ 414068 w 1837426"/>
              <a:gd name="connsiteY1" fmla="*/ 55680 h 944201"/>
              <a:gd name="connsiteX2" fmla="*/ 1837426 w 1837426"/>
              <a:gd name="connsiteY2" fmla="*/ 167823 h 944201"/>
            </a:gdLst>
            <a:ahLst/>
            <a:cxnLst>
              <a:cxn ang="0">
                <a:pos x="connsiteX0" y="connsiteY0"/>
              </a:cxn>
              <a:cxn ang="0">
                <a:pos x="connsiteX1" y="connsiteY1"/>
              </a:cxn>
              <a:cxn ang="0">
                <a:pos x="connsiteX2" y="connsiteY2"/>
              </a:cxn>
            </a:cxnLst>
            <a:rect l="l" t="t" r="r" b="b"/>
            <a:pathLst>
              <a:path w="1837426" h="944201">
                <a:moveTo>
                  <a:pt x="0" y="944201"/>
                </a:moveTo>
                <a:cubicBezTo>
                  <a:pt x="53915" y="564638"/>
                  <a:pt x="107830" y="185076"/>
                  <a:pt x="414068" y="55680"/>
                </a:cubicBezTo>
                <a:cubicBezTo>
                  <a:pt x="720306" y="-73716"/>
                  <a:pt x="1278866" y="47053"/>
                  <a:pt x="1837426" y="167823"/>
                </a:cubicBezTo>
              </a:path>
            </a:pathLst>
          </a:custGeom>
          <a:noFill/>
          <a:ln>
            <a:solidFill>
              <a:srgbClr val="66CC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3" name="382 Triángulo isósceles"/>
          <p:cNvSpPr/>
          <p:nvPr/>
        </p:nvSpPr>
        <p:spPr>
          <a:xfrm>
            <a:off x="5346935" y="2859990"/>
            <a:ext cx="180893" cy="45719"/>
          </a:xfrm>
          <a:prstGeom prst="triangle">
            <a:avLst/>
          </a:prstGeom>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88" name="387 Triángulo isósceles"/>
          <p:cNvSpPr/>
          <p:nvPr/>
        </p:nvSpPr>
        <p:spPr>
          <a:xfrm rot="6185739">
            <a:off x="5269032" y="2938710"/>
            <a:ext cx="73164" cy="67445"/>
          </a:xfrm>
          <a:prstGeom prst="triangle">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cxnSp>
        <p:nvCxnSpPr>
          <p:cNvPr id="392" name="391 Conector recto"/>
          <p:cNvCxnSpPr/>
          <p:nvPr/>
        </p:nvCxnSpPr>
        <p:spPr>
          <a:xfrm flipH="1" flipV="1">
            <a:off x="3248328" y="3787184"/>
            <a:ext cx="60247" cy="76438"/>
          </a:xfrm>
          <a:prstGeom prst="line">
            <a:avLst/>
          </a:prstGeom>
          <a:ln w="19050">
            <a:solidFill>
              <a:srgbClr val="66CCFF"/>
            </a:solidFill>
          </a:ln>
        </p:spPr>
        <p:style>
          <a:lnRef idx="1">
            <a:schemeClr val="accent1"/>
          </a:lnRef>
          <a:fillRef idx="0">
            <a:schemeClr val="accent1"/>
          </a:fillRef>
          <a:effectRef idx="0">
            <a:schemeClr val="accent1"/>
          </a:effectRef>
          <a:fontRef idx="minor">
            <a:schemeClr val="tx1"/>
          </a:fontRef>
        </p:style>
      </p:cxnSp>
      <p:sp>
        <p:nvSpPr>
          <p:cNvPr id="393" name="392 Triángulo isósceles"/>
          <p:cNvSpPr/>
          <p:nvPr/>
        </p:nvSpPr>
        <p:spPr>
          <a:xfrm rot="19358784">
            <a:off x="3206152" y="3752796"/>
            <a:ext cx="68976" cy="65028"/>
          </a:xfrm>
          <a:prstGeom prst="triangle">
            <a:avLst/>
          </a:prstGeom>
          <a:solidFill>
            <a:srgbClr val="66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4" name="393 Forma libre"/>
          <p:cNvSpPr/>
          <p:nvPr/>
        </p:nvSpPr>
        <p:spPr>
          <a:xfrm rot="10800000">
            <a:off x="3417734" y="3068071"/>
            <a:ext cx="2094314" cy="990121"/>
          </a:xfrm>
          <a:custGeom>
            <a:avLst/>
            <a:gdLst>
              <a:gd name="connsiteX0" fmla="*/ 0 w 1837426"/>
              <a:gd name="connsiteY0" fmla="*/ 944201 h 944201"/>
              <a:gd name="connsiteX1" fmla="*/ 414068 w 1837426"/>
              <a:gd name="connsiteY1" fmla="*/ 55680 h 944201"/>
              <a:gd name="connsiteX2" fmla="*/ 1837426 w 1837426"/>
              <a:gd name="connsiteY2" fmla="*/ 167823 h 944201"/>
            </a:gdLst>
            <a:ahLst/>
            <a:cxnLst>
              <a:cxn ang="0">
                <a:pos x="connsiteX0" y="connsiteY0"/>
              </a:cxn>
              <a:cxn ang="0">
                <a:pos x="connsiteX1" y="connsiteY1"/>
              </a:cxn>
              <a:cxn ang="0">
                <a:pos x="connsiteX2" y="connsiteY2"/>
              </a:cxn>
            </a:cxnLst>
            <a:rect l="l" t="t" r="r" b="b"/>
            <a:pathLst>
              <a:path w="1837426" h="944201">
                <a:moveTo>
                  <a:pt x="0" y="944201"/>
                </a:moveTo>
                <a:cubicBezTo>
                  <a:pt x="53915" y="564638"/>
                  <a:pt x="107830" y="185076"/>
                  <a:pt x="414068" y="55680"/>
                </a:cubicBezTo>
                <a:cubicBezTo>
                  <a:pt x="720306" y="-73716"/>
                  <a:pt x="1278866" y="47053"/>
                  <a:pt x="1837426" y="167823"/>
                </a:cubicBezTo>
              </a:path>
            </a:pathLst>
          </a:custGeom>
          <a:noFill/>
          <a:ln>
            <a:solidFill>
              <a:srgbClr val="00CC66"/>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5" name="394 Triángulo isósceles"/>
          <p:cNvSpPr/>
          <p:nvPr/>
        </p:nvSpPr>
        <p:spPr>
          <a:xfrm rot="6185739" flipH="1" flipV="1">
            <a:off x="3352695" y="3846333"/>
            <a:ext cx="73164" cy="67445"/>
          </a:xfrm>
          <a:prstGeom prst="triangle">
            <a:avLst/>
          </a:prstGeom>
          <a:solidFill>
            <a:srgbClr val="00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397" name="Marcador de texto 2"/>
          <p:cNvSpPr txBox="1">
            <a:spLocks/>
          </p:cNvSpPr>
          <p:nvPr/>
        </p:nvSpPr>
        <p:spPr>
          <a:xfrm>
            <a:off x="2127672"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Turkish Airlines (2017)</a:t>
            </a:r>
          </a:p>
        </p:txBody>
      </p:sp>
      <p:cxnSp>
        <p:nvCxnSpPr>
          <p:cNvPr id="398" name="397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8533807" y="4771440"/>
            <a:ext cx="1292341" cy="276999"/>
          </a:xfrm>
          <a:prstGeom prst="rect">
            <a:avLst/>
          </a:prstGeom>
        </p:spPr>
        <p:txBody>
          <a:bodyPr wrap="none">
            <a:spAutoFit/>
          </a:bodyPr>
          <a:lstStyle/>
          <a:p>
            <a:r>
              <a:rPr lang="es-CO" sz="1200" dirty="0"/>
              <a:t>AIRBUS A330-200</a:t>
            </a:r>
          </a:p>
        </p:txBody>
      </p:sp>
      <p:sp>
        <p:nvSpPr>
          <p:cNvPr id="7" name="6 CuadroTexto"/>
          <p:cNvSpPr txBox="1"/>
          <p:nvPr/>
        </p:nvSpPr>
        <p:spPr>
          <a:xfrm>
            <a:off x="8634523" y="4992156"/>
            <a:ext cx="1074399" cy="276999"/>
          </a:xfrm>
          <a:prstGeom prst="rect">
            <a:avLst/>
          </a:prstGeom>
          <a:noFill/>
        </p:spPr>
        <p:txBody>
          <a:bodyPr wrap="square" rtlCol="0">
            <a:spAutoFit/>
          </a:bodyPr>
          <a:lstStyle/>
          <a:p>
            <a:pPr algn="ctr"/>
            <a:r>
              <a:rPr lang="es-CO" sz="1200" dirty="0"/>
              <a:t>210 sillas</a:t>
            </a:r>
          </a:p>
        </p:txBody>
      </p:sp>
      <p:pic>
        <p:nvPicPr>
          <p:cNvPr id="1026" name="Picture 2" descr="C:\Users\pturquia1\Downloads\aeroplane.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69448" y="3815871"/>
            <a:ext cx="936359" cy="93635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6404677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0794" y="2406288"/>
            <a:ext cx="5472608" cy="523220"/>
          </a:xfrm>
          <a:prstGeom prst="rect">
            <a:avLst/>
          </a:prstGeom>
          <a:noFill/>
        </p:spPr>
        <p:txBody>
          <a:bodyPr wrap="square" rtlCol="0">
            <a:spAutoFit/>
          </a:bodyPr>
          <a:lstStyle/>
          <a:p>
            <a:pPr algn="ctr"/>
            <a:r>
              <a:rPr lang="es-ES_tradnl" sz="2800" b="1" dirty="0">
                <a:solidFill>
                  <a:schemeClr val="bg1"/>
                </a:solidFill>
                <a:latin typeface="Century Gothic" panose="020B0502020202020204" pitchFamily="34" charset="0"/>
              </a:rPr>
              <a:t>4. EL TURISTA DE TURQUÍA</a:t>
            </a:r>
          </a:p>
        </p:txBody>
      </p:sp>
    </p:spTree>
    <p:extLst>
      <p:ext uri="{BB962C8B-B14F-4D97-AF65-F5344CB8AC3E}">
        <p14:creationId xmlns:p14="http://schemas.microsoft.com/office/powerpoint/2010/main" val="9711465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18</a:t>
            </a:fld>
            <a:endParaRPr lang="es-CO"/>
          </a:p>
        </p:txBody>
      </p:sp>
      <p:sp>
        <p:nvSpPr>
          <p:cNvPr id="3" name="2 Marcador de texto"/>
          <p:cNvSpPr>
            <a:spLocks noGrp="1"/>
          </p:cNvSpPr>
          <p:nvPr>
            <p:ph type="body" sz="quarter" idx="4294967295"/>
          </p:nvPr>
        </p:nvSpPr>
        <p:spPr>
          <a:xfrm>
            <a:off x="659606" y="120650"/>
            <a:ext cx="8840787" cy="576263"/>
          </a:xfrm>
          <a:prstGeom prst="rect">
            <a:avLst/>
          </a:prstGeom>
        </p:spPr>
        <p:txBody>
          <a:bodyPr/>
          <a:lstStyle/>
          <a:p>
            <a:pPr marL="0" indent="0" algn="ctr">
              <a:buNone/>
            </a:pPr>
            <a:r>
              <a:rPr lang="es-CO" sz="1600" b="1" dirty="0">
                <a:solidFill>
                  <a:schemeClr val="tx1">
                    <a:lumMod val="65000"/>
                    <a:lumOff val="35000"/>
                  </a:schemeClr>
                </a:solidFill>
                <a:latin typeface="Century Gothic" panose="020B0502020202020204" pitchFamily="34" charset="0"/>
              </a:rPr>
              <a:t>La mayoría de la población de Turquía se concentra en un rango de edad de 25 a 54 años con una concentración del 43,15%</a:t>
            </a:r>
          </a:p>
        </p:txBody>
      </p:sp>
      <p:sp>
        <p:nvSpPr>
          <p:cNvPr id="9" name="8 Rectángulo"/>
          <p:cNvSpPr/>
          <p:nvPr/>
        </p:nvSpPr>
        <p:spPr>
          <a:xfrm>
            <a:off x="690036" y="1057300"/>
            <a:ext cx="4464495" cy="3754874"/>
          </a:xfrm>
          <a:prstGeom prst="rect">
            <a:avLst/>
          </a:prstGeom>
        </p:spPr>
        <p:txBody>
          <a:bodyPr wrap="square">
            <a:spAutoFit/>
          </a:bodyPr>
          <a:lstStyle/>
          <a:p>
            <a:pPr marL="285750" indent="-285750" algn="just">
              <a:spcBef>
                <a:spcPct val="0"/>
              </a:spcBef>
              <a:buFont typeface="Arial" pitchFamily="34" charset="0"/>
              <a:buChar char="•"/>
              <a:defRPr/>
            </a:pPr>
            <a:r>
              <a:rPr lang="es-CO" sz="1400" dirty="0">
                <a:latin typeface="Century Gothic" panose="020B0502020202020204" pitchFamily="34" charset="0"/>
              </a:rPr>
              <a:t>La población estimada para julio del 2016 fue de 80.274.604 personas.</a:t>
            </a:r>
          </a:p>
          <a:p>
            <a:pPr marL="285750" indent="-285750" algn="just">
              <a:spcBef>
                <a:spcPct val="0"/>
              </a:spcBef>
              <a:buFont typeface="Arial" pitchFamily="34" charset="0"/>
              <a:buChar char="•"/>
              <a:defRPr/>
            </a:pPr>
            <a:endParaRPr lang="es-CO" sz="1400" dirty="0">
              <a:latin typeface="Century Gothic" panose="020B0502020202020204" pitchFamily="34" charset="0"/>
            </a:endParaRPr>
          </a:p>
          <a:p>
            <a:pPr marL="285750" indent="-285750" algn="just">
              <a:spcBef>
                <a:spcPct val="0"/>
              </a:spcBef>
              <a:buFont typeface="Arial" pitchFamily="34" charset="0"/>
              <a:buChar char="•"/>
              <a:defRPr/>
            </a:pPr>
            <a:r>
              <a:rPr lang="es-CO" sz="1400" dirty="0">
                <a:latin typeface="Century Gothic" panose="020B0502020202020204" pitchFamily="34" charset="0"/>
              </a:rPr>
              <a:t>La mayoría de la población se concentra en la ciudad de Estambul (14,164 millones) y Ankara (capital - 4,75 millones).</a:t>
            </a:r>
          </a:p>
          <a:p>
            <a:pPr marL="285750" indent="-285750" algn="just">
              <a:spcBef>
                <a:spcPct val="0"/>
              </a:spcBef>
              <a:buFont typeface="Arial" pitchFamily="34" charset="0"/>
              <a:buChar char="•"/>
              <a:defRPr/>
            </a:pPr>
            <a:endParaRPr lang="es-CO" sz="1400" dirty="0">
              <a:solidFill>
                <a:prstClr val="black"/>
              </a:solidFill>
              <a:latin typeface="Century Gothic" panose="020B0502020202020204" pitchFamily="34" charset="0"/>
            </a:endParaRPr>
          </a:p>
          <a:p>
            <a:pPr marL="285750" indent="-285750" algn="just">
              <a:spcBef>
                <a:spcPct val="0"/>
              </a:spcBef>
              <a:buFont typeface="Arial" pitchFamily="34" charset="0"/>
              <a:buChar char="•"/>
              <a:defRPr/>
            </a:pPr>
            <a:r>
              <a:rPr lang="es-CO" sz="1400" dirty="0">
                <a:solidFill>
                  <a:prstClr val="black"/>
                </a:solidFill>
                <a:latin typeface="Century Gothic" panose="020B0502020202020204" pitchFamily="34" charset="0"/>
              </a:rPr>
              <a:t>El promedio de edad  de los turcos de acuerdo  al </a:t>
            </a:r>
            <a:r>
              <a:rPr lang="es-CO" sz="1400" i="1" dirty="0">
                <a:solidFill>
                  <a:prstClr val="black"/>
                </a:solidFill>
                <a:latin typeface="Century Gothic" panose="020B0502020202020204" pitchFamily="34" charset="0"/>
              </a:rPr>
              <a:t>World </a:t>
            </a:r>
            <a:r>
              <a:rPr lang="es-CO" sz="1400" i="1" dirty="0" err="1">
                <a:solidFill>
                  <a:prstClr val="black"/>
                </a:solidFill>
                <a:latin typeface="Century Gothic" panose="020B0502020202020204" pitchFamily="34" charset="0"/>
              </a:rPr>
              <a:t>Factbook</a:t>
            </a:r>
            <a:r>
              <a:rPr lang="es-CO" sz="1400" i="1" dirty="0">
                <a:solidFill>
                  <a:prstClr val="black"/>
                </a:solidFill>
                <a:latin typeface="Century Gothic" panose="020B0502020202020204" pitchFamily="34" charset="0"/>
              </a:rPr>
              <a:t> </a:t>
            </a:r>
            <a:r>
              <a:rPr lang="es-CO" sz="1400" dirty="0">
                <a:solidFill>
                  <a:prstClr val="black"/>
                </a:solidFill>
                <a:latin typeface="Century Gothic" panose="020B0502020202020204" pitchFamily="34" charset="0"/>
              </a:rPr>
              <a:t>es de </a:t>
            </a:r>
            <a:r>
              <a:rPr lang="es-CO" sz="1400" b="1" dirty="0">
                <a:solidFill>
                  <a:prstClr val="black"/>
                </a:solidFill>
                <a:latin typeface="Century Gothic" panose="020B0502020202020204" pitchFamily="34" charset="0"/>
              </a:rPr>
              <a:t>30,5 años</a:t>
            </a:r>
            <a:r>
              <a:rPr lang="es-CO" sz="1400" dirty="0">
                <a:solidFill>
                  <a:prstClr val="black"/>
                </a:solidFill>
                <a:latin typeface="Century Gothic" panose="020B0502020202020204" pitchFamily="34" charset="0"/>
              </a:rPr>
              <a:t>.</a:t>
            </a:r>
          </a:p>
          <a:p>
            <a:pPr marL="285750" indent="-285750" algn="just">
              <a:spcBef>
                <a:spcPct val="0"/>
              </a:spcBef>
              <a:buFont typeface="Arial" pitchFamily="34" charset="0"/>
              <a:buChar char="•"/>
              <a:defRPr/>
            </a:pPr>
            <a:endParaRPr lang="en-US" sz="1400" dirty="0">
              <a:solidFill>
                <a:prstClr val="black"/>
              </a:solidFill>
              <a:latin typeface="Century Gothic" panose="020B0502020202020204" pitchFamily="34" charset="0"/>
            </a:endParaRPr>
          </a:p>
          <a:p>
            <a:pPr marL="285750" indent="-285750" algn="just">
              <a:spcBef>
                <a:spcPct val="0"/>
              </a:spcBef>
              <a:buFont typeface="Arial" pitchFamily="34" charset="0"/>
              <a:buChar char="•"/>
              <a:defRPr/>
            </a:pPr>
            <a:r>
              <a:rPr lang="es-CO" sz="1400" dirty="0">
                <a:solidFill>
                  <a:prstClr val="black"/>
                </a:solidFill>
                <a:latin typeface="Century Gothic" panose="020B0502020202020204" pitchFamily="34" charset="0"/>
              </a:rPr>
              <a:t>El </a:t>
            </a:r>
            <a:r>
              <a:rPr lang="es-CO" sz="1400" b="1" dirty="0">
                <a:solidFill>
                  <a:prstClr val="black"/>
                </a:solidFill>
                <a:latin typeface="Century Gothic" panose="020B0502020202020204" pitchFamily="34" charset="0"/>
              </a:rPr>
              <a:t>99,8%</a:t>
            </a:r>
            <a:r>
              <a:rPr lang="es-CO" sz="1400" dirty="0">
                <a:solidFill>
                  <a:prstClr val="black"/>
                </a:solidFill>
                <a:latin typeface="Century Gothic" panose="020B0502020202020204" pitchFamily="34" charset="0"/>
              </a:rPr>
              <a:t> de la población es musulmana, el 0,2% pertenece a otras religiones (principalmente cristiana y judía).  </a:t>
            </a:r>
          </a:p>
          <a:p>
            <a:pPr marL="285750" indent="-285750" algn="just">
              <a:spcBef>
                <a:spcPct val="0"/>
              </a:spcBef>
              <a:buFont typeface="Arial" pitchFamily="34" charset="0"/>
              <a:buChar char="•"/>
              <a:defRPr/>
            </a:pPr>
            <a:endParaRPr lang="es-CO" sz="1400" dirty="0">
              <a:solidFill>
                <a:prstClr val="black"/>
              </a:solidFill>
              <a:latin typeface="Century Gothic" panose="020B0502020202020204" pitchFamily="34" charset="0"/>
            </a:endParaRPr>
          </a:p>
          <a:p>
            <a:pPr marL="285750" indent="-285750" algn="just">
              <a:spcBef>
                <a:spcPct val="0"/>
              </a:spcBef>
              <a:buFont typeface="Arial" pitchFamily="34" charset="0"/>
              <a:buChar char="•"/>
              <a:defRPr/>
            </a:pPr>
            <a:r>
              <a:rPr lang="es-ES_tradnl" sz="1400" dirty="0">
                <a:latin typeface="Century Gothic" panose="020B0502020202020204" pitchFamily="34" charset="0"/>
              </a:rPr>
              <a:t>E</a:t>
            </a:r>
            <a:r>
              <a:rPr lang="es-ES" sz="1400" dirty="0">
                <a:latin typeface="Century Gothic" panose="020B0502020202020204" pitchFamily="34" charset="0"/>
              </a:rPr>
              <a:t>l turismo en Turquía se ha establecido como uno de los sectores económicos más fuertes en los últimos años. </a:t>
            </a:r>
            <a:endParaRPr lang="es-CO" sz="1400" dirty="0">
              <a:latin typeface="Century Gothic" panose="020B0502020202020204" pitchFamily="34" charset="0"/>
            </a:endParaRPr>
          </a:p>
        </p:txBody>
      </p:sp>
      <p:sp>
        <p:nvSpPr>
          <p:cNvPr id="23" name="22 CuadroTexto"/>
          <p:cNvSpPr txBox="1"/>
          <p:nvPr/>
        </p:nvSpPr>
        <p:spPr>
          <a:xfrm>
            <a:off x="2161852" y="5449789"/>
            <a:ext cx="7310636" cy="265212"/>
          </a:xfrm>
          <a:prstGeom prst="rect">
            <a:avLst/>
          </a:prstGeom>
        </p:spPr>
        <p:txBody>
          <a:bodyPr/>
          <a:lstStyle>
            <a:defPPr>
              <a:defRPr lang="es-CO"/>
            </a:defPPr>
            <a:lvl1pPr indent="0" defTabSz="1015990">
              <a:spcBef>
                <a:spcPct val="20000"/>
              </a:spcBef>
              <a:buFont typeface="Arial" panose="020B0604020202020204" pitchFamily="34" charset="0"/>
              <a:buNone/>
              <a:defRPr sz="1050">
                <a:solidFill>
                  <a:schemeClr val="tx1">
                    <a:lumMod val="50000"/>
                    <a:lumOff val="50000"/>
                  </a:schemeClr>
                </a:solidFill>
                <a:latin typeface="+mj-lt"/>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Fuente: </a:t>
            </a:r>
            <a:r>
              <a:rPr lang="en-US" dirty="0"/>
              <a:t>World </a:t>
            </a:r>
            <a:r>
              <a:rPr lang="en-US" dirty="0" err="1"/>
              <a:t>Factbook</a:t>
            </a:r>
            <a:r>
              <a:rPr lang="en-US" dirty="0"/>
              <a:t>  CIA (2016) </a:t>
            </a:r>
            <a:r>
              <a:rPr lang="es-CO" dirty="0"/>
              <a:t>Global Data (2017) </a:t>
            </a:r>
          </a:p>
        </p:txBody>
      </p:sp>
      <p:pic>
        <p:nvPicPr>
          <p:cNvPr id="1026" name="Picture 2" descr="https://www.cia.gov/library/publications/resources/the-world-factbook/graphics/population/TU_popgraph%202016.bmp"/>
          <p:cNvPicPr>
            <a:picLocks noChangeAspect="1" noChangeArrowheads="1"/>
          </p:cNvPicPr>
          <p:nvPr/>
        </p:nvPicPr>
        <p:blipFill>
          <a:blip r:embed="rId2">
            <a:extLst>
              <a:ext uri="{BEBA8EAE-BF5A-486C-A8C5-ECC9F3942E4B}">
                <a14:imgProps xmlns:a14="http://schemas.microsoft.com/office/drawing/2010/main">
                  <a14:imgLayer r:embed="rId3">
                    <a14:imgEffect>
                      <a14:saturation sat="300000"/>
                    </a14:imgEffect>
                  </a14:imgLayer>
                </a14:imgProps>
              </a:ext>
              <a:ext uri="{28A0092B-C50C-407E-A947-70E740481C1C}">
                <a14:useLocalDpi xmlns:a14="http://schemas.microsoft.com/office/drawing/2010/main" val="0"/>
              </a:ext>
            </a:extLst>
          </a:blip>
          <a:srcRect/>
          <a:stretch>
            <a:fillRect/>
          </a:stretch>
        </p:blipFill>
        <p:spPr bwMode="auto">
          <a:xfrm>
            <a:off x="5224016" y="1273324"/>
            <a:ext cx="4627708" cy="3224223"/>
          </a:xfrm>
          <a:prstGeom prst="rect">
            <a:avLst/>
          </a:prstGeom>
          <a:noFill/>
          <a:extLst>
            <a:ext uri="{909E8E84-426E-40dd-AFC4-6F175D3DCCD1}">
              <a14:hiddenFill xmlns:a14="http://schemas.microsoft.com/office/drawing/2010/main" xmlns="">
                <a:solidFill>
                  <a:srgbClr val="FFFFFF"/>
                </a:solidFill>
              </a14:hiddenFill>
            </a:ext>
          </a:extLst>
        </p:spPr>
      </p:pic>
      <p:cxnSp>
        <p:nvCxnSpPr>
          <p:cNvPr id="12" name="11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5171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19</a:t>
            </a:fld>
            <a:endParaRPr lang="es-CO" dirty="0"/>
          </a:p>
        </p:txBody>
      </p:sp>
      <p:sp>
        <p:nvSpPr>
          <p:cNvPr id="3" name="2 Rectángulo"/>
          <p:cNvSpPr/>
          <p:nvPr/>
        </p:nvSpPr>
        <p:spPr>
          <a:xfrm>
            <a:off x="6016104" y="1201316"/>
            <a:ext cx="3744416" cy="3108544"/>
          </a:xfrm>
          <a:prstGeom prst="rect">
            <a:avLst/>
          </a:prstGeom>
        </p:spPr>
        <p:txBody>
          <a:bodyPr wrap="square">
            <a:spAutoFit/>
          </a:bodyPr>
          <a:lstStyle/>
          <a:p>
            <a:pPr marL="285750" indent="-285750" algn="just">
              <a:buFont typeface="Arial" panose="020B0604020202020204" pitchFamily="34" charset="0"/>
              <a:buChar char="•"/>
            </a:pPr>
            <a:r>
              <a:rPr lang="es-ES_tradnl" sz="1400" dirty="0">
                <a:latin typeface="Century Gothic" panose="020B0502020202020204" pitchFamily="34" charset="0"/>
              </a:rPr>
              <a:t>Los viajeros turcos están interesados en la </a:t>
            </a:r>
            <a:r>
              <a:rPr lang="es-ES_tradnl" sz="1400" i="1" dirty="0">
                <a:latin typeface="Century Gothic" panose="020B0502020202020204" pitchFamily="34" charset="0"/>
              </a:rPr>
              <a:t>búsqueda de capital social</a:t>
            </a:r>
            <a:r>
              <a:rPr lang="es-ES_tradnl" sz="1400" dirty="0">
                <a:latin typeface="Century Gothic" panose="020B0502020202020204" pitchFamily="34" charset="0"/>
              </a:rPr>
              <a:t>, por tal motivo, desean viajar a aquellos destinos que están </a:t>
            </a:r>
            <a:r>
              <a:rPr lang="es-ES_tradnl" sz="1400" i="1" dirty="0">
                <a:latin typeface="Century Gothic" panose="020B0502020202020204" pitchFamily="34" charset="0"/>
              </a:rPr>
              <a:t>de moda </a:t>
            </a:r>
            <a:r>
              <a:rPr lang="es-ES_tradnl" sz="1400" dirty="0">
                <a:latin typeface="Century Gothic" panose="020B0502020202020204" pitchFamily="34" charset="0"/>
              </a:rPr>
              <a:t>y que les generarán reconocimiento social.  </a:t>
            </a:r>
          </a:p>
          <a:p>
            <a:pPr algn="just"/>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Los viajeros turcos generalmente se sienten atraídos por aquellos destinos que les proporcionan </a:t>
            </a:r>
            <a:r>
              <a:rPr lang="es-ES_tradnl" sz="1400" b="1" dirty="0">
                <a:latin typeface="Century Gothic" panose="020B0502020202020204" pitchFamily="34" charset="0"/>
              </a:rPr>
              <a:t>actividades culturales</a:t>
            </a:r>
            <a:r>
              <a:rPr lang="es-ES_tradnl" sz="1400" dirty="0">
                <a:latin typeface="Century Gothic" panose="020B0502020202020204" pitchFamily="34" charset="0"/>
              </a:rPr>
              <a:t> diferentes a las que encuentran en su país.</a:t>
            </a:r>
          </a:p>
          <a:p>
            <a:pPr algn="just"/>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b="1" dirty="0">
                <a:latin typeface="Century Gothic" panose="020B0502020202020204" pitchFamily="34" charset="0"/>
              </a:rPr>
              <a:t>Sol y playa no es un producto </a:t>
            </a:r>
            <a:r>
              <a:rPr lang="es-ES_tradnl" sz="1400" dirty="0">
                <a:latin typeface="Century Gothic" panose="020B0502020202020204" pitchFamily="34" charset="0"/>
              </a:rPr>
              <a:t>turístico </a:t>
            </a:r>
            <a:r>
              <a:rPr lang="es-ES_tradnl" sz="1400" b="1" dirty="0">
                <a:latin typeface="Century Gothic" panose="020B0502020202020204" pitchFamily="34" charset="0"/>
              </a:rPr>
              <a:t>atractivo</a:t>
            </a:r>
            <a:r>
              <a:rPr lang="es-ES_tradnl" sz="1400" dirty="0">
                <a:latin typeface="Century Gothic" panose="020B0502020202020204" pitchFamily="34" charset="0"/>
              </a:rPr>
              <a:t> para los viajeros turcos. </a:t>
            </a:r>
            <a:endParaRPr lang="es-CO" sz="1400" dirty="0">
              <a:latin typeface="Century Gothic" panose="020B0502020202020204" pitchFamily="34" charset="0"/>
            </a:endParaRPr>
          </a:p>
        </p:txBody>
      </p:sp>
      <p:graphicFrame>
        <p:nvGraphicFramePr>
          <p:cNvPr id="5" name="Grafik 6"/>
          <p:cNvGraphicFramePr/>
          <p:nvPr>
            <p:extLst>
              <p:ext uri="{D42A27DB-BD31-4B8C-83A1-F6EECF244321}">
                <p14:modId xmlns:p14="http://schemas.microsoft.com/office/powerpoint/2010/main" val="3694921468"/>
              </p:ext>
            </p:extLst>
          </p:nvPr>
        </p:nvGraphicFramePr>
        <p:xfrm>
          <a:off x="183456" y="849986"/>
          <a:ext cx="5904656" cy="5154023"/>
        </p:xfrm>
        <a:graphic>
          <a:graphicData uri="http://schemas.openxmlformats.org/drawingml/2006/chart">
            <c:chart xmlns:c="http://schemas.openxmlformats.org/drawingml/2006/chart" xmlns:r="http://schemas.openxmlformats.org/officeDocument/2006/relationships" r:id="rId3"/>
          </a:graphicData>
        </a:graphic>
      </p:graphicFrame>
      <p:sp>
        <p:nvSpPr>
          <p:cNvPr id="6" name="5 Rectángulo"/>
          <p:cNvSpPr/>
          <p:nvPr/>
        </p:nvSpPr>
        <p:spPr>
          <a:xfrm>
            <a:off x="6097939" y="3361556"/>
            <a:ext cx="3999880" cy="523220"/>
          </a:xfrm>
          <a:prstGeom prst="rect">
            <a:avLst/>
          </a:prstGeom>
        </p:spPr>
        <p:txBody>
          <a:bodyPr wrap="square">
            <a:spAutoFit/>
          </a:bodyPr>
          <a:lstStyle/>
          <a:p>
            <a:endParaRPr lang="es-ES_tradnl" sz="1400" dirty="0"/>
          </a:p>
          <a:p>
            <a:endParaRPr lang="es-CO" sz="1400" dirty="0"/>
          </a:p>
        </p:txBody>
      </p:sp>
      <p:sp>
        <p:nvSpPr>
          <p:cNvPr id="8" name="2 Marcador de texto"/>
          <p:cNvSpPr txBox="1">
            <a:spLocks/>
          </p:cNvSpPr>
          <p:nvPr/>
        </p:nvSpPr>
        <p:spPr>
          <a:xfrm>
            <a:off x="709157" y="121196"/>
            <a:ext cx="8712968" cy="576064"/>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“Sus preferencias de viaje están determinadas por su deseo de maximizar el provecho social de sus viajes”</a:t>
            </a:r>
          </a:p>
        </p:txBody>
      </p:sp>
      <p:sp>
        <p:nvSpPr>
          <p:cNvPr id="11" name="Marcador de texto 2"/>
          <p:cNvSpPr txBox="1">
            <a:spLocks/>
          </p:cNvSpPr>
          <p:nvPr/>
        </p:nvSpPr>
        <p:spPr>
          <a:xfrm>
            <a:off x="5224016"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lgn="ctr">
              <a:buNone/>
            </a:pPr>
            <a:r>
              <a:rPr lang="es-CO" sz="1050" dirty="0">
                <a:solidFill>
                  <a:schemeClr val="tx1">
                    <a:lumMod val="50000"/>
                    <a:lumOff val="50000"/>
                  </a:schemeClr>
                </a:solidFill>
                <a:latin typeface="+mj-lt"/>
              </a:rPr>
              <a:t>Fuente: </a:t>
            </a:r>
            <a:r>
              <a:rPr lang="es-ES_tradnl" sz="1050" dirty="0">
                <a:solidFill>
                  <a:schemeClr val="tx1">
                    <a:lumMod val="50000"/>
                    <a:lumOff val="50000"/>
                  </a:schemeClr>
                </a:solidFill>
                <a:latin typeface="+mj-lt"/>
              </a:rPr>
              <a:t>Amadeus, 2017 </a:t>
            </a:r>
            <a:r>
              <a:rPr lang="es-CO" sz="1050" dirty="0">
                <a:solidFill>
                  <a:schemeClr val="tx1">
                    <a:lumMod val="50000"/>
                    <a:lumOff val="50000"/>
                  </a:schemeClr>
                </a:solidFill>
              </a:rPr>
              <a:t>Global Data (2017)</a:t>
            </a:r>
            <a:endParaRPr lang="es-CO" sz="1050" dirty="0">
              <a:solidFill>
                <a:schemeClr val="tx1">
                  <a:lumMod val="50000"/>
                  <a:lumOff val="50000"/>
                </a:schemeClr>
              </a:solidFill>
              <a:latin typeface="+mj-lt"/>
            </a:endParaRPr>
          </a:p>
        </p:txBody>
      </p:sp>
      <p:cxnSp>
        <p:nvCxnSpPr>
          <p:cNvPr id="12" name="11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112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upo 12"/>
          <p:cNvGrpSpPr/>
          <p:nvPr/>
        </p:nvGrpSpPr>
        <p:grpSpPr>
          <a:xfrm>
            <a:off x="2122323" y="1105703"/>
            <a:ext cx="6374295" cy="419365"/>
            <a:chOff x="1043608" y="1078136"/>
            <a:chExt cx="6919912" cy="503238"/>
          </a:xfrm>
        </p:grpSpPr>
        <p:sp>
          <p:nvSpPr>
            <p:cNvPr id="18434" name="Text Box 5">
              <a:hlinkClick r:id="rId3" action="ppaction://hlinksldjump"/>
            </p:cNvPr>
            <p:cNvSpPr txBox="1">
              <a:spLocks noChangeArrowheads="1"/>
            </p:cNvSpPr>
            <p:nvPr/>
          </p:nvSpPr>
          <p:spPr bwMode="auto">
            <a:xfrm>
              <a:off x="1522142" y="1159299"/>
              <a:ext cx="6372224" cy="418654"/>
            </a:xfrm>
            <a:prstGeom prst="rect">
              <a:avLst/>
            </a:prstGeom>
            <a:noFill/>
          </p:spPr>
          <p:txBody>
            <a:bodyPr wrap="square" rtlCol="0">
              <a:spAutoFit/>
            </a:bodyPr>
            <a:lstStyle>
              <a:defPPr>
                <a:defRPr lang="es-CO"/>
              </a:defPPr>
              <a:lvl1pPr algn="just" fontAlgn="ctr">
                <a:defRPr sz="1667">
                  <a:solidFill>
                    <a:schemeClr val="tx2">
                      <a:lumMod val="50000"/>
                    </a:schemeClr>
                  </a:solidFill>
                </a:defRPr>
              </a:lvl1pPr>
            </a:lstStyle>
            <a:p>
              <a:r>
                <a:rPr lang="es-ES_tradnl" dirty="0"/>
                <a:t>Características generales del país</a:t>
              </a:r>
            </a:p>
          </p:txBody>
        </p:sp>
        <p:grpSp>
          <p:nvGrpSpPr>
            <p:cNvPr id="2" name="54 Grupo"/>
            <p:cNvGrpSpPr>
              <a:grpSpLocks/>
            </p:cNvGrpSpPr>
            <p:nvPr/>
          </p:nvGrpSpPr>
          <p:grpSpPr bwMode="auto">
            <a:xfrm>
              <a:off x="1043608" y="1078136"/>
              <a:ext cx="6919912" cy="503238"/>
              <a:chOff x="838188" y="1353364"/>
              <a:chExt cx="6920952" cy="504000"/>
            </a:xfrm>
          </p:grpSpPr>
          <p:sp>
            <p:nvSpPr>
              <p:cNvPr id="18474" name="Text Box 6"/>
              <p:cNvSpPr txBox="1">
                <a:spLocks noChangeAspect="1" noChangeArrowheads="1"/>
              </p:cNvSpPr>
              <p:nvPr/>
            </p:nvSpPr>
            <p:spPr bwMode="auto">
              <a:xfrm>
                <a:off x="838188" y="1353364"/>
                <a:ext cx="366137" cy="504000"/>
              </a:xfrm>
              <a:prstGeom prst="rect">
                <a:avLst/>
              </a:prstGeom>
              <a:solidFill>
                <a:srgbClr val="FF9900"/>
              </a:solidFill>
              <a:ln w="9525" algn="ctr">
                <a:solidFill>
                  <a:srgbClr val="FF9900"/>
                </a:solidFill>
                <a:miter lim="800000"/>
                <a:headEnd/>
                <a:tailEnd/>
              </a:ln>
            </p:spPr>
            <p:txBody>
              <a:bodyPr anchor="ctr" anchorCtr="1"/>
              <a:lstStyle/>
              <a:p>
                <a:r>
                  <a:rPr lang="es-ES_tradnl" sz="1667" b="1" dirty="0">
                    <a:solidFill>
                      <a:schemeClr val="tx2">
                        <a:lumMod val="50000"/>
                      </a:schemeClr>
                    </a:solidFill>
                    <a:latin typeface="Arial Narrow" pitchFamily="34" charset="0"/>
                  </a:rPr>
                  <a:t>1</a:t>
                </a:r>
                <a:endParaRPr lang="en-US" sz="1667" b="1" dirty="0">
                  <a:solidFill>
                    <a:schemeClr val="tx2">
                      <a:lumMod val="50000"/>
                    </a:schemeClr>
                  </a:solidFill>
                  <a:latin typeface="Arial Narrow" pitchFamily="34" charset="0"/>
                </a:endParaRPr>
              </a:p>
            </p:txBody>
          </p:sp>
          <p:sp>
            <p:nvSpPr>
              <p:cNvPr id="18475" name="Line 7"/>
              <p:cNvSpPr>
                <a:spLocks noChangeShapeType="1"/>
              </p:cNvSpPr>
              <p:nvPr/>
            </p:nvSpPr>
            <p:spPr bwMode="auto">
              <a:xfrm>
                <a:off x="1314489" y="1857364"/>
                <a:ext cx="6444651" cy="0"/>
              </a:xfrm>
              <a:prstGeom prst="line">
                <a:avLst/>
              </a:prstGeom>
              <a:noFill/>
              <a:ln w="28575">
                <a:solidFill>
                  <a:srgbClr val="FFCC00"/>
                </a:solidFill>
                <a:round/>
                <a:headEnd/>
                <a:tailEnd/>
              </a:ln>
            </p:spPr>
            <p:txBody>
              <a:bodyPr/>
              <a:lstStyle/>
              <a:p>
                <a:endParaRPr lang="es-CO" sz="1500" dirty="0">
                  <a:solidFill>
                    <a:schemeClr val="tx2">
                      <a:lumMod val="50000"/>
                    </a:schemeClr>
                  </a:solidFill>
                </a:endParaRPr>
              </a:p>
            </p:txBody>
          </p:sp>
        </p:grpSp>
      </p:grpSp>
      <p:grpSp>
        <p:nvGrpSpPr>
          <p:cNvPr id="12" name="Grupo 11"/>
          <p:cNvGrpSpPr/>
          <p:nvPr/>
        </p:nvGrpSpPr>
        <p:grpSpPr>
          <a:xfrm>
            <a:off x="2133720" y="1622934"/>
            <a:ext cx="6374295" cy="423335"/>
            <a:chOff x="1043608" y="1802979"/>
            <a:chExt cx="6919912" cy="508001"/>
          </a:xfrm>
        </p:grpSpPr>
        <p:sp>
          <p:nvSpPr>
            <p:cNvPr id="18438" name="Text Box 17">
              <a:hlinkClick r:id="rId4" action="ppaction://hlinksldjump"/>
            </p:cNvPr>
            <p:cNvSpPr txBox="1">
              <a:spLocks noChangeArrowheads="1"/>
            </p:cNvSpPr>
            <p:nvPr/>
          </p:nvSpPr>
          <p:spPr bwMode="auto">
            <a:xfrm>
              <a:off x="1536272" y="1892327"/>
              <a:ext cx="6372225" cy="418653"/>
            </a:xfrm>
            <a:prstGeom prst="rect">
              <a:avLst/>
            </a:prstGeom>
            <a:noFill/>
          </p:spPr>
          <p:txBody>
            <a:bodyPr wrap="square" rtlCol="0">
              <a:spAutoFit/>
            </a:bodyPr>
            <a:lstStyle>
              <a:defPPr>
                <a:defRPr lang="es-CO"/>
              </a:defPPr>
              <a:lvl1pPr marL="0" algn="just" defTabSz="914400" eaLnBrk="1" latinLnBrk="0" hangingPunct="1">
                <a:defRPr sz="2000">
                  <a:solidFill>
                    <a:schemeClr val="tx1">
                      <a:lumMod val="75000"/>
                      <a:lumOff val="25000"/>
                    </a:schemeClr>
                  </a:solidFill>
                  <a:latin typeface="+mn-lt"/>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fontAlgn="ctr"/>
              <a:r>
                <a:rPr lang="es-ES_tradnl" sz="1667" dirty="0">
                  <a:solidFill>
                    <a:schemeClr val="tx2">
                      <a:lumMod val="50000"/>
                    </a:schemeClr>
                  </a:solidFill>
                </a:rPr>
                <a:t>El mercado de Turquía</a:t>
              </a:r>
            </a:p>
          </p:txBody>
        </p:sp>
        <p:grpSp>
          <p:nvGrpSpPr>
            <p:cNvPr id="4" name="53 Grupo"/>
            <p:cNvGrpSpPr>
              <a:grpSpLocks/>
            </p:cNvGrpSpPr>
            <p:nvPr/>
          </p:nvGrpSpPr>
          <p:grpSpPr bwMode="auto">
            <a:xfrm>
              <a:off x="1043608" y="1802979"/>
              <a:ext cx="6919912" cy="504825"/>
              <a:chOff x="838200" y="2075688"/>
              <a:chExt cx="6920940" cy="504000"/>
            </a:xfrm>
          </p:grpSpPr>
          <p:sp>
            <p:nvSpPr>
              <p:cNvPr id="18470" name="Text Box 18"/>
              <p:cNvSpPr txBox="1">
                <a:spLocks noChangeAspect="1" noChangeArrowheads="1"/>
              </p:cNvSpPr>
              <p:nvPr/>
            </p:nvSpPr>
            <p:spPr bwMode="auto">
              <a:xfrm>
                <a:off x="838200" y="2075688"/>
                <a:ext cx="366136" cy="504000"/>
              </a:xfrm>
              <a:prstGeom prst="rect">
                <a:avLst/>
              </a:prstGeom>
              <a:solidFill>
                <a:srgbClr val="FFC000"/>
              </a:solidFill>
              <a:ln w="9525" algn="ctr">
                <a:noFill/>
                <a:miter lim="800000"/>
                <a:headEnd/>
                <a:tailEnd/>
              </a:ln>
            </p:spPr>
            <p:txBody>
              <a:bodyPr anchor="ctr" anchorCtr="1"/>
              <a:lstStyle/>
              <a:p>
                <a:r>
                  <a:rPr lang="es-ES_tradnl" sz="1667" b="1" dirty="0">
                    <a:solidFill>
                      <a:schemeClr val="tx2">
                        <a:lumMod val="50000"/>
                      </a:schemeClr>
                    </a:solidFill>
                    <a:latin typeface="Arial Narrow" pitchFamily="34" charset="0"/>
                  </a:rPr>
                  <a:t>2</a:t>
                </a:r>
                <a:endParaRPr lang="en-US" sz="1667" b="1" dirty="0">
                  <a:solidFill>
                    <a:schemeClr val="tx2">
                      <a:lumMod val="50000"/>
                    </a:schemeClr>
                  </a:solidFill>
                  <a:latin typeface="Arial Narrow" pitchFamily="34" charset="0"/>
                </a:endParaRPr>
              </a:p>
            </p:txBody>
          </p:sp>
          <p:sp>
            <p:nvSpPr>
              <p:cNvPr id="18471" name="Line 19"/>
              <p:cNvSpPr>
                <a:spLocks noChangeShapeType="1"/>
              </p:cNvSpPr>
              <p:nvPr/>
            </p:nvSpPr>
            <p:spPr bwMode="auto">
              <a:xfrm>
                <a:off x="1314501" y="2579688"/>
                <a:ext cx="6444639" cy="0"/>
              </a:xfrm>
              <a:prstGeom prst="line">
                <a:avLst/>
              </a:prstGeom>
              <a:noFill/>
              <a:ln w="28575">
                <a:solidFill>
                  <a:srgbClr val="FFC000"/>
                </a:solidFill>
                <a:round/>
                <a:headEnd/>
                <a:tailEnd/>
              </a:ln>
            </p:spPr>
            <p:txBody>
              <a:bodyPr/>
              <a:lstStyle/>
              <a:p>
                <a:endParaRPr lang="es-CO" sz="1500" dirty="0">
                  <a:solidFill>
                    <a:schemeClr val="tx2">
                      <a:lumMod val="50000"/>
                    </a:schemeClr>
                  </a:solidFill>
                </a:endParaRPr>
              </a:p>
            </p:txBody>
          </p:sp>
        </p:grpSp>
      </p:grpSp>
      <p:sp>
        <p:nvSpPr>
          <p:cNvPr id="14" name="Marcador de texto 13"/>
          <p:cNvSpPr>
            <a:spLocks noGrp="1"/>
          </p:cNvSpPr>
          <p:nvPr>
            <p:ph type="body" sz="quarter" idx="10"/>
          </p:nvPr>
        </p:nvSpPr>
        <p:spPr>
          <a:xfrm>
            <a:off x="2167802" y="246048"/>
            <a:ext cx="2289409" cy="523220"/>
          </a:xfrm>
        </p:spPr>
        <p:txBody>
          <a:bodyPr/>
          <a:lstStyle/>
          <a:p>
            <a:r>
              <a:rPr lang="es-CO" sz="2800" dirty="0"/>
              <a:t>CONTENIDO</a:t>
            </a:r>
          </a:p>
        </p:txBody>
      </p:sp>
      <p:sp>
        <p:nvSpPr>
          <p:cNvPr id="7" name="Marcador de número de diapositiva 6"/>
          <p:cNvSpPr>
            <a:spLocks noGrp="1"/>
          </p:cNvSpPr>
          <p:nvPr>
            <p:ph type="sldNum" sz="quarter" idx="12"/>
          </p:nvPr>
        </p:nvSpPr>
        <p:spPr/>
        <p:txBody>
          <a:bodyPr/>
          <a:lstStyle/>
          <a:p>
            <a:fld id="{C639EB83-9322-45F6-937E-18E7DDF2D646}" type="slidenum">
              <a:rPr lang="es-CO" smtClean="0"/>
              <a:pPr/>
              <a:t>2</a:t>
            </a:fld>
            <a:endParaRPr lang="es-CO" dirty="0"/>
          </a:p>
        </p:txBody>
      </p:sp>
      <p:grpSp>
        <p:nvGrpSpPr>
          <p:cNvPr id="51" name="Grupo 12"/>
          <p:cNvGrpSpPr/>
          <p:nvPr/>
        </p:nvGrpSpPr>
        <p:grpSpPr>
          <a:xfrm>
            <a:off x="2122322" y="2121108"/>
            <a:ext cx="6380313" cy="436968"/>
            <a:chOff x="1043608" y="1078136"/>
            <a:chExt cx="6919912" cy="524361"/>
          </a:xfrm>
        </p:grpSpPr>
        <p:sp>
          <p:nvSpPr>
            <p:cNvPr id="52" name="Text Box 5"/>
            <p:cNvSpPr txBox="1">
              <a:spLocks noChangeArrowheads="1"/>
            </p:cNvSpPr>
            <p:nvPr/>
          </p:nvSpPr>
          <p:spPr bwMode="auto">
            <a:xfrm>
              <a:off x="1522142" y="1159299"/>
              <a:ext cx="6372223" cy="443198"/>
            </a:xfrm>
            <a:prstGeom prst="rect">
              <a:avLst/>
            </a:prstGeom>
            <a:noFill/>
          </p:spPr>
          <p:txBody>
            <a:bodyPr wrap="square" rtlCol="0">
              <a:spAutoFit/>
            </a:bodyPr>
            <a:lstStyle>
              <a:defPPr>
                <a:defRPr lang="es-CO"/>
              </a:defPPr>
              <a:lvl1pPr algn="just" fontAlgn="ctr">
                <a:defRPr sz="1667">
                  <a:solidFill>
                    <a:schemeClr val="tx2">
                      <a:lumMod val="50000"/>
                    </a:schemeClr>
                  </a:solidFill>
                </a:defRPr>
              </a:lvl1pPr>
            </a:lstStyle>
            <a:p>
              <a:r>
                <a:rPr lang="es-ES_tradnl" dirty="0"/>
                <a:t>Canales</a:t>
              </a:r>
              <a:r>
                <a:rPr lang="es-ES_tradnl" sz="1800" dirty="0"/>
                <a:t> </a:t>
              </a:r>
              <a:r>
                <a:rPr lang="es-ES_tradnl" dirty="0"/>
                <a:t>de comercialización</a:t>
              </a:r>
            </a:p>
          </p:txBody>
        </p:sp>
        <p:grpSp>
          <p:nvGrpSpPr>
            <p:cNvPr id="53" name="54 Grupo"/>
            <p:cNvGrpSpPr>
              <a:grpSpLocks/>
            </p:cNvGrpSpPr>
            <p:nvPr/>
          </p:nvGrpSpPr>
          <p:grpSpPr bwMode="auto">
            <a:xfrm>
              <a:off x="1043608" y="1078136"/>
              <a:ext cx="6919912" cy="503238"/>
              <a:chOff x="838188" y="1353364"/>
              <a:chExt cx="6920952" cy="504000"/>
            </a:xfrm>
          </p:grpSpPr>
          <p:sp>
            <p:nvSpPr>
              <p:cNvPr id="55" name="Text Box 6"/>
              <p:cNvSpPr txBox="1">
                <a:spLocks noChangeAspect="1" noChangeArrowheads="1"/>
              </p:cNvSpPr>
              <p:nvPr/>
            </p:nvSpPr>
            <p:spPr bwMode="auto">
              <a:xfrm>
                <a:off x="838188" y="1353364"/>
                <a:ext cx="366137" cy="504000"/>
              </a:xfrm>
              <a:prstGeom prst="rect">
                <a:avLst/>
              </a:prstGeom>
              <a:solidFill>
                <a:srgbClr val="F9C749"/>
              </a:solidFill>
              <a:ln w="9525" algn="ctr">
                <a:solidFill>
                  <a:srgbClr val="F7D15E"/>
                </a:solidFill>
                <a:miter lim="800000"/>
                <a:headEnd/>
                <a:tailEnd/>
              </a:ln>
            </p:spPr>
            <p:txBody>
              <a:bodyPr anchor="ctr" anchorCtr="1"/>
              <a:lstStyle/>
              <a:p>
                <a:r>
                  <a:rPr lang="en-US" sz="1667" b="1" dirty="0">
                    <a:solidFill>
                      <a:schemeClr val="tx2">
                        <a:lumMod val="50000"/>
                      </a:schemeClr>
                    </a:solidFill>
                    <a:latin typeface="Arial Narrow" pitchFamily="34" charset="0"/>
                  </a:rPr>
                  <a:t>3</a:t>
                </a:r>
              </a:p>
            </p:txBody>
          </p:sp>
          <p:sp>
            <p:nvSpPr>
              <p:cNvPr id="60" name="Line 7"/>
              <p:cNvSpPr>
                <a:spLocks noChangeShapeType="1"/>
              </p:cNvSpPr>
              <p:nvPr/>
            </p:nvSpPr>
            <p:spPr bwMode="auto">
              <a:xfrm>
                <a:off x="1314489" y="1857364"/>
                <a:ext cx="6444651" cy="0"/>
              </a:xfrm>
              <a:prstGeom prst="line">
                <a:avLst/>
              </a:prstGeom>
              <a:solidFill>
                <a:srgbClr val="FACD5C"/>
              </a:solidFill>
              <a:ln w="28575">
                <a:solidFill>
                  <a:srgbClr val="FFD966"/>
                </a:solidFill>
                <a:round/>
                <a:headEnd/>
                <a:tailEnd/>
              </a:ln>
            </p:spPr>
            <p:txBody>
              <a:bodyPr/>
              <a:lstStyle/>
              <a:p>
                <a:endParaRPr lang="es-CO" sz="1500" dirty="0">
                  <a:solidFill>
                    <a:schemeClr val="tx2">
                      <a:lumMod val="50000"/>
                    </a:schemeClr>
                  </a:solidFill>
                </a:endParaRPr>
              </a:p>
            </p:txBody>
          </p:sp>
        </p:grpSp>
      </p:grpSp>
      <p:grpSp>
        <p:nvGrpSpPr>
          <p:cNvPr id="89" name="Grupo 88"/>
          <p:cNvGrpSpPr/>
          <p:nvPr/>
        </p:nvGrpSpPr>
        <p:grpSpPr>
          <a:xfrm>
            <a:off x="2127673" y="2625164"/>
            <a:ext cx="6374295" cy="419365"/>
            <a:chOff x="1043608" y="1078136"/>
            <a:chExt cx="6919912" cy="503238"/>
          </a:xfrm>
        </p:grpSpPr>
        <p:sp>
          <p:nvSpPr>
            <p:cNvPr id="90" name="Text Box 5">
              <a:hlinkClick r:id="rId3" action="ppaction://hlinksldjump"/>
            </p:cNvPr>
            <p:cNvSpPr txBox="1">
              <a:spLocks noChangeArrowheads="1"/>
            </p:cNvSpPr>
            <p:nvPr/>
          </p:nvSpPr>
          <p:spPr bwMode="auto">
            <a:xfrm>
              <a:off x="1522142" y="1159299"/>
              <a:ext cx="6372224" cy="418654"/>
            </a:xfrm>
            <a:prstGeom prst="rect">
              <a:avLst/>
            </a:prstGeom>
            <a:noFill/>
          </p:spPr>
          <p:txBody>
            <a:bodyPr wrap="square" rtlCol="0">
              <a:spAutoFit/>
            </a:bodyPr>
            <a:lstStyle>
              <a:defPPr>
                <a:defRPr lang="es-CO"/>
              </a:defPPr>
              <a:lvl1pPr algn="just" fontAlgn="ctr">
                <a:defRPr sz="1667">
                  <a:solidFill>
                    <a:schemeClr val="tx2">
                      <a:lumMod val="50000"/>
                    </a:schemeClr>
                  </a:solidFill>
                </a:defRPr>
              </a:lvl1pPr>
            </a:lstStyle>
            <a:p>
              <a:r>
                <a:rPr lang="es-ES_tradnl" dirty="0"/>
                <a:t>El turista de Turquía</a:t>
              </a:r>
            </a:p>
          </p:txBody>
        </p:sp>
        <p:grpSp>
          <p:nvGrpSpPr>
            <p:cNvPr id="91" name="54 Grupo"/>
            <p:cNvGrpSpPr>
              <a:grpSpLocks/>
            </p:cNvGrpSpPr>
            <p:nvPr/>
          </p:nvGrpSpPr>
          <p:grpSpPr bwMode="auto">
            <a:xfrm>
              <a:off x="1043608" y="1078136"/>
              <a:ext cx="6919912" cy="503238"/>
              <a:chOff x="838188" y="1353364"/>
              <a:chExt cx="6920952" cy="504000"/>
            </a:xfrm>
          </p:grpSpPr>
          <p:sp>
            <p:nvSpPr>
              <p:cNvPr id="92" name="Text Box 6"/>
              <p:cNvSpPr txBox="1">
                <a:spLocks noChangeAspect="1" noChangeArrowheads="1"/>
              </p:cNvSpPr>
              <p:nvPr/>
            </p:nvSpPr>
            <p:spPr bwMode="auto">
              <a:xfrm>
                <a:off x="838188" y="1353364"/>
                <a:ext cx="366137" cy="504000"/>
              </a:xfrm>
              <a:prstGeom prst="rect">
                <a:avLst/>
              </a:prstGeom>
              <a:solidFill>
                <a:srgbClr val="FF9900"/>
              </a:solidFill>
              <a:ln w="9525" algn="ctr">
                <a:solidFill>
                  <a:srgbClr val="FF9900"/>
                </a:solidFill>
                <a:miter lim="800000"/>
                <a:headEnd/>
                <a:tailEnd/>
              </a:ln>
            </p:spPr>
            <p:txBody>
              <a:bodyPr anchor="ctr" anchorCtr="1"/>
              <a:lstStyle/>
              <a:p>
                <a:r>
                  <a:rPr lang="es-ES_tradnl" sz="1667" b="1" dirty="0">
                    <a:solidFill>
                      <a:schemeClr val="tx2">
                        <a:lumMod val="50000"/>
                      </a:schemeClr>
                    </a:solidFill>
                    <a:latin typeface="Arial Narrow" pitchFamily="34" charset="0"/>
                  </a:rPr>
                  <a:t>4</a:t>
                </a:r>
                <a:endParaRPr lang="en-US" sz="1667" b="1" dirty="0">
                  <a:solidFill>
                    <a:schemeClr val="tx2">
                      <a:lumMod val="50000"/>
                    </a:schemeClr>
                  </a:solidFill>
                  <a:latin typeface="Arial Narrow" pitchFamily="34" charset="0"/>
                </a:endParaRPr>
              </a:p>
            </p:txBody>
          </p:sp>
          <p:sp>
            <p:nvSpPr>
              <p:cNvPr id="93" name="Line 7"/>
              <p:cNvSpPr>
                <a:spLocks noChangeShapeType="1"/>
              </p:cNvSpPr>
              <p:nvPr/>
            </p:nvSpPr>
            <p:spPr bwMode="auto">
              <a:xfrm>
                <a:off x="1314489" y="1857364"/>
                <a:ext cx="6444651" cy="0"/>
              </a:xfrm>
              <a:prstGeom prst="line">
                <a:avLst/>
              </a:prstGeom>
              <a:noFill/>
              <a:ln w="28575">
                <a:solidFill>
                  <a:srgbClr val="FFCC00"/>
                </a:solidFill>
                <a:round/>
                <a:headEnd/>
                <a:tailEnd/>
              </a:ln>
            </p:spPr>
            <p:txBody>
              <a:bodyPr/>
              <a:lstStyle/>
              <a:p>
                <a:endParaRPr lang="es-CO" sz="1500" dirty="0">
                  <a:solidFill>
                    <a:schemeClr val="tx2">
                      <a:lumMod val="50000"/>
                    </a:schemeClr>
                  </a:solidFill>
                </a:endParaRPr>
              </a:p>
            </p:txBody>
          </p:sp>
        </p:grpSp>
      </p:grpSp>
      <p:grpSp>
        <p:nvGrpSpPr>
          <p:cNvPr id="94" name="Grupo 93"/>
          <p:cNvGrpSpPr/>
          <p:nvPr/>
        </p:nvGrpSpPr>
        <p:grpSpPr>
          <a:xfrm>
            <a:off x="2139070" y="3142395"/>
            <a:ext cx="6374295" cy="423335"/>
            <a:chOff x="1043608" y="1802979"/>
            <a:chExt cx="6919912" cy="508001"/>
          </a:xfrm>
        </p:grpSpPr>
        <p:sp>
          <p:nvSpPr>
            <p:cNvPr id="95" name="Text Box 17">
              <a:hlinkClick r:id="rId4" action="ppaction://hlinksldjump"/>
            </p:cNvPr>
            <p:cNvSpPr txBox="1">
              <a:spLocks noChangeArrowheads="1"/>
            </p:cNvSpPr>
            <p:nvPr/>
          </p:nvSpPr>
          <p:spPr bwMode="auto">
            <a:xfrm>
              <a:off x="1536272" y="1892327"/>
              <a:ext cx="6372225" cy="418653"/>
            </a:xfrm>
            <a:prstGeom prst="rect">
              <a:avLst/>
            </a:prstGeom>
            <a:noFill/>
          </p:spPr>
          <p:txBody>
            <a:bodyPr wrap="square" rtlCol="0">
              <a:spAutoFit/>
            </a:bodyPr>
            <a:lstStyle>
              <a:defPPr>
                <a:defRPr lang="es-CO"/>
              </a:defPPr>
              <a:lvl1pPr marL="0" algn="just" defTabSz="914400" eaLnBrk="1" latinLnBrk="0" hangingPunct="1">
                <a:defRPr sz="2000">
                  <a:solidFill>
                    <a:schemeClr val="tx1">
                      <a:lumMod val="75000"/>
                      <a:lumOff val="25000"/>
                    </a:schemeClr>
                  </a:solidFill>
                  <a:latin typeface="+mn-lt"/>
                  <a:ea typeface="+mn-ea"/>
                </a:defRPr>
              </a:lvl1pPr>
              <a:lvl2pPr defTabSz="914400" eaLnBrk="1" latinLnBrk="0" hangingPunct="1">
                <a:defRPr sz="1800">
                  <a:latin typeface="+mn-lt"/>
                  <a:ea typeface="+mn-ea"/>
                </a:defRPr>
              </a:lvl2pPr>
              <a:lvl3pPr defTabSz="914400" eaLnBrk="1" latinLnBrk="0" hangingPunct="1">
                <a:defRPr sz="1800">
                  <a:latin typeface="+mn-lt"/>
                  <a:ea typeface="+mn-ea"/>
                </a:defRPr>
              </a:lvl3pPr>
              <a:lvl4pPr defTabSz="914400" eaLnBrk="1" latinLnBrk="0" hangingPunct="1">
                <a:defRPr sz="1800">
                  <a:latin typeface="+mn-lt"/>
                  <a:ea typeface="+mn-ea"/>
                </a:defRPr>
              </a:lvl4pPr>
              <a:lvl5pPr defTabSz="914400" eaLnBrk="1" latinLnBrk="0" hangingPunct="1">
                <a:defRPr sz="1800">
                  <a:latin typeface="+mn-lt"/>
                  <a:ea typeface="+mn-ea"/>
                </a:defRPr>
              </a:lvl5pPr>
              <a:lvl6pPr>
                <a:defRPr sz="1800">
                  <a:latin typeface="+mn-lt"/>
                  <a:ea typeface="+mn-ea"/>
                </a:defRPr>
              </a:lvl6pPr>
              <a:lvl7pPr>
                <a:defRPr sz="1800">
                  <a:latin typeface="+mn-lt"/>
                  <a:ea typeface="+mn-ea"/>
                </a:defRPr>
              </a:lvl7pPr>
              <a:lvl8pPr>
                <a:defRPr sz="1800">
                  <a:latin typeface="+mn-lt"/>
                  <a:ea typeface="+mn-ea"/>
                </a:defRPr>
              </a:lvl8pPr>
              <a:lvl9pPr>
                <a:defRPr sz="1800">
                  <a:latin typeface="+mn-lt"/>
                  <a:ea typeface="+mn-ea"/>
                </a:defRPr>
              </a:lvl9pPr>
            </a:lstStyle>
            <a:p>
              <a:pPr fontAlgn="ctr"/>
              <a:r>
                <a:rPr lang="es-ES_tradnl" sz="1667" dirty="0">
                  <a:solidFill>
                    <a:schemeClr val="tx2">
                      <a:lumMod val="50000"/>
                    </a:schemeClr>
                  </a:solidFill>
                </a:rPr>
                <a:t>Llegadas de residentes en Turquía a Colombia</a:t>
              </a:r>
            </a:p>
          </p:txBody>
        </p:sp>
        <p:grpSp>
          <p:nvGrpSpPr>
            <p:cNvPr id="96" name="53 Grupo"/>
            <p:cNvGrpSpPr>
              <a:grpSpLocks/>
            </p:cNvGrpSpPr>
            <p:nvPr/>
          </p:nvGrpSpPr>
          <p:grpSpPr bwMode="auto">
            <a:xfrm>
              <a:off x="1043608" y="1802979"/>
              <a:ext cx="6919912" cy="504825"/>
              <a:chOff x="838200" y="2075688"/>
              <a:chExt cx="6920940" cy="504000"/>
            </a:xfrm>
          </p:grpSpPr>
          <p:sp>
            <p:nvSpPr>
              <p:cNvPr id="97" name="Text Box 18"/>
              <p:cNvSpPr txBox="1">
                <a:spLocks noChangeAspect="1" noChangeArrowheads="1"/>
              </p:cNvSpPr>
              <p:nvPr/>
            </p:nvSpPr>
            <p:spPr bwMode="auto">
              <a:xfrm>
                <a:off x="838200" y="2075688"/>
                <a:ext cx="366136" cy="504000"/>
              </a:xfrm>
              <a:prstGeom prst="rect">
                <a:avLst/>
              </a:prstGeom>
              <a:solidFill>
                <a:srgbClr val="FFC000"/>
              </a:solidFill>
              <a:ln w="9525" algn="ctr">
                <a:noFill/>
                <a:miter lim="800000"/>
                <a:headEnd/>
                <a:tailEnd/>
              </a:ln>
            </p:spPr>
            <p:txBody>
              <a:bodyPr anchor="ctr" anchorCtr="1"/>
              <a:lstStyle/>
              <a:p>
                <a:r>
                  <a:rPr lang="es-ES_tradnl" sz="1667" b="1" dirty="0">
                    <a:solidFill>
                      <a:schemeClr val="tx2">
                        <a:lumMod val="50000"/>
                      </a:schemeClr>
                    </a:solidFill>
                    <a:latin typeface="Arial Narrow" pitchFamily="34" charset="0"/>
                  </a:rPr>
                  <a:t>5</a:t>
                </a:r>
                <a:endParaRPr lang="en-US" sz="1667" b="1" dirty="0">
                  <a:solidFill>
                    <a:schemeClr val="tx2">
                      <a:lumMod val="50000"/>
                    </a:schemeClr>
                  </a:solidFill>
                  <a:latin typeface="Arial Narrow" pitchFamily="34" charset="0"/>
                </a:endParaRPr>
              </a:p>
            </p:txBody>
          </p:sp>
          <p:sp>
            <p:nvSpPr>
              <p:cNvPr id="98" name="Line 19"/>
              <p:cNvSpPr>
                <a:spLocks noChangeShapeType="1"/>
              </p:cNvSpPr>
              <p:nvPr/>
            </p:nvSpPr>
            <p:spPr bwMode="auto">
              <a:xfrm>
                <a:off x="1314501" y="2579688"/>
                <a:ext cx="6444639" cy="0"/>
              </a:xfrm>
              <a:prstGeom prst="line">
                <a:avLst/>
              </a:prstGeom>
              <a:noFill/>
              <a:ln w="28575">
                <a:solidFill>
                  <a:srgbClr val="FFC000"/>
                </a:solidFill>
                <a:round/>
                <a:headEnd/>
                <a:tailEnd/>
              </a:ln>
            </p:spPr>
            <p:txBody>
              <a:bodyPr/>
              <a:lstStyle/>
              <a:p>
                <a:endParaRPr lang="es-CO" sz="1500" dirty="0">
                  <a:solidFill>
                    <a:schemeClr val="tx2">
                      <a:lumMod val="50000"/>
                    </a:schemeClr>
                  </a:solidFill>
                </a:endParaRPr>
              </a:p>
            </p:txBody>
          </p:sp>
        </p:grpSp>
      </p:grpSp>
      <p:grpSp>
        <p:nvGrpSpPr>
          <p:cNvPr id="99" name="Grupo 12"/>
          <p:cNvGrpSpPr/>
          <p:nvPr/>
        </p:nvGrpSpPr>
        <p:grpSpPr>
          <a:xfrm>
            <a:off x="2127672" y="3647773"/>
            <a:ext cx="6380313" cy="419365"/>
            <a:chOff x="1043608" y="1078136"/>
            <a:chExt cx="6919912" cy="503238"/>
          </a:xfrm>
        </p:grpSpPr>
        <p:sp>
          <p:nvSpPr>
            <p:cNvPr id="100" name="Text Box 5"/>
            <p:cNvSpPr txBox="1">
              <a:spLocks noChangeArrowheads="1"/>
            </p:cNvSpPr>
            <p:nvPr/>
          </p:nvSpPr>
          <p:spPr bwMode="auto">
            <a:xfrm>
              <a:off x="1522142" y="1159299"/>
              <a:ext cx="6372223" cy="418653"/>
            </a:xfrm>
            <a:prstGeom prst="rect">
              <a:avLst/>
            </a:prstGeom>
            <a:noFill/>
          </p:spPr>
          <p:txBody>
            <a:bodyPr wrap="square" rtlCol="0">
              <a:spAutoFit/>
            </a:bodyPr>
            <a:lstStyle>
              <a:defPPr>
                <a:defRPr lang="es-CO"/>
              </a:defPPr>
              <a:lvl1pPr algn="just" fontAlgn="ctr">
                <a:defRPr sz="1667">
                  <a:solidFill>
                    <a:schemeClr val="tx2">
                      <a:lumMod val="50000"/>
                    </a:schemeClr>
                  </a:solidFill>
                </a:defRPr>
              </a:lvl1pPr>
            </a:lstStyle>
            <a:p>
              <a:r>
                <a:rPr lang="es-ES_tradnl" dirty="0"/>
                <a:t>Potencial de Latinoamérica </a:t>
              </a:r>
            </a:p>
          </p:txBody>
        </p:sp>
        <p:grpSp>
          <p:nvGrpSpPr>
            <p:cNvPr id="101" name="54 Grupo"/>
            <p:cNvGrpSpPr>
              <a:grpSpLocks/>
            </p:cNvGrpSpPr>
            <p:nvPr/>
          </p:nvGrpSpPr>
          <p:grpSpPr bwMode="auto">
            <a:xfrm>
              <a:off x="1043608" y="1078136"/>
              <a:ext cx="6919912" cy="503238"/>
              <a:chOff x="838188" y="1353364"/>
              <a:chExt cx="6920952" cy="504000"/>
            </a:xfrm>
          </p:grpSpPr>
          <p:sp>
            <p:nvSpPr>
              <p:cNvPr id="102" name="Text Box 6"/>
              <p:cNvSpPr txBox="1">
                <a:spLocks noChangeAspect="1" noChangeArrowheads="1"/>
              </p:cNvSpPr>
              <p:nvPr/>
            </p:nvSpPr>
            <p:spPr bwMode="auto">
              <a:xfrm>
                <a:off x="838188" y="1353364"/>
                <a:ext cx="366137" cy="504000"/>
              </a:xfrm>
              <a:prstGeom prst="rect">
                <a:avLst/>
              </a:prstGeom>
              <a:solidFill>
                <a:srgbClr val="F9C749"/>
              </a:solidFill>
              <a:ln w="9525" algn="ctr">
                <a:solidFill>
                  <a:srgbClr val="F7D15E"/>
                </a:solidFill>
                <a:miter lim="800000"/>
                <a:headEnd/>
                <a:tailEnd/>
              </a:ln>
            </p:spPr>
            <p:txBody>
              <a:bodyPr anchor="ctr" anchorCtr="1"/>
              <a:lstStyle/>
              <a:p>
                <a:r>
                  <a:rPr lang="en-US" sz="1667" b="1" dirty="0">
                    <a:solidFill>
                      <a:schemeClr val="tx2">
                        <a:lumMod val="50000"/>
                      </a:schemeClr>
                    </a:solidFill>
                    <a:latin typeface="Arial Narrow" pitchFamily="34" charset="0"/>
                  </a:rPr>
                  <a:t>6</a:t>
                </a:r>
              </a:p>
            </p:txBody>
          </p:sp>
          <p:sp>
            <p:nvSpPr>
              <p:cNvPr id="103" name="Line 7"/>
              <p:cNvSpPr>
                <a:spLocks noChangeShapeType="1"/>
              </p:cNvSpPr>
              <p:nvPr/>
            </p:nvSpPr>
            <p:spPr bwMode="auto">
              <a:xfrm>
                <a:off x="1314489" y="1857364"/>
                <a:ext cx="6444651" cy="0"/>
              </a:xfrm>
              <a:prstGeom prst="line">
                <a:avLst/>
              </a:prstGeom>
              <a:solidFill>
                <a:srgbClr val="FACD5C"/>
              </a:solidFill>
              <a:ln w="28575">
                <a:solidFill>
                  <a:srgbClr val="FFD966"/>
                </a:solidFill>
                <a:round/>
                <a:headEnd/>
                <a:tailEnd/>
              </a:ln>
            </p:spPr>
            <p:txBody>
              <a:bodyPr/>
              <a:lstStyle/>
              <a:p>
                <a:endParaRPr lang="es-CO" sz="1500" dirty="0">
                  <a:solidFill>
                    <a:schemeClr val="tx2">
                      <a:lumMod val="50000"/>
                    </a:schemeClr>
                  </a:solidFill>
                </a:endParaRPr>
              </a:p>
            </p:txBody>
          </p:sp>
        </p:grpSp>
      </p:grpSp>
      <p:grpSp>
        <p:nvGrpSpPr>
          <p:cNvPr id="104" name="Grupo 103"/>
          <p:cNvGrpSpPr/>
          <p:nvPr/>
        </p:nvGrpSpPr>
        <p:grpSpPr>
          <a:xfrm>
            <a:off x="2139070" y="4166327"/>
            <a:ext cx="6374295" cy="419365"/>
            <a:chOff x="1043608" y="1078136"/>
            <a:chExt cx="6919912" cy="503238"/>
          </a:xfrm>
        </p:grpSpPr>
        <p:sp>
          <p:nvSpPr>
            <p:cNvPr id="105" name="Text Box 5">
              <a:hlinkClick r:id="rId3" action="ppaction://hlinksldjump"/>
            </p:cNvPr>
            <p:cNvSpPr txBox="1">
              <a:spLocks noChangeArrowheads="1"/>
            </p:cNvSpPr>
            <p:nvPr/>
          </p:nvSpPr>
          <p:spPr bwMode="auto">
            <a:xfrm>
              <a:off x="1522142" y="1159299"/>
              <a:ext cx="6372224" cy="418654"/>
            </a:xfrm>
            <a:prstGeom prst="rect">
              <a:avLst/>
            </a:prstGeom>
            <a:noFill/>
          </p:spPr>
          <p:txBody>
            <a:bodyPr wrap="square" rtlCol="0">
              <a:spAutoFit/>
            </a:bodyPr>
            <a:lstStyle>
              <a:defPPr>
                <a:defRPr lang="es-CO"/>
              </a:defPPr>
              <a:lvl1pPr algn="just" fontAlgn="ctr">
                <a:defRPr sz="1667">
                  <a:solidFill>
                    <a:schemeClr val="tx2">
                      <a:lumMod val="50000"/>
                    </a:schemeClr>
                  </a:solidFill>
                </a:defRPr>
              </a:lvl1pPr>
            </a:lstStyle>
            <a:p>
              <a:r>
                <a:rPr lang="es-ES_tradnl" dirty="0"/>
                <a:t>Recomendaciones para los empresarios</a:t>
              </a:r>
            </a:p>
          </p:txBody>
        </p:sp>
        <p:grpSp>
          <p:nvGrpSpPr>
            <p:cNvPr id="106" name="54 Grupo"/>
            <p:cNvGrpSpPr>
              <a:grpSpLocks/>
            </p:cNvGrpSpPr>
            <p:nvPr/>
          </p:nvGrpSpPr>
          <p:grpSpPr bwMode="auto">
            <a:xfrm>
              <a:off x="1043608" y="1078136"/>
              <a:ext cx="6919912" cy="503238"/>
              <a:chOff x="838188" y="1353364"/>
              <a:chExt cx="6920952" cy="504000"/>
            </a:xfrm>
          </p:grpSpPr>
          <p:sp>
            <p:nvSpPr>
              <p:cNvPr id="107" name="Text Box 6"/>
              <p:cNvSpPr txBox="1">
                <a:spLocks noChangeAspect="1" noChangeArrowheads="1"/>
              </p:cNvSpPr>
              <p:nvPr/>
            </p:nvSpPr>
            <p:spPr bwMode="auto">
              <a:xfrm>
                <a:off x="838188" y="1353364"/>
                <a:ext cx="366137" cy="504000"/>
              </a:xfrm>
              <a:prstGeom prst="rect">
                <a:avLst/>
              </a:prstGeom>
              <a:solidFill>
                <a:srgbClr val="FF9900"/>
              </a:solidFill>
              <a:ln w="9525" algn="ctr">
                <a:solidFill>
                  <a:srgbClr val="FF9900"/>
                </a:solidFill>
                <a:miter lim="800000"/>
                <a:headEnd/>
                <a:tailEnd/>
              </a:ln>
            </p:spPr>
            <p:txBody>
              <a:bodyPr anchor="ctr" anchorCtr="1"/>
              <a:lstStyle/>
              <a:p>
                <a:r>
                  <a:rPr lang="es-ES_tradnl" sz="1667" b="1" dirty="0">
                    <a:solidFill>
                      <a:schemeClr val="tx2">
                        <a:lumMod val="50000"/>
                      </a:schemeClr>
                    </a:solidFill>
                    <a:latin typeface="Arial Narrow" pitchFamily="34" charset="0"/>
                  </a:rPr>
                  <a:t>7</a:t>
                </a:r>
                <a:endParaRPr lang="en-US" sz="1667" b="1" dirty="0">
                  <a:solidFill>
                    <a:schemeClr val="tx2">
                      <a:lumMod val="50000"/>
                    </a:schemeClr>
                  </a:solidFill>
                  <a:latin typeface="Arial Narrow" pitchFamily="34" charset="0"/>
                </a:endParaRPr>
              </a:p>
            </p:txBody>
          </p:sp>
          <p:sp>
            <p:nvSpPr>
              <p:cNvPr id="108" name="Line 7"/>
              <p:cNvSpPr>
                <a:spLocks noChangeShapeType="1"/>
              </p:cNvSpPr>
              <p:nvPr/>
            </p:nvSpPr>
            <p:spPr bwMode="auto">
              <a:xfrm>
                <a:off x="1314489" y="1857364"/>
                <a:ext cx="6444651" cy="0"/>
              </a:xfrm>
              <a:prstGeom prst="line">
                <a:avLst/>
              </a:prstGeom>
              <a:noFill/>
              <a:ln w="28575">
                <a:solidFill>
                  <a:srgbClr val="FFCC00"/>
                </a:solidFill>
                <a:round/>
                <a:headEnd/>
                <a:tailEnd/>
              </a:ln>
            </p:spPr>
            <p:txBody>
              <a:bodyPr/>
              <a:lstStyle/>
              <a:p>
                <a:endParaRPr lang="es-CO" sz="1500" dirty="0">
                  <a:solidFill>
                    <a:schemeClr val="tx2">
                      <a:lumMod val="50000"/>
                    </a:schemeClr>
                  </a:solidFill>
                </a:endParaRPr>
              </a:p>
            </p:txBody>
          </p:sp>
        </p:grpSp>
      </p:grpSp>
    </p:spTree>
    <p:extLst>
      <p:ext uri="{BB962C8B-B14F-4D97-AF65-F5344CB8AC3E}">
        <p14:creationId xmlns:p14="http://schemas.microsoft.com/office/powerpoint/2010/main" val="9643333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639EB83-9322-45F6-937E-18E7DDF2D646}" type="slidenum">
              <a:rPr lang="es-CO" smtClean="0"/>
              <a:pPr/>
              <a:t>20</a:t>
            </a:fld>
            <a:endParaRPr lang="es-CO" dirty="0"/>
          </a:p>
        </p:txBody>
      </p:sp>
      <p:graphicFrame>
        <p:nvGraphicFramePr>
          <p:cNvPr id="3" name="Gráfico 2"/>
          <p:cNvGraphicFramePr/>
          <p:nvPr>
            <p:extLst>
              <p:ext uri="{D42A27DB-BD31-4B8C-83A1-F6EECF244321}">
                <p14:modId xmlns:p14="http://schemas.microsoft.com/office/powerpoint/2010/main" val="1120435490"/>
              </p:ext>
            </p:extLst>
          </p:nvPr>
        </p:nvGraphicFramePr>
        <p:xfrm>
          <a:off x="255464" y="1561356"/>
          <a:ext cx="5184576" cy="3168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Gráfico 3"/>
          <p:cNvGraphicFramePr/>
          <p:nvPr>
            <p:extLst>
              <p:ext uri="{D42A27DB-BD31-4B8C-83A1-F6EECF244321}">
                <p14:modId xmlns:p14="http://schemas.microsoft.com/office/powerpoint/2010/main" val="3969890688"/>
              </p:ext>
            </p:extLst>
          </p:nvPr>
        </p:nvGraphicFramePr>
        <p:xfrm>
          <a:off x="5692068" y="1624470"/>
          <a:ext cx="4104456" cy="3212129"/>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ángulo 5"/>
          <p:cNvSpPr/>
          <p:nvPr/>
        </p:nvSpPr>
        <p:spPr>
          <a:xfrm>
            <a:off x="401558" y="985292"/>
            <a:ext cx="4680520" cy="523220"/>
          </a:xfrm>
          <a:prstGeom prst="rect">
            <a:avLst/>
          </a:prstGeom>
          <a:noFill/>
        </p:spPr>
        <p:txBody>
          <a:bodyPr wrap="square">
            <a:spAutoFit/>
          </a:bodyPr>
          <a:lstStyle/>
          <a:p>
            <a:pPr algn="ctr" fontAlgn="base">
              <a:spcBef>
                <a:spcPct val="0"/>
              </a:spcBef>
              <a:spcAft>
                <a:spcPct val="0"/>
              </a:spcAft>
            </a:pPr>
            <a:r>
              <a:rPr lang="es-CO" sz="1400" dirty="0">
                <a:solidFill>
                  <a:prstClr val="black"/>
                </a:solidFill>
                <a:latin typeface="Century Gothic" panose="020B0502020202020204" pitchFamily="34" charset="0"/>
                <a:cs typeface="Arial" pitchFamily="34" charset="0"/>
              </a:rPr>
              <a:t>Principales factores que influencian la selección de destino, según rango de edad</a:t>
            </a:r>
          </a:p>
        </p:txBody>
      </p:sp>
      <p:cxnSp>
        <p:nvCxnSpPr>
          <p:cNvPr id="6" name="5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 name="2 Marcador de texto"/>
          <p:cNvSpPr txBox="1">
            <a:spLocks/>
          </p:cNvSpPr>
          <p:nvPr/>
        </p:nvSpPr>
        <p:spPr>
          <a:xfrm>
            <a:off x="0" y="121196"/>
            <a:ext cx="10160000" cy="576064"/>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Al momento de elegir su próximo destino de viaje, los turcos toman esta decisión basados principalmente en búsquedas por internet y recomendaciones de amigos y/o familiares</a:t>
            </a:r>
          </a:p>
        </p:txBody>
      </p:sp>
      <p:sp>
        <p:nvSpPr>
          <p:cNvPr id="33" name="Rectángulo 5"/>
          <p:cNvSpPr/>
          <p:nvPr/>
        </p:nvSpPr>
        <p:spPr>
          <a:xfrm>
            <a:off x="5512048" y="1000525"/>
            <a:ext cx="4464496" cy="523220"/>
          </a:xfrm>
          <a:prstGeom prst="rect">
            <a:avLst/>
          </a:prstGeom>
          <a:noFill/>
        </p:spPr>
        <p:txBody>
          <a:bodyPr wrap="square">
            <a:spAutoFit/>
          </a:bodyPr>
          <a:lstStyle/>
          <a:p>
            <a:pPr algn="ctr" fontAlgn="base">
              <a:spcBef>
                <a:spcPct val="0"/>
              </a:spcBef>
              <a:spcAft>
                <a:spcPct val="0"/>
              </a:spcAft>
            </a:pPr>
            <a:r>
              <a:rPr lang="es-CO" sz="1400" dirty="0">
                <a:solidFill>
                  <a:prstClr val="black"/>
                </a:solidFill>
                <a:latin typeface="Century Gothic" panose="020B0502020202020204" pitchFamily="34" charset="0"/>
                <a:cs typeface="Arial" pitchFamily="34" charset="0"/>
              </a:rPr>
              <a:t>Principales factores que influencian la selección de destino, según género</a:t>
            </a:r>
          </a:p>
        </p:txBody>
      </p:sp>
      <p:sp>
        <p:nvSpPr>
          <p:cNvPr id="34" name="Marcador de texto 2"/>
          <p:cNvSpPr txBox="1">
            <a:spLocks/>
          </p:cNvSpPr>
          <p:nvPr/>
        </p:nvSpPr>
        <p:spPr>
          <a:xfrm>
            <a:off x="2127672"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Global Data (2017)</a:t>
            </a:r>
          </a:p>
        </p:txBody>
      </p:sp>
      <p:grpSp>
        <p:nvGrpSpPr>
          <p:cNvPr id="9" name="Grupo 8"/>
          <p:cNvGrpSpPr/>
          <p:nvPr/>
        </p:nvGrpSpPr>
        <p:grpSpPr>
          <a:xfrm>
            <a:off x="2741818" y="4928190"/>
            <a:ext cx="5186139" cy="628490"/>
            <a:chOff x="2271688" y="4817937"/>
            <a:chExt cx="5186139" cy="628490"/>
          </a:xfrm>
        </p:grpSpPr>
        <p:pic>
          <p:nvPicPr>
            <p:cNvPr id="1048"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71688" y="4817937"/>
              <a:ext cx="5186139" cy="62849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2" name="Rectángulo 11"/>
            <p:cNvSpPr/>
            <p:nvPr/>
          </p:nvSpPr>
          <p:spPr>
            <a:xfrm>
              <a:off x="2271688" y="5143049"/>
              <a:ext cx="108000" cy="10800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3" name="Rectángulo 12"/>
            <p:cNvSpPr/>
            <p:nvPr/>
          </p:nvSpPr>
          <p:spPr>
            <a:xfrm>
              <a:off x="2271688" y="4841513"/>
              <a:ext cx="108000" cy="10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4" name="Rectángulo 13"/>
            <p:cNvSpPr/>
            <p:nvPr/>
          </p:nvSpPr>
          <p:spPr>
            <a:xfrm>
              <a:off x="4755976" y="4837732"/>
              <a:ext cx="108000" cy="108000"/>
            </a:xfrm>
            <a:prstGeom prst="rect">
              <a:avLst/>
            </a:prstGeom>
            <a:solidFill>
              <a:srgbClr val="33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Rectángulo 14"/>
            <p:cNvSpPr/>
            <p:nvPr/>
          </p:nvSpPr>
          <p:spPr>
            <a:xfrm>
              <a:off x="4755976" y="5142079"/>
              <a:ext cx="108000" cy="10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grpSp>
    </p:spTree>
    <p:extLst>
      <p:ext uri="{BB962C8B-B14F-4D97-AF65-F5344CB8AC3E}">
        <p14:creationId xmlns:p14="http://schemas.microsoft.com/office/powerpoint/2010/main" val="22845104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21</a:t>
            </a:fld>
            <a:endParaRPr lang="es-CO"/>
          </a:p>
        </p:txBody>
      </p:sp>
      <p:sp>
        <p:nvSpPr>
          <p:cNvPr id="6" name="Rectángulo 5"/>
          <p:cNvSpPr/>
          <p:nvPr/>
        </p:nvSpPr>
        <p:spPr>
          <a:xfrm>
            <a:off x="1363488" y="1142392"/>
            <a:ext cx="4032448" cy="523220"/>
          </a:xfrm>
          <a:prstGeom prst="rect">
            <a:avLst/>
          </a:prstGeom>
          <a:noFill/>
        </p:spPr>
        <p:txBody>
          <a:bodyPr wrap="square">
            <a:spAutoFit/>
          </a:bodyPr>
          <a:lstStyle/>
          <a:p>
            <a:pPr algn="ctr" fontAlgn="base">
              <a:spcBef>
                <a:spcPct val="0"/>
              </a:spcBef>
              <a:spcAft>
                <a:spcPct val="0"/>
              </a:spcAft>
            </a:pPr>
            <a:r>
              <a:rPr lang="es-CO" sz="1400" dirty="0">
                <a:solidFill>
                  <a:prstClr val="black"/>
                </a:solidFill>
                <a:latin typeface="Century Gothic" panose="020B0502020202020204" pitchFamily="34" charset="0"/>
                <a:cs typeface="Arial" pitchFamily="34" charset="0"/>
              </a:rPr>
              <a:t>Porcentaje del ingreso total de los turcos invertido en turismo</a:t>
            </a:r>
          </a:p>
        </p:txBody>
      </p:sp>
      <p:graphicFrame>
        <p:nvGraphicFramePr>
          <p:cNvPr id="4" name="3 Gráfico"/>
          <p:cNvGraphicFramePr/>
          <p:nvPr>
            <p:extLst>
              <p:ext uri="{D42A27DB-BD31-4B8C-83A1-F6EECF244321}">
                <p14:modId xmlns:p14="http://schemas.microsoft.com/office/powerpoint/2010/main" val="370350167"/>
              </p:ext>
            </p:extLst>
          </p:nvPr>
        </p:nvGraphicFramePr>
        <p:xfrm>
          <a:off x="399480" y="1142392"/>
          <a:ext cx="5472512" cy="3811293"/>
        </p:xfrm>
        <a:graphic>
          <a:graphicData uri="http://schemas.openxmlformats.org/drawingml/2006/chart">
            <c:chart xmlns:c="http://schemas.openxmlformats.org/drawingml/2006/chart" xmlns:r="http://schemas.openxmlformats.org/officeDocument/2006/relationships" r:id="rId2"/>
          </a:graphicData>
        </a:graphic>
      </p:graphicFrame>
      <p:sp>
        <p:nvSpPr>
          <p:cNvPr id="13" name="Marcador de texto 2"/>
          <p:cNvSpPr txBox="1">
            <a:spLocks/>
          </p:cNvSpPr>
          <p:nvPr/>
        </p:nvSpPr>
        <p:spPr>
          <a:xfrm>
            <a:off x="2127672" y="5305772"/>
            <a:ext cx="3312368" cy="409228"/>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Global Data (2017) </a:t>
            </a:r>
            <a:r>
              <a:rPr lang="es-ES_tradnl" sz="1050" dirty="0" err="1">
                <a:solidFill>
                  <a:schemeClr val="tx1">
                    <a:lumMod val="50000"/>
                    <a:lumOff val="50000"/>
                  </a:schemeClr>
                </a:solidFill>
                <a:latin typeface="+mj-lt"/>
              </a:rPr>
              <a:t>Euromonitor</a:t>
            </a:r>
            <a:r>
              <a:rPr lang="es-ES_tradnl" sz="1050" dirty="0">
                <a:solidFill>
                  <a:schemeClr val="tx1">
                    <a:lumMod val="50000"/>
                    <a:lumOff val="50000"/>
                  </a:schemeClr>
                </a:solidFill>
                <a:latin typeface="+mj-lt"/>
              </a:rPr>
              <a:t> (2017)</a:t>
            </a:r>
            <a:endParaRPr lang="es-CO" sz="1050" dirty="0">
              <a:solidFill>
                <a:schemeClr val="tx1">
                  <a:lumMod val="50000"/>
                  <a:lumOff val="50000"/>
                </a:schemeClr>
              </a:solidFill>
              <a:latin typeface="+mj-lt"/>
            </a:endParaRPr>
          </a:p>
          <a:p>
            <a:pPr marL="0" indent="0">
              <a:buFont typeface="Arial" panose="020B0604020202020204" pitchFamily="34" charset="0"/>
              <a:buNone/>
            </a:pPr>
            <a:r>
              <a:rPr lang="es-CO" sz="1050" dirty="0">
                <a:solidFill>
                  <a:schemeClr val="tx1">
                    <a:lumMod val="50000"/>
                    <a:lumOff val="50000"/>
                  </a:schemeClr>
                </a:solidFill>
                <a:latin typeface="+mj-lt"/>
              </a:rPr>
              <a:t>*Proyección</a:t>
            </a:r>
          </a:p>
        </p:txBody>
      </p:sp>
      <p:sp>
        <p:nvSpPr>
          <p:cNvPr id="14" name="Rectángulo 5"/>
          <p:cNvSpPr/>
          <p:nvPr/>
        </p:nvSpPr>
        <p:spPr>
          <a:xfrm>
            <a:off x="5857353" y="2240205"/>
            <a:ext cx="4150469" cy="1569660"/>
          </a:xfrm>
          <a:prstGeom prst="rect">
            <a:avLst/>
          </a:prstGeom>
          <a:noFill/>
        </p:spPr>
        <p:txBody>
          <a:bodyPr wrap="square">
            <a:spAutoFit/>
          </a:bodyPr>
          <a:lstStyle/>
          <a:p>
            <a:pPr marL="285750" indent="-285750" fontAlgn="base">
              <a:spcBef>
                <a:spcPct val="0"/>
              </a:spcBef>
              <a:spcAft>
                <a:spcPct val="0"/>
              </a:spcAft>
              <a:buFont typeface="Arial" panose="020B0604020202020204" pitchFamily="34" charset="0"/>
              <a:buChar char="•"/>
            </a:pPr>
            <a:r>
              <a:rPr lang="es-CO" sz="1600" dirty="0">
                <a:solidFill>
                  <a:prstClr val="black"/>
                </a:solidFill>
                <a:latin typeface="Century Gothic" panose="020B0502020202020204" pitchFamily="34" charset="0"/>
                <a:cs typeface="Arial" pitchFamily="34" charset="0"/>
              </a:rPr>
              <a:t>Gasto promedio de los turistas turcos en un día de viaje  es de </a:t>
            </a:r>
            <a:r>
              <a:rPr lang="es-CO" sz="1600" b="1" dirty="0">
                <a:solidFill>
                  <a:prstClr val="black"/>
                </a:solidFill>
                <a:latin typeface="Century Gothic" panose="020B0502020202020204" pitchFamily="34" charset="0"/>
                <a:cs typeface="Arial" pitchFamily="34" charset="0"/>
              </a:rPr>
              <a:t>USD $48,08.</a:t>
            </a:r>
          </a:p>
          <a:p>
            <a:pPr marL="285750" indent="-285750" algn="ctr" fontAlgn="base">
              <a:spcBef>
                <a:spcPct val="0"/>
              </a:spcBef>
              <a:spcAft>
                <a:spcPct val="0"/>
              </a:spcAft>
              <a:buFont typeface="Arial" panose="020B0604020202020204" pitchFamily="34" charset="0"/>
              <a:buChar char="•"/>
            </a:pPr>
            <a:endParaRPr lang="es-CO" sz="1600" dirty="0">
              <a:solidFill>
                <a:prstClr val="black"/>
              </a:solidFill>
              <a:latin typeface="Century Gothic" panose="020B0502020202020204" pitchFamily="34" charset="0"/>
              <a:cs typeface="Arial" pitchFamily="34" charset="0"/>
            </a:endParaRPr>
          </a:p>
          <a:p>
            <a:pPr marL="285750" indent="-285750" fontAlgn="base">
              <a:spcBef>
                <a:spcPct val="0"/>
              </a:spcBef>
              <a:spcAft>
                <a:spcPct val="0"/>
              </a:spcAft>
              <a:buFont typeface="Arial" panose="020B0604020202020204" pitchFamily="34" charset="0"/>
              <a:buChar char="•"/>
            </a:pPr>
            <a:r>
              <a:rPr lang="es-CO" sz="1600" dirty="0">
                <a:solidFill>
                  <a:prstClr val="black"/>
                </a:solidFill>
                <a:latin typeface="Century Gothic" panose="020B0502020202020204" pitchFamily="34" charset="0"/>
                <a:cs typeface="Arial" pitchFamily="34" charset="0"/>
              </a:rPr>
              <a:t>El precio de los paquetes turísticos a Latinoamérica oscila entre</a:t>
            </a:r>
            <a:r>
              <a:rPr lang="es-CO" sz="1600" b="1" dirty="0">
                <a:solidFill>
                  <a:prstClr val="black"/>
                </a:solidFill>
                <a:latin typeface="Century Gothic" panose="020B0502020202020204" pitchFamily="34" charset="0"/>
                <a:cs typeface="Arial" pitchFamily="34" charset="0"/>
              </a:rPr>
              <a:t> USD $2500 - $5000</a:t>
            </a:r>
          </a:p>
        </p:txBody>
      </p:sp>
      <p:sp>
        <p:nvSpPr>
          <p:cNvPr id="9" name="2 Marcador de texto"/>
          <p:cNvSpPr txBox="1">
            <a:spLocks/>
          </p:cNvSpPr>
          <p:nvPr/>
        </p:nvSpPr>
        <p:spPr>
          <a:xfrm>
            <a:off x="0" y="396144"/>
            <a:ext cx="10160000" cy="373124"/>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Los viajeros turcos gastan en promedio $48 USD en un día de viaje. </a:t>
            </a:r>
          </a:p>
        </p:txBody>
      </p:sp>
      <p:cxnSp>
        <p:nvCxnSpPr>
          <p:cNvPr id="15" name="14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7817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22</a:t>
            </a:fld>
            <a:endParaRPr lang="es-CO" dirty="0"/>
          </a:p>
        </p:txBody>
      </p:sp>
      <p:graphicFrame>
        <p:nvGraphicFramePr>
          <p:cNvPr id="4" name="3 Gráfico"/>
          <p:cNvGraphicFramePr/>
          <p:nvPr>
            <p:extLst>
              <p:ext uri="{D42A27DB-BD31-4B8C-83A1-F6EECF244321}">
                <p14:modId xmlns:p14="http://schemas.microsoft.com/office/powerpoint/2010/main" val="1110843703"/>
              </p:ext>
            </p:extLst>
          </p:nvPr>
        </p:nvGraphicFramePr>
        <p:xfrm>
          <a:off x="1263576" y="1025132"/>
          <a:ext cx="7056784" cy="4280639"/>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ángulo 10"/>
          <p:cNvSpPr/>
          <p:nvPr/>
        </p:nvSpPr>
        <p:spPr>
          <a:xfrm>
            <a:off x="2343696" y="1027953"/>
            <a:ext cx="5400600" cy="307777"/>
          </a:xfrm>
          <a:prstGeom prst="rect">
            <a:avLst/>
          </a:prstGeom>
          <a:noFill/>
        </p:spPr>
        <p:txBody>
          <a:bodyPr wrap="square">
            <a:spAutoFit/>
          </a:bodyPr>
          <a:lstStyle/>
          <a:p>
            <a:pPr algn="ctr" fontAlgn="base">
              <a:spcBef>
                <a:spcPct val="0"/>
              </a:spcBef>
              <a:spcAft>
                <a:spcPct val="0"/>
              </a:spcAft>
            </a:pPr>
            <a:r>
              <a:rPr lang="en-US" sz="1400" dirty="0" err="1">
                <a:solidFill>
                  <a:prstClr val="black"/>
                </a:solidFill>
                <a:latin typeface="Century Gothic" panose="020B0502020202020204" pitchFamily="34" charset="0"/>
                <a:cs typeface="Arial" pitchFamily="34" charset="0"/>
              </a:rPr>
              <a:t>Gasto</a:t>
            </a:r>
            <a:r>
              <a:rPr lang="en-US" sz="1400" dirty="0">
                <a:solidFill>
                  <a:prstClr val="black"/>
                </a:solidFill>
                <a:latin typeface="Century Gothic" panose="020B0502020202020204" pitchFamily="34" charset="0"/>
                <a:cs typeface="Arial" pitchFamily="34" charset="0"/>
              </a:rPr>
              <a:t> del </a:t>
            </a:r>
            <a:r>
              <a:rPr lang="en-US" sz="1400" dirty="0" err="1">
                <a:solidFill>
                  <a:prstClr val="black"/>
                </a:solidFill>
                <a:latin typeface="Century Gothic" panose="020B0502020202020204" pitchFamily="34" charset="0"/>
                <a:cs typeface="Arial" pitchFamily="34" charset="0"/>
              </a:rPr>
              <a:t>viajero</a:t>
            </a:r>
            <a:r>
              <a:rPr lang="en-US" sz="1400" dirty="0">
                <a:solidFill>
                  <a:prstClr val="black"/>
                </a:solidFill>
                <a:latin typeface="Century Gothic" panose="020B0502020202020204" pitchFamily="34" charset="0"/>
                <a:cs typeface="Arial" pitchFamily="34" charset="0"/>
              </a:rPr>
              <a:t> </a:t>
            </a:r>
            <a:r>
              <a:rPr lang="en-US" sz="1400" dirty="0" err="1">
                <a:solidFill>
                  <a:prstClr val="black"/>
                </a:solidFill>
                <a:latin typeface="Century Gothic" panose="020B0502020202020204" pitchFamily="34" charset="0"/>
                <a:cs typeface="Arial" pitchFamily="34" charset="0"/>
              </a:rPr>
              <a:t>turco</a:t>
            </a:r>
            <a:r>
              <a:rPr lang="en-US" sz="1400" dirty="0">
                <a:solidFill>
                  <a:prstClr val="black"/>
                </a:solidFill>
                <a:latin typeface="Century Gothic" panose="020B0502020202020204" pitchFamily="34" charset="0"/>
                <a:cs typeface="Arial" pitchFamily="34" charset="0"/>
              </a:rPr>
              <a:t> </a:t>
            </a:r>
            <a:r>
              <a:rPr lang="en-US" sz="1400" dirty="0" err="1">
                <a:solidFill>
                  <a:prstClr val="black"/>
                </a:solidFill>
                <a:latin typeface="Century Gothic" panose="020B0502020202020204" pitchFamily="34" charset="0"/>
                <a:cs typeface="Arial" pitchFamily="34" charset="0"/>
              </a:rPr>
              <a:t>por</a:t>
            </a:r>
            <a:r>
              <a:rPr lang="en-US" sz="1400" dirty="0">
                <a:solidFill>
                  <a:prstClr val="black"/>
                </a:solidFill>
                <a:latin typeface="Century Gothic" panose="020B0502020202020204" pitchFamily="34" charset="0"/>
                <a:cs typeface="Arial" pitchFamily="34" charset="0"/>
              </a:rPr>
              <a:t> </a:t>
            </a:r>
            <a:r>
              <a:rPr lang="en-US" sz="1400" dirty="0" err="1">
                <a:solidFill>
                  <a:prstClr val="black"/>
                </a:solidFill>
                <a:latin typeface="Century Gothic" panose="020B0502020202020204" pitchFamily="34" charset="0"/>
                <a:cs typeface="Arial" pitchFamily="34" charset="0"/>
              </a:rPr>
              <a:t>categoría</a:t>
            </a:r>
            <a:r>
              <a:rPr lang="en-US" sz="1400" dirty="0">
                <a:solidFill>
                  <a:prstClr val="black"/>
                </a:solidFill>
                <a:latin typeface="Century Gothic" panose="020B0502020202020204" pitchFamily="34" charset="0"/>
                <a:cs typeface="Arial" pitchFamily="34" charset="0"/>
              </a:rPr>
              <a:t> (USD)</a:t>
            </a:r>
          </a:p>
        </p:txBody>
      </p:sp>
      <p:sp>
        <p:nvSpPr>
          <p:cNvPr id="6" name="2 Marcador de texto"/>
          <p:cNvSpPr txBox="1">
            <a:spLocks/>
          </p:cNvSpPr>
          <p:nvPr/>
        </p:nvSpPr>
        <p:spPr>
          <a:xfrm>
            <a:off x="759520" y="131068"/>
            <a:ext cx="8640960" cy="576064"/>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Los residentes turcos al momento de viajar, invierten el 60% de su dinero en alojamiento y compras </a:t>
            </a:r>
          </a:p>
        </p:txBody>
      </p:sp>
      <p:sp>
        <p:nvSpPr>
          <p:cNvPr id="9" name="Marcador de texto 2"/>
          <p:cNvSpPr txBox="1">
            <a:spLocks/>
          </p:cNvSpPr>
          <p:nvPr/>
        </p:nvSpPr>
        <p:spPr>
          <a:xfrm>
            <a:off x="2127672" y="5305772"/>
            <a:ext cx="3312368" cy="409228"/>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Global Data (2017) </a:t>
            </a:r>
          </a:p>
          <a:p>
            <a:pPr marL="0" indent="0">
              <a:buNone/>
            </a:pPr>
            <a:r>
              <a:rPr lang="es-CO" sz="1050" dirty="0">
                <a:solidFill>
                  <a:schemeClr val="tx1">
                    <a:lumMod val="50000"/>
                    <a:lumOff val="50000"/>
                  </a:schemeClr>
                </a:solidFill>
                <a:latin typeface="+mj-lt"/>
              </a:rPr>
              <a:t>*Proyección</a:t>
            </a:r>
          </a:p>
        </p:txBody>
      </p:sp>
      <p:cxnSp>
        <p:nvCxnSpPr>
          <p:cNvPr id="10" name="9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41731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23</a:t>
            </a:fld>
            <a:endParaRPr lang="es-CO" dirty="0"/>
          </a:p>
        </p:txBody>
      </p:sp>
      <p:cxnSp>
        <p:nvCxnSpPr>
          <p:cNvPr id="3" name="2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2 Marcador de texto"/>
          <p:cNvSpPr txBox="1">
            <a:spLocks/>
          </p:cNvSpPr>
          <p:nvPr/>
        </p:nvSpPr>
        <p:spPr>
          <a:xfrm>
            <a:off x="759520" y="121196"/>
            <a:ext cx="8640960" cy="553244"/>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MX" dirty="0"/>
              <a:t>Para los turcos entre 55 y 64 años, la riqueza cultural y natural de un país son factores determinantes para seleccionar un destino turístico.</a:t>
            </a:r>
            <a:endParaRPr lang="es-CO" dirty="0"/>
          </a:p>
        </p:txBody>
      </p:sp>
      <p:sp>
        <p:nvSpPr>
          <p:cNvPr id="5" name="4 Rectángulo"/>
          <p:cNvSpPr/>
          <p:nvPr/>
        </p:nvSpPr>
        <p:spPr>
          <a:xfrm>
            <a:off x="111448" y="1057300"/>
            <a:ext cx="4752528" cy="523220"/>
          </a:xfrm>
          <a:prstGeom prst="rect">
            <a:avLst/>
          </a:prstGeom>
        </p:spPr>
        <p:txBody>
          <a:bodyPr wrap="square">
            <a:spAutoFit/>
          </a:bodyPr>
          <a:lstStyle/>
          <a:p>
            <a:pPr algn="ctr"/>
            <a:r>
              <a:rPr lang="es-MX" sz="1400" dirty="0">
                <a:latin typeface="Century Gothic" panose="020B0502020202020204" pitchFamily="34" charset="0"/>
              </a:rPr>
              <a:t>Probabilidad (%) de realizar un viaje de </a:t>
            </a:r>
            <a:r>
              <a:rPr lang="es-MX" sz="1400" b="1" dirty="0">
                <a:latin typeface="Century Gothic" panose="020B0502020202020204" pitchFamily="34" charset="0"/>
              </a:rPr>
              <a:t>cultura</a:t>
            </a:r>
            <a:r>
              <a:rPr lang="es-MX" sz="1400" dirty="0">
                <a:latin typeface="Century Gothic" panose="020B0502020202020204" pitchFamily="34" charset="0"/>
              </a:rPr>
              <a:t>, según rango de edad</a:t>
            </a:r>
            <a:endParaRPr lang="es-CO" sz="1400" dirty="0">
              <a:latin typeface="Century Gothic" panose="020B0502020202020204" pitchFamily="34" charset="0"/>
            </a:endParaRPr>
          </a:p>
        </p:txBody>
      </p:sp>
      <p:graphicFrame>
        <p:nvGraphicFramePr>
          <p:cNvPr id="6" name="Gráfico 2"/>
          <p:cNvGraphicFramePr/>
          <p:nvPr>
            <p:extLst>
              <p:ext uri="{D42A27DB-BD31-4B8C-83A1-F6EECF244321}">
                <p14:modId xmlns:p14="http://schemas.microsoft.com/office/powerpoint/2010/main" val="662846762"/>
              </p:ext>
            </p:extLst>
          </p:nvPr>
        </p:nvGraphicFramePr>
        <p:xfrm>
          <a:off x="220000" y="1613400"/>
          <a:ext cx="4860000" cy="342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5"/>
          <p:cNvSpPr/>
          <p:nvPr/>
        </p:nvSpPr>
        <p:spPr>
          <a:xfrm>
            <a:off x="5368032" y="1057300"/>
            <a:ext cx="4464496" cy="523220"/>
          </a:xfrm>
          <a:prstGeom prst="rect">
            <a:avLst/>
          </a:prstGeom>
        </p:spPr>
        <p:txBody>
          <a:bodyPr wrap="square">
            <a:spAutoFit/>
          </a:bodyPr>
          <a:lstStyle/>
          <a:p>
            <a:pPr algn="ctr"/>
            <a:r>
              <a:rPr lang="es-MX" sz="1400" dirty="0">
                <a:latin typeface="Century Gothic" panose="020B0502020202020204" pitchFamily="34" charset="0"/>
              </a:rPr>
              <a:t>Probabilidad (%) de realizar un viaje de </a:t>
            </a:r>
            <a:r>
              <a:rPr lang="es-MX" sz="1400" b="1" dirty="0">
                <a:latin typeface="Century Gothic" panose="020B0502020202020204" pitchFamily="34" charset="0"/>
              </a:rPr>
              <a:t>naturaleza</a:t>
            </a:r>
            <a:r>
              <a:rPr lang="es-MX" sz="1400" dirty="0">
                <a:latin typeface="Century Gothic" panose="020B0502020202020204" pitchFamily="34" charset="0"/>
              </a:rPr>
              <a:t>, según rango de edad</a:t>
            </a:r>
            <a:endParaRPr lang="es-CO" sz="1400" dirty="0">
              <a:latin typeface="Century Gothic" panose="020B0502020202020204" pitchFamily="34" charset="0"/>
            </a:endParaRPr>
          </a:p>
        </p:txBody>
      </p:sp>
      <p:graphicFrame>
        <p:nvGraphicFramePr>
          <p:cNvPr id="12" name="Gráfico 2"/>
          <p:cNvGraphicFramePr/>
          <p:nvPr>
            <p:extLst>
              <p:ext uri="{D42A27DB-BD31-4B8C-83A1-F6EECF244321}">
                <p14:modId xmlns:p14="http://schemas.microsoft.com/office/powerpoint/2010/main" val="2274363015"/>
              </p:ext>
            </p:extLst>
          </p:nvPr>
        </p:nvGraphicFramePr>
        <p:xfrm>
          <a:off x="5080000" y="1580520"/>
          <a:ext cx="4860000" cy="3420000"/>
        </p:xfrm>
        <a:graphic>
          <a:graphicData uri="http://schemas.openxmlformats.org/drawingml/2006/chart">
            <c:chart xmlns:c="http://schemas.openxmlformats.org/drawingml/2006/chart" xmlns:r="http://schemas.openxmlformats.org/officeDocument/2006/relationships" r:id="rId4"/>
          </a:graphicData>
        </a:graphic>
      </p:graphicFrame>
      <p:sp>
        <p:nvSpPr>
          <p:cNvPr id="22" name="Marcador de texto 2"/>
          <p:cNvSpPr txBox="1">
            <a:spLocks/>
          </p:cNvSpPr>
          <p:nvPr/>
        </p:nvSpPr>
        <p:spPr>
          <a:xfrm>
            <a:off x="2127672" y="5510386"/>
            <a:ext cx="3312368" cy="204614"/>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Global Data (2017)</a:t>
            </a:r>
          </a:p>
        </p:txBody>
      </p:sp>
      <p:pic>
        <p:nvPicPr>
          <p:cNvPr id="1026" name="Picture 2" descr="Resultado de imagen para turkey flag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5824" y="1327998"/>
            <a:ext cx="200566" cy="16135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Resultado de imagen para turkey flag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112448" y="1338316"/>
            <a:ext cx="200566" cy="161350"/>
          </a:xfrm>
          <a:prstGeom prst="rect">
            <a:avLst/>
          </a:prstGeom>
          <a:noFill/>
          <a:extLst>
            <a:ext uri="{909E8E84-426E-40DD-AFC4-6F175D3DCCD1}">
              <a14:hiddenFill xmlns:a14="http://schemas.microsoft.com/office/drawing/2010/main">
                <a:solidFill>
                  <a:srgbClr val="FFFFFF"/>
                </a:solidFill>
              </a14:hiddenFill>
            </a:ext>
          </a:extLst>
        </p:spPr>
      </p:pic>
      <p:pic>
        <p:nvPicPr>
          <p:cNvPr id="19" name="Imagen 18"/>
          <p:cNvPicPr>
            <a:picLocks noChangeAspect="1"/>
          </p:cNvPicPr>
          <p:nvPr/>
        </p:nvPicPr>
        <p:blipFill rotWithShape="1">
          <a:blip r:embed="rId6"/>
          <a:srcRect t="32665" r="5146" b="6662"/>
          <a:stretch/>
        </p:blipFill>
        <p:spPr>
          <a:xfrm>
            <a:off x="2339003" y="5006330"/>
            <a:ext cx="5481994" cy="504056"/>
          </a:xfrm>
          <a:prstGeom prst="rect">
            <a:avLst/>
          </a:prstGeom>
        </p:spPr>
      </p:pic>
    </p:spTree>
    <p:extLst>
      <p:ext uri="{BB962C8B-B14F-4D97-AF65-F5344CB8AC3E}">
        <p14:creationId xmlns:p14="http://schemas.microsoft.com/office/powerpoint/2010/main" val="7435109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24</a:t>
            </a:fld>
            <a:endParaRPr lang="es-CO" dirty="0"/>
          </a:p>
        </p:txBody>
      </p:sp>
      <p:cxnSp>
        <p:nvCxnSpPr>
          <p:cNvPr id="3" name="2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2 Marcador de texto"/>
          <p:cNvSpPr txBox="1">
            <a:spLocks/>
          </p:cNvSpPr>
          <p:nvPr/>
        </p:nvSpPr>
        <p:spPr>
          <a:xfrm>
            <a:off x="255464" y="121196"/>
            <a:ext cx="9433048" cy="553244"/>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La población turca entre 25-44 años busca destinos en los que pueda descansar y relajarse. Aquellos que tengan sol y playa entre sus productos turísticos, son muy atractivos.</a:t>
            </a:r>
          </a:p>
          <a:p>
            <a:endParaRPr lang="es-CO" dirty="0"/>
          </a:p>
        </p:txBody>
      </p:sp>
      <p:graphicFrame>
        <p:nvGraphicFramePr>
          <p:cNvPr id="10" name="Gráfico 2"/>
          <p:cNvGraphicFramePr/>
          <p:nvPr>
            <p:extLst>
              <p:ext uri="{D42A27DB-BD31-4B8C-83A1-F6EECF244321}">
                <p14:modId xmlns:p14="http://schemas.microsoft.com/office/powerpoint/2010/main" val="3191258663"/>
              </p:ext>
            </p:extLst>
          </p:nvPr>
        </p:nvGraphicFramePr>
        <p:xfrm>
          <a:off x="5110537" y="1511014"/>
          <a:ext cx="4860000" cy="342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ángulo 5"/>
          <p:cNvSpPr/>
          <p:nvPr/>
        </p:nvSpPr>
        <p:spPr>
          <a:xfrm>
            <a:off x="5368032" y="1057300"/>
            <a:ext cx="4464496" cy="523220"/>
          </a:xfrm>
          <a:prstGeom prst="rect">
            <a:avLst/>
          </a:prstGeom>
        </p:spPr>
        <p:txBody>
          <a:bodyPr wrap="square">
            <a:spAutoFit/>
          </a:bodyPr>
          <a:lstStyle/>
          <a:p>
            <a:pPr algn="ctr"/>
            <a:r>
              <a:rPr lang="es-ES_tradnl" sz="1400" dirty="0">
                <a:latin typeface="Century Gothic" panose="020B0502020202020204" pitchFamily="34" charset="0"/>
              </a:rPr>
              <a:t>Posibilidad (%) </a:t>
            </a:r>
            <a:r>
              <a:rPr lang="es-MX" sz="1400" dirty="0">
                <a:latin typeface="Century Gothic" panose="020B0502020202020204" pitchFamily="34" charset="0"/>
              </a:rPr>
              <a:t>Probabilidad (%) de realizar un viaje de </a:t>
            </a:r>
            <a:r>
              <a:rPr lang="es-MX" sz="1400" b="1" dirty="0">
                <a:latin typeface="Century Gothic" panose="020B0502020202020204" pitchFamily="34" charset="0"/>
              </a:rPr>
              <a:t>relajación</a:t>
            </a:r>
            <a:r>
              <a:rPr lang="es-MX" sz="1400" dirty="0">
                <a:latin typeface="Century Gothic" panose="020B0502020202020204" pitchFamily="34" charset="0"/>
              </a:rPr>
              <a:t>, según rango de edad</a:t>
            </a:r>
            <a:endParaRPr lang="es-CO" sz="1400" dirty="0">
              <a:latin typeface="Century Gothic" panose="020B0502020202020204" pitchFamily="34" charset="0"/>
            </a:endParaRPr>
          </a:p>
        </p:txBody>
      </p:sp>
      <p:sp>
        <p:nvSpPr>
          <p:cNvPr id="9" name="Rectángulo 5"/>
          <p:cNvSpPr/>
          <p:nvPr/>
        </p:nvSpPr>
        <p:spPr>
          <a:xfrm>
            <a:off x="615504" y="1057300"/>
            <a:ext cx="4464496" cy="523220"/>
          </a:xfrm>
          <a:prstGeom prst="rect">
            <a:avLst/>
          </a:prstGeom>
        </p:spPr>
        <p:txBody>
          <a:bodyPr wrap="square">
            <a:spAutoFit/>
          </a:bodyPr>
          <a:lstStyle/>
          <a:p>
            <a:pPr algn="ctr"/>
            <a:r>
              <a:rPr lang="es-MX" sz="1400" dirty="0">
                <a:latin typeface="Century Gothic" panose="020B0502020202020204" pitchFamily="34" charset="0"/>
              </a:rPr>
              <a:t>Probabilidad (%) de realizar un viaje en busca de </a:t>
            </a:r>
            <a:r>
              <a:rPr lang="es-MX" sz="1400" b="1" dirty="0">
                <a:latin typeface="Century Gothic" panose="020B0502020202020204" pitchFamily="34" charset="0"/>
              </a:rPr>
              <a:t>sol y playa</a:t>
            </a:r>
            <a:r>
              <a:rPr lang="es-MX" sz="1400" dirty="0">
                <a:latin typeface="Century Gothic" panose="020B0502020202020204" pitchFamily="34" charset="0"/>
              </a:rPr>
              <a:t>, según rango de edad</a:t>
            </a:r>
            <a:endParaRPr lang="es-CO" sz="1400" dirty="0">
              <a:latin typeface="Century Gothic" panose="020B0502020202020204" pitchFamily="34" charset="0"/>
            </a:endParaRPr>
          </a:p>
        </p:txBody>
      </p:sp>
      <p:graphicFrame>
        <p:nvGraphicFramePr>
          <p:cNvPr id="12" name="Gráfico 5"/>
          <p:cNvGraphicFramePr/>
          <p:nvPr>
            <p:extLst>
              <p:ext uri="{D42A27DB-BD31-4B8C-83A1-F6EECF244321}">
                <p14:modId xmlns:p14="http://schemas.microsoft.com/office/powerpoint/2010/main" val="3658775989"/>
              </p:ext>
            </p:extLst>
          </p:nvPr>
        </p:nvGraphicFramePr>
        <p:xfrm>
          <a:off x="273736" y="1511014"/>
          <a:ext cx="4860000" cy="342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Marcador de texto 2"/>
          <p:cNvSpPr txBox="1">
            <a:spLocks/>
          </p:cNvSpPr>
          <p:nvPr/>
        </p:nvSpPr>
        <p:spPr>
          <a:xfrm>
            <a:off x="2127672" y="5510386"/>
            <a:ext cx="3312368" cy="204614"/>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Global Data (2017)</a:t>
            </a:r>
          </a:p>
        </p:txBody>
      </p:sp>
      <p:pic>
        <p:nvPicPr>
          <p:cNvPr id="23" name="Imagen 22"/>
          <p:cNvPicPr>
            <a:picLocks noChangeAspect="1"/>
          </p:cNvPicPr>
          <p:nvPr/>
        </p:nvPicPr>
        <p:blipFill rotWithShape="1">
          <a:blip r:embed="rId5"/>
          <a:srcRect t="32665" r="5146" b="6662"/>
          <a:stretch/>
        </p:blipFill>
        <p:spPr>
          <a:xfrm>
            <a:off x="2392739" y="4982294"/>
            <a:ext cx="5481994" cy="504056"/>
          </a:xfrm>
          <a:prstGeom prst="rect">
            <a:avLst/>
          </a:prstGeom>
        </p:spPr>
      </p:pic>
    </p:spTree>
    <p:extLst>
      <p:ext uri="{BB962C8B-B14F-4D97-AF65-F5344CB8AC3E}">
        <p14:creationId xmlns:p14="http://schemas.microsoft.com/office/powerpoint/2010/main" val="20391398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25</a:t>
            </a:fld>
            <a:endParaRPr lang="es-CO" dirty="0"/>
          </a:p>
        </p:txBody>
      </p:sp>
      <p:cxnSp>
        <p:nvCxnSpPr>
          <p:cNvPr id="3" name="2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2 Marcador de texto"/>
          <p:cNvSpPr txBox="1">
            <a:spLocks/>
          </p:cNvSpPr>
          <p:nvPr/>
        </p:nvSpPr>
        <p:spPr>
          <a:xfrm>
            <a:off x="759520" y="121196"/>
            <a:ext cx="8640960" cy="553244"/>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Aventura y gastronomía </a:t>
            </a:r>
            <a:r>
              <a:rPr lang="es-MX" dirty="0"/>
              <a:t>son dos productos turísticos que influyen a los turcos en la escogencia de los destinos</a:t>
            </a:r>
            <a:endParaRPr lang="es-CO" dirty="0"/>
          </a:p>
        </p:txBody>
      </p:sp>
      <p:sp>
        <p:nvSpPr>
          <p:cNvPr id="5" name="4 Rectángulo"/>
          <p:cNvSpPr/>
          <p:nvPr/>
        </p:nvSpPr>
        <p:spPr>
          <a:xfrm>
            <a:off x="471488" y="1066994"/>
            <a:ext cx="4392488" cy="523220"/>
          </a:xfrm>
          <a:prstGeom prst="rect">
            <a:avLst/>
          </a:prstGeom>
        </p:spPr>
        <p:txBody>
          <a:bodyPr wrap="square">
            <a:spAutoFit/>
          </a:bodyPr>
          <a:lstStyle/>
          <a:p>
            <a:pPr algn="ctr"/>
            <a:r>
              <a:rPr lang="es-MX" sz="1400" dirty="0">
                <a:latin typeface="Century Gothic" panose="020B0502020202020204" pitchFamily="34" charset="0"/>
              </a:rPr>
              <a:t>Probabilidad (%) de realizar un viaje de </a:t>
            </a:r>
            <a:r>
              <a:rPr lang="es-MX" sz="1400" b="1" dirty="0">
                <a:latin typeface="Century Gothic" panose="020B0502020202020204" pitchFamily="34" charset="0"/>
              </a:rPr>
              <a:t>aventura</a:t>
            </a:r>
            <a:r>
              <a:rPr lang="es-MX" sz="1400" dirty="0">
                <a:latin typeface="Century Gothic" panose="020B0502020202020204" pitchFamily="34" charset="0"/>
              </a:rPr>
              <a:t>, según rango de edad</a:t>
            </a:r>
            <a:endParaRPr lang="es-CO" sz="1400" dirty="0">
              <a:latin typeface="Century Gothic" panose="020B0502020202020204" pitchFamily="34" charset="0"/>
            </a:endParaRPr>
          </a:p>
        </p:txBody>
      </p:sp>
      <p:graphicFrame>
        <p:nvGraphicFramePr>
          <p:cNvPr id="10" name="Gráfico 4"/>
          <p:cNvGraphicFramePr/>
          <p:nvPr>
            <p:extLst>
              <p:ext uri="{D42A27DB-BD31-4B8C-83A1-F6EECF244321}">
                <p14:modId xmlns:p14="http://schemas.microsoft.com/office/powerpoint/2010/main" val="664510112"/>
              </p:ext>
            </p:extLst>
          </p:nvPr>
        </p:nvGraphicFramePr>
        <p:xfrm>
          <a:off x="292000" y="1566941"/>
          <a:ext cx="4788000" cy="34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Gráfico 4"/>
          <p:cNvGraphicFramePr/>
          <p:nvPr>
            <p:extLst>
              <p:ext uri="{D42A27DB-BD31-4B8C-83A1-F6EECF244321}">
                <p14:modId xmlns:p14="http://schemas.microsoft.com/office/powerpoint/2010/main" val="2248197323"/>
              </p:ext>
            </p:extLst>
          </p:nvPr>
        </p:nvGraphicFramePr>
        <p:xfrm>
          <a:off x="5191554" y="1580520"/>
          <a:ext cx="4788000" cy="3420000"/>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ángulo 5"/>
          <p:cNvSpPr/>
          <p:nvPr/>
        </p:nvSpPr>
        <p:spPr>
          <a:xfrm>
            <a:off x="5368032" y="1057300"/>
            <a:ext cx="4756679" cy="523220"/>
          </a:xfrm>
          <a:prstGeom prst="rect">
            <a:avLst/>
          </a:prstGeom>
        </p:spPr>
        <p:txBody>
          <a:bodyPr wrap="square">
            <a:spAutoFit/>
          </a:bodyPr>
          <a:lstStyle/>
          <a:p>
            <a:pPr algn="ctr"/>
            <a:r>
              <a:rPr lang="es-MX" sz="1400" dirty="0">
                <a:latin typeface="Century Gothic" panose="020B0502020202020204" pitchFamily="34" charset="0"/>
              </a:rPr>
              <a:t>Probabilidad (%) de realizar un viaje de </a:t>
            </a:r>
            <a:r>
              <a:rPr lang="es-MX" sz="1400" b="1" dirty="0">
                <a:latin typeface="Century Gothic" panose="020B0502020202020204" pitchFamily="34" charset="0"/>
              </a:rPr>
              <a:t>gastronomía</a:t>
            </a:r>
            <a:r>
              <a:rPr lang="es-MX" sz="1400" dirty="0">
                <a:latin typeface="Century Gothic" panose="020B0502020202020204" pitchFamily="34" charset="0"/>
              </a:rPr>
              <a:t>, según rango de edad</a:t>
            </a:r>
            <a:endParaRPr lang="es-CO" sz="1400" dirty="0">
              <a:latin typeface="Century Gothic" panose="020B0502020202020204" pitchFamily="34" charset="0"/>
            </a:endParaRPr>
          </a:p>
        </p:txBody>
      </p:sp>
      <p:sp>
        <p:nvSpPr>
          <p:cNvPr id="11" name="Marcador de texto 2"/>
          <p:cNvSpPr txBox="1">
            <a:spLocks/>
          </p:cNvSpPr>
          <p:nvPr/>
        </p:nvSpPr>
        <p:spPr>
          <a:xfrm>
            <a:off x="2127672" y="5510386"/>
            <a:ext cx="3312368" cy="204614"/>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Global Data (2017)</a:t>
            </a:r>
          </a:p>
        </p:txBody>
      </p:sp>
      <p:pic>
        <p:nvPicPr>
          <p:cNvPr id="12" name="Picture 2" descr="Resultado de imagen para turkey flag 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752408" y="1318910"/>
            <a:ext cx="200566" cy="161350"/>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p:cNvPicPr>
            <a:picLocks noChangeAspect="1"/>
          </p:cNvPicPr>
          <p:nvPr/>
        </p:nvPicPr>
        <p:blipFill rotWithShape="1">
          <a:blip r:embed="rId6"/>
          <a:srcRect t="32665" r="5146" b="6662"/>
          <a:stretch/>
        </p:blipFill>
        <p:spPr>
          <a:xfrm>
            <a:off x="2339003" y="5006330"/>
            <a:ext cx="5481994" cy="504056"/>
          </a:xfrm>
          <a:prstGeom prst="rect">
            <a:avLst/>
          </a:prstGeom>
        </p:spPr>
      </p:pic>
    </p:spTree>
    <p:extLst>
      <p:ext uri="{BB962C8B-B14F-4D97-AF65-F5344CB8AC3E}">
        <p14:creationId xmlns:p14="http://schemas.microsoft.com/office/powerpoint/2010/main" val="4008631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0794" y="2191425"/>
            <a:ext cx="5472608" cy="954107"/>
          </a:xfrm>
          <a:prstGeom prst="rect">
            <a:avLst/>
          </a:prstGeom>
          <a:noFill/>
        </p:spPr>
        <p:txBody>
          <a:bodyPr wrap="square" rtlCol="0">
            <a:spAutoFit/>
          </a:bodyPr>
          <a:lstStyle/>
          <a:p>
            <a:pPr algn="ctr"/>
            <a:r>
              <a:rPr lang="es-ES_tradnl" sz="2800" b="1" dirty="0">
                <a:solidFill>
                  <a:schemeClr val="bg1"/>
                </a:solidFill>
                <a:latin typeface="Century Gothic" panose="020B0502020202020204" pitchFamily="34" charset="0"/>
              </a:rPr>
              <a:t>5. LLEGADA DE RESIDENTES EN TURQUÍA A COLOMBIA</a:t>
            </a:r>
          </a:p>
        </p:txBody>
      </p:sp>
    </p:spTree>
    <p:extLst>
      <p:ext uri="{BB962C8B-B14F-4D97-AF65-F5344CB8AC3E}">
        <p14:creationId xmlns:p14="http://schemas.microsoft.com/office/powerpoint/2010/main" val="31458806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1 Marcador de número de diapositiva"/>
          <p:cNvSpPr>
            <a:spLocks noGrp="1"/>
          </p:cNvSpPr>
          <p:nvPr>
            <p:ph type="sldNum" sz="quarter" idx="12"/>
          </p:nvPr>
        </p:nvSpPr>
        <p:spPr/>
        <p:txBody>
          <a:bodyPr/>
          <a:lstStyle/>
          <a:p>
            <a:fld id="{C639EB83-9322-45F6-937E-18E7DDF2D646}" type="slidenum">
              <a:rPr lang="es-CO" smtClean="0"/>
              <a:pPr/>
              <a:t>27</a:t>
            </a:fld>
            <a:endParaRPr lang="es-CO"/>
          </a:p>
        </p:txBody>
      </p:sp>
      <p:graphicFrame>
        <p:nvGraphicFramePr>
          <p:cNvPr id="5" name="4 Gráfico"/>
          <p:cNvGraphicFramePr/>
          <p:nvPr>
            <p:extLst>
              <p:ext uri="{D42A27DB-BD31-4B8C-83A1-F6EECF244321}">
                <p14:modId xmlns:p14="http://schemas.microsoft.com/office/powerpoint/2010/main" val="539273364"/>
              </p:ext>
            </p:extLst>
          </p:nvPr>
        </p:nvGraphicFramePr>
        <p:xfrm>
          <a:off x="615504" y="1257310"/>
          <a:ext cx="8900269" cy="3832438"/>
        </p:xfrm>
        <a:graphic>
          <a:graphicData uri="http://schemas.openxmlformats.org/drawingml/2006/chart">
            <c:chart xmlns:c="http://schemas.openxmlformats.org/drawingml/2006/chart" xmlns:r="http://schemas.openxmlformats.org/officeDocument/2006/relationships" r:id="rId2"/>
          </a:graphicData>
        </a:graphic>
      </p:graphicFrame>
      <p:sp>
        <p:nvSpPr>
          <p:cNvPr id="6" name="5 Rectángulo"/>
          <p:cNvSpPr/>
          <p:nvPr/>
        </p:nvSpPr>
        <p:spPr>
          <a:xfrm>
            <a:off x="1786033" y="949533"/>
            <a:ext cx="6924904" cy="307777"/>
          </a:xfrm>
          <a:prstGeom prst="rect">
            <a:avLst/>
          </a:prstGeom>
          <a:noFill/>
        </p:spPr>
        <p:txBody>
          <a:bodyPr wrap="square">
            <a:spAutoFit/>
          </a:bodyPr>
          <a:lstStyle/>
          <a:p>
            <a:pPr algn="ctr" fontAlgn="base">
              <a:spcBef>
                <a:spcPct val="0"/>
              </a:spcBef>
              <a:spcAft>
                <a:spcPct val="0"/>
              </a:spcAft>
            </a:pPr>
            <a:r>
              <a:rPr lang="es-CO" sz="1400" dirty="0">
                <a:solidFill>
                  <a:prstClr val="black"/>
                </a:solidFill>
                <a:latin typeface="Century Gothic" panose="020B0502020202020204" pitchFamily="34" charset="0"/>
                <a:cs typeface="Arial" pitchFamily="34" charset="0"/>
              </a:rPr>
              <a:t>Llegadas de viajeros extranjeros a Colombia por región 2013 – 2016</a:t>
            </a:r>
          </a:p>
        </p:txBody>
      </p:sp>
      <p:sp>
        <p:nvSpPr>
          <p:cNvPr id="8" name="7 CuadroTexto"/>
          <p:cNvSpPr txBox="1"/>
          <p:nvPr/>
        </p:nvSpPr>
        <p:spPr>
          <a:xfrm>
            <a:off x="2180952" y="5449788"/>
            <a:ext cx="4267200" cy="261610"/>
          </a:xfrm>
          <a:prstGeom prst="rect">
            <a:avLst/>
          </a:prstGeom>
        </p:spPr>
        <p:txBody>
          <a:bodyPr/>
          <a:lstStyle>
            <a:defPPr>
              <a:defRPr lang="es-CO"/>
            </a:defPPr>
            <a:lvl1pPr indent="0" defTabSz="1015990">
              <a:spcBef>
                <a:spcPct val="20000"/>
              </a:spcBef>
              <a:buFont typeface="Arial" panose="020B0604020202020204" pitchFamily="34" charset="0"/>
              <a:buNone/>
              <a:defRPr sz="1050">
                <a:solidFill>
                  <a:schemeClr val="tx1">
                    <a:lumMod val="50000"/>
                    <a:lumOff val="50000"/>
                  </a:schemeClr>
                </a:solidFill>
                <a:latin typeface="+mj-lt"/>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Fuente:  Migración Colombia (2017), cálculos ProColombia.</a:t>
            </a:r>
          </a:p>
        </p:txBody>
      </p:sp>
      <p:sp>
        <p:nvSpPr>
          <p:cNvPr id="9" name="8 Rectángulo"/>
          <p:cNvSpPr/>
          <p:nvPr/>
        </p:nvSpPr>
        <p:spPr>
          <a:xfrm>
            <a:off x="2450178" y="2230914"/>
            <a:ext cx="537327" cy="261610"/>
          </a:xfrm>
          <a:prstGeom prst="rect">
            <a:avLst/>
          </a:prstGeom>
          <a:noFill/>
          <a:ln>
            <a:noFill/>
          </a:ln>
        </p:spPr>
        <p:txBody>
          <a:bodyPr wrap="none" lIns="91440" tIns="45720" rIns="91440" bIns="45720">
            <a:spAutoFit/>
          </a:bodyPr>
          <a:lstStyle/>
          <a:p>
            <a:pPr algn="ctr"/>
            <a:r>
              <a:rPr lang="es-ES" sz="1100" dirty="0">
                <a:ln w="10541" cmpd="sng">
                  <a:noFill/>
                  <a:prstDash val="solid"/>
                </a:ln>
                <a:latin typeface="+mj-lt"/>
              </a:rPr>
              <a:t>10,6%</a:t>
            </a:r>
            <a:endParaRPr lang="es-ES" sz="1100" cap="none" spc="0" dirty="0">
              <a:ln w="10541" cmpd="sng">
                <a:noFill/>
                <a:prstDash val="solid"/>
              </a:ln>
              <a:effectLst/>
              <a:latin typeface="+mj-lt"/>
            </a:endParaRPr>
          </a:p>
        </p:txBody>
      </p:sp>
      <p:sp>
        <p:nvSpPr>
          <p:cNvPr id="10" name="9 Rectángulo"/>
          <p:cNvSpPr/>
          <p:nvPr/>
        </p:nvSpPr>
        <p:spPr>
          <a:xfrm>
            <a:off x="1387926" y="1750469"/>
            <a:ext cx="537327" cy="261610"/>
          </a:xfrm>
          <a:prstGeom prst="rect">
            <a:avLst/>
          </a:prstGeom>
          <a:noFill/>
          <a:ln>
            <a:noFill/>
          </a:ln>
        </p:spPr>
        <p:txBody>
          <a:bodyPr wrap="none" lIns="91440" tIns="45720" rIns="91440" bIns="45720">
            <a:spAutoFit/>
          </a:bodyPr>
          <a:lstStyle/>
          <a:p>
            <a:pPr algn="ctr"/>
            <a:r>
              <a:rPr lang="es-ES" sz="1100" cap="none" spc="0" dirty="0">
                <a:ln w="10541" cmpd="sng">
                  <a:noFill/>
                  <a:prstDash val="solid"/>
                </a:ln>
                <a:effectLst/>
                <a:latin typeface="+mj-lt"/>
              </a:rPr>
              <a:t>15,5%</a:t>
            </a:r>
          </a:p>
        </p:txBody>
      </p:sp>
      <p:sp>
        <p:nvSpPr>
          <p:cNvPr id="11" name="10 Rectángulo"/>
          <p:cNvSpPr/>
          <p:nvPr/>
        </p:nvSpPr>
        <p:spPr>
          <a:xfrm>
            <a:off x="3414259" y="2662962"/>
            <a:ext cx="465192" cy="261610"/>
          </a:xfrm>
          <a:prstGeom prst="rect">
            <a:avLst/>
          </a:prstGeom>
          <a:noFill/>
          <a:ln>
            <a:noFill/>
          </a:ln>
        </p:spPr>
        <p:txBody>
          <a:bodyPr wrap="none" lIns="91440" tIns="45720" rIns="91440" bIns="45720">
            <a:spAutoFit/>
          </a:bodyPr>
          <a:lstStyle/>
          <a:p>
            <a:pPr algn="ctr"/>
            <a:r>
              <a:rPr lang="es-ES" sz="1100" cap="none" spc="0" dirty="0">
                <a:ln w="10541" cmpd="sng">
                  <a:noFill/>
                  <a:prstDash val="solid"/>
                </a:ln>
                <a:effectLst/>
                <a:latin typeface="+mj-lt"/>
              </a:rPr>
              <a:t>8,4%</a:t>
            </a:r>
          </a:p>
        </p:txBody>
      </p:sp>
      <p:sp>
        <p:nvSpPr>
          <p:cNvPr id="12" name="11 Rectángulo"/>
          <p:cNvSpPr/>
          <p:nvPr/>
        </p:nvSpPr>
        <p:spPr>
          <a:xfrm>
            <a:off x="4330316" y="3167018"/>
            <a:ext cx="429925" cy="261610"/>
          </a:xfrm>
          <a:prstGeom prst="rect">
            <a:avLst/>
          </a:prstGeom>
          <a:noFill/>
          <a:ln>
            <a:noFill/>
          </a:ln>
        </p:spPr>
        <p:txBody>
          <a:bodyPr wrap="none" lIns="91440" tIns="45720" rIns="91440" bIns="45720">
            <a:spAutoFit/>
          </a:bodyPr>
          <a:lstStyle/>
          <a:p>
            <a:pPr algn="ctr"/>
            <a:r>
              <a:rPr lang="es-ES" sz="1100" dirty="0">
                <a:ln w="10541" cmpd="sng">
                  <a:noFill/>
                  <a:prstDash val="solid"/>
                </a:ln>
                <a:latin typeface="+mj-lt"/>
              </a:rPr>
              <a:t>34</a:t>
            </a:r>
            <a:r>
              <a:rPr lang="es-ES" sz="1100" cap="none" spc="0" dirty="0">
                <a:ln w="10541" cmpd="sng">
                  <a:noFill/>
                  <a:prstDash val="solid"/>
                </a:ln>
                <a:effectLst/>
                <a:latin typeface="+mj-lt"/>
              </a:rPr>
              <a:t>%</a:t>
            </a:r>
          </a:p>
        </p:txBody>
      </p:sp>
      <p:sp>
        <p:nvSpPr>
          <p:cNvPr id="13" name="12 Rectángulo"/>
          <p:cNvSpPr/>
          <p:nvPr/>
        </p:nvSpPr>
        <p:spPr>
          <a:xfrm>
            <a:off x="8762089" y="3485827"/>
            <a:ext cx="465192" cy="261610"/>
          </a:xfrm>
          <a:prstGeom prst="rect">
            <a:avLst/>
          </a:prstGeom>
          <a:noFill/>
          <a:ln>
            <a:noFill/>
          </a:ln>
        </p:spPr>
        <p:txBody>
          <a:bodyPr wrap="none" lIns="91440" tIns="45720" rIns="91440" bIns="45720">
            <a:spAutoFit/>
          </a:bodyPr>
          <a:lstStyle/>
          <a:p>
            <a:pPr algn="ctr"/>
            <a:r>
              <a:rPr lang="es-ES" sz="1100" cap="none" spc="0" dirty="0">
                <a:ln w="10541" cmpd="sng">
                  <a:noFill/>
                  <a:prstDash val="solid"/>
                </a:ln>
                <a:effectLst/>
                <a:latin typeface="+mj-lt"/>
              </a:rPr>
              <a:t>3,5%</a:t>
            </a:r>
          </a:p>
        </p:txBody>
      </p:sp>
      <p:sp>
        <p:nvSpPr>
          <p:cNvPr id="14" name="13 Rectángulo"/>
          <p:cNvSpPr/>
          <p:nvPr/>
        </p:nvSpPr>
        <p:spPr>
          <a:xfrm>
            <a:off x="7895451" y="3433564"/>
            <a:ext cx="465192" cy="261610"/>
          </a:xfrm>
          <a:prstGeom prst="rect">
            <a:avLst/>
          </a:prstGeom>
          <a:noFill/>
          <a:ln>
            <a:noFill/>
          </a:ln>
        </p:spPr>
        <p:txBody>
          <a:bodyPr wrap="none" lIns="91440" tIns="45720" rIns="91440" bIns="45720">
            <a:spAutoFit/>
          </a:bodyPr>
          <a:lstStyle/>
          <a:p>
            <a:pPr algn="ctr"/>
            <a:r>
              <a:rPr lang="es-ES" sz="1100" cap="none" spc="0" dirty="0">
                <a:ln w="10541" cmpd="sng">
                  <a:noFill/>
                  <a:prstDash val="solid"/>
                </a:ln>
                <a:effectLst/>
                <a:latin typeface="+mj-lt"/>
              </a:rPr>
              <a:t>5,3%</a:t>
            </a:r>
          </a:p>
        </p:txBody>
      </p:sp>
      <p:sp>
        <p:nvSpPr>
          <p:cNvPr id="15" name="14 Rectángulo"/>
          <p:cNvSpPr/>
          <p:nvPr/>
        </p:nvSpPr>
        <p:spPr>
          <a:xfrm>
            <a:off x="6096990" y="3383042"/>
            <a:ext cx="465192" cy="261610"/>
          </a:xfrm>
          <a:prstGeom prst="rect">
            <a:avLst/>
          </a:prstGeom>
          <a:noFill/>
          <a:ln>
            <a:noFill/>
          </a:ln>
        </p:spPr>
        <p:txBody>
          <a:bodyPr wrap="none" lIns="91440" tIns="45720" rIns="91440" bIns="45720">
            <a:spAutoFit/>
          </a:bodyPr>
          <a:lstStyle/>
          <a:p>
            <a:pPr algn="ctr"/>
            <a:r>
              <a:rPr lang="es-ES" sz="1100" cap="none" spc="0" dirty="0">
                <a:ln w="10541" cmpd="sng">
                  <a:noFill/>
                  <a:prstDash val="solid"/>
                </a:ln>
                <a:effectLst/>
                <a:latin typeface="+mj-lt"/>
              </a:rPr>
              <a:t>9,4%</a:t>
            </a:r>
          </a:p>
        </p:txBody>
      </p:sp>
      <p:sp>
        <p:nvSpPr>
          <p:cNvPr id="16" name="15 Rectángulo"/>
          <p:cNvSpPr/>
          <p:nvPr/>
        </p:nvSpPr>
        <p:spPr>
          <a:xfrm>
            <a:off x="6963831" y="3433564"/>
            <a:ext cx="537327" cy="261610"/>
          </a:xfrm>
          <a:prstGeom prst="rect">
            <a:avLst/>
          </a:prstGeom>
          <a:noFill/>
          <a:ln>
            <a:noFill/>
          </a:ln>
        </p:spPr>
        <p:txBody>
          <a:bodyPr wrap="none" lIns="91440" tIns="45720" rIns="91440" bIns="45720">
            <a:spAutoFit/>
          </a:bodyPr>
          <a:lstStyle/>
          <a:p>
            <a:pPr algn="ctr"/>
            <a:r>
              <a:rPr lang="es-ES" sz="1100" cap="none" spc="0" dirty="0">
                <a:ln w="10541" cmpd="sng">
                  <a:noFill/>
                  <a:prstDash val="solid"/>
                </a:ln>
                <a:effectLst/>
                <a:latin typeface="+mj-lt"/>
              </a:rPr>
              <a:t>11,4%</a:t>
            </a:r>
          </a:p>
        </p:txBody>
      </p:sp>
      <p:sp>
        <p:nvSpPr>
          <p:cNvPr id="17" name="16 Rectángulo"/>
          <p:cNvSpPr/>
          <p:nvPr/>
        </p:nvSpPr>
        <p:spPr>
          <a:xfrm>
            <a:off x="5299483" y="3340070"/>
            <a:ext cx="357790" cy="261610"/>
          </a:xfrm>
          <a:prstGeom prst="rect">
            <a:avLst/>
          </a:prstGeom>
          <a:noFill/>
          <a:ln>
            <a:noFill/>
          </a:ln>
        </p:spPr>
        <p:txBody>
          <a:bodyPr wrap="none" lIns="91440" tIns="45720" rIns="91440" bIns="45720">
            <a:spAutoFit/>
          </a:bodyPr>
          <a:lstStyle/>
          <a:p>
            <a:pPr algn="ctr"/>
            <a:r>
              <a:rPr lang="es-ES" sz="1100" dirty="0">
                <a:ln w="10541" cmpd="sng">
                  <a:noFill/>
                  <a:prstDash val="solid"/>
                </a:ln>
                <a:latin typeface="+mj-lt"/>
              </a:rPr>
              <a:t>5</a:t>
            </a:r>
            <a:r>
              <a:rPr lang="es-ES" sz="1100" cap="none" spc="0" dirty="0">
                <a:ln w="10541" cmpd="sng">
                  <a:noFill/>
                  <a:prstDash val="solid"/>
                </a:ln>
                <a:effectLst/>
                <a:latin typeface="+mj-lt"/>
              </a:rPr>
              <a:t>%</a:t>
            </a:r>
          </a:p>
        </p:txBody>
      </p:sp>
      <p:sp>
        <p:nvSpPr>
          <p:cNvPr id="21" name="20 Rectángulo"/>
          <p:cNvSpPr/>
          <p:nvPr/>
        </p:nvSpPr>
        <p:spPr>
          <a:xfrm>
            <a:off x="3135784" y="2497460"/>
            <a:ext cx="897415" cy="2592288"/>
          </a:xfrm>
          <a:prstGeom prst="rect">
            <a:avLst/>
          </a:prstGeom>
          <a:noFill/>
          <a:ln w="28575">
            <a:solidFill>
              <a:srgbClr val="F8B818"/>
            </a:solidFill>
            <a:prstDash val="dashDot"/>
          </a:ln>
          <a:effectLst/>
        </p:spPr>
        <p:style>
          <a:lnRef idx="1">
            <a:schemeClr val="accent1"/>
          </a:lnRef>
          <a:fillRef idx="3">
            <a:schemeClr val="accent1"/>
          </a:fillRef>
          <a:effectRef idx="2">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s-CO">
              <a:solidFill>
                <a:schemeClr val="tx1"/>
              </a:solidFill>
              <a:latin typeface="+mj-lt"/>
            </a:endParaRPr>
          </a:p>
        </p:txBody>
      </p:sp>
      <p:sp>
        <p:nvSpPr>
          <p:cNvPr id="19" name="9 Rectángulo"/>
          <p:cNvSpPr/>
          <p:nvPr/>
        </p:nvSpPr>
        <p:spPr>
          <a:xfrm>
            <a:off x="8376221" y="3036213"/>
            <a:ext cx="1051891" cy="261610"/>
          </a:xfrm>
          <a:prstGeom prst="rect">
            <a:avLst/>
          </a:prstGeom>
          <a:noFill/>
          <a:ln>
            <a:noFill/>
          </a:ln>
        </p:spPr>
        <p:txBody>
          <a:bodyPr wrap="none" lIns="91440" tIns="45720" rIns="91440" bIns="45720">
            <a:spAutoFit/>
          </a:bodyPr>
          <a:lstStyle/>
          <a:p>
            <a:pPr algn="ctr"/>
            <a:r>
              <a:rPr lang="es-ES" sz="1100" dirty="0">
                <a:solidFill>
                  <a:prstClr val="black"/>
                </a:solidFill>
                <a:latin typeface="+mj-lt"/>
                <a:cs typeface="Arial" pitchFamily="34" charset="0"/>
              </a:rPr>
              <a:t>Var:2016/2015</a:t>
            </a:r>
          </a:p>
        </p:txBody>
      </p:sp>
      <p:cxnSp>
        <p:nvCxnSpPr>
          <p:cNvPr id="18" name="17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2 Marcador de texto"/>
          <p:cNvSpPr txBox="1">
            <a:spLocks/>
          </p:cNvSpPr>
          <p:nvPr/>
        </p:nvSpPr>
        <p:spPr>
          <a:xfrm>
            <a:off x="759520" y="49188"/>
            <a:ext cx="8640960" cy="657944"/>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Europa tuvo un crecimiento del 8,4% en la emisión de viajeros hacia Colombia </a:t>
            </a:r>
          </a:p>
          <a:p>
            <a:r>
              <a:rPr lang="es-CO" dirty="0"/>
              <a:t>(2015-2016)</a:t>
            </a:r>
          </a:p>
        </p:txBody>
      </p:sp>
    </p:spTree>
    <p:extLst>
      <p:ext uri="{BB962C8B-B14F-4D97-AF65-F5344CB8AC3E}">
        <p14:creationId xmlns:p14="http://schemas.microsoft.com/office/powerpoint/2010/main" val="1962426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28</a:t>
            </a:fld>
            <a:endParaRPr lang="es-CO"/>
          </a:p>
        </p:txBody>
      </p:sp>
      <p:sp>
        <p:nvSpPr>
          <p:cNvPr id="3" name="2 Marcador de texto"/>
          <p:cNvSpPr>
            <a:spLocks noGrp="1"/>
          </p:cNvSpPr>
          <p:nvPr>
            <p:ph type="body" sz="quarter" idx="4294967295"/>
          </p:nvPr>
        </p:nvSpPr>
        <p:spPr>
          <a:xfrm>
            <a:off x="5080000" y="1277338"/>
            <a:ext cx="4681538" cy="504825"/>
          </a:xfrm>
          <a:prstGeom prst="rect">
            <a:avLst/>
          </a:prstGeom>
        </p:spPr>
        <p:txBody>
          <a:bodyPr/>
          <a:lstStyle/>
          <a:p>
            <a:pPr marL="0" indent="0" algn="ctr">
              <a:buNone/>
            </a:pPr>
            <a:r>
              <a:rPr lang="es-CO" sz="1400" dirty="0">
                <a:solidFill>
                  <a:schemeClr val="tx1">
                    <a:lumMod val="75000"/>
                    <a:lumOff val="25000"/>
                  </a:schemeClr>
                </a:solidFill>
                <a:latin typeface="Century Gothic" panose="020B0502020202020204" pitchFamily="34" charset="0"/>
              </a:rPr>
              <a:t>Llegada de viajeros residentes de Turquía a Colombia</a:t>
            </a:r>
          </a:p>
        </p:txBody>
      </p:sp>
      <p:graphicFrame>
        <p:nvGraphicFramePr>
          <p:cNvPr id="4" name="3 Gráfico"/>
          <p:cNvGraphicFramePr/>
          <p:nvPr>
            <p:extLst>
              <p:ext uri="{D42A27DB-BD31-4B8C-83A1-F6EECF244321}">
                <p14:modId xmlns:p14="http://schemas.microsoft.com/office/powerpoint/2010/main" val="4086350964"/>
              </p:ext>
            </p:extLst>
          </p:nvPr>
        </p:nvGraphicFramePr>
        <p:xfrm>
          <a:off x="4952322" y="1727366"/>
          <a:ext cx="4809216" cy="3071180"/>
        </p:xfrm>
        <a:graphic>
          <a:graphicData uri="http://schemas.openxmlformats.org/drawingml/2006/chart">
            <c:chart xmlns:c="http://schemas.openxmlformats.org/drawingml/2006/chart" xmlns:r="http://schemas.openxmlformats.org/officeDocument/2006/relationships" r:id="rId3"/>
          </a:graphicData>
        </a:graphic>
      </p:graphicFrame>
      <p:sp>
        <p:nvSpPr>
          <p:cNvPr id="5" name="4 Rectángulo"/>
          <p:cNvSpPr/>
          <p:nvPr/>
        </p:nvSpPr>
        <p:spPr>
          <a:xfrm>
            <a:off x="759520" y="121196"/>
            <a:ext cx="8640960" cy="646331"/>
          </a:xfrm>
          <a:prstGeom prst="rect">
            <a:avLst/>
          </a:prstGeom>
        </p:spPr>
        <p:txBody>
          <a:bodyPr/>
          <a:lstStyle/>
          <a:p>
            <a:pPr algn="ctr" defTabSz="1015990">
              <a:spcBef>
                <a:spcPct val="20000"/>
              </a:spcBef>
            </a:pPr>
            <a:r>
              <a:rPr lang="es-CO" sz="1600" b="1" dirty="0">
                <a:solidFill>
                  <a:schemeClr val="tx1">
                    <a:lumMod val="65000"/>
                    <a:lumOff val="35000"/>
                  </a:schemeClr>
                </a:solidFill>
                <a:latin typeface="Century Gothic" panose="020B0502020202020204" pitchFamily="34" charset="0"/>
              </a:rPr>
              <a:t>Entre 2015 y 2016, Turquía tuvo un crecimiento del 234% en la emisión de viajeros a Colombia</a:t>
            </a:r>
          </a:p>
        </p:txBody>
      </p:sp>
      <p:cxnSp>
        <p:nvCxnSpPr>
          <p:cNvPr id="10" name="9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10 Rectángulo"/>
          <p:cNvSpPr/>
          <p:nvPr/>
        </p:nvSpPr>
        <p:spPr>
          <a:xfrm>
            <a:off x="471488" y="1268905"/>
            <a:ext cx="4259518" cy="3785652"/>
          </a:xfrm>
          <a:prstGeom prst="rect">
            <a:avLst/>
          </a:prstGeom>
        </p:spPr>
        <p:txBody>
          <a:bodyPr wrap="square">
            <a:spAutoFit/>
          </a:bodyPr>
          <a:lstStyle/>
          <a:p>
            <a:pPr marL="171450" indent="-171450" algn="just" fontAlgn="base">
              <a:spcAft>
                <a:spcPct val="0"/>
              </a:spcAft>
              <a:buFont typeface="Arial" panose="020B0604020202020204" pitchFamily="34" charset="0"/>
              <a:buChar char="•"/>
              <a:defRPr/>
            </a:pPr>
            <a:r>
              <a:rPr lang="es-CO" sz="1600" dirty="0">
                <a:latin typeface="Century Gothic" panose="020B0502020202020204" pitchFamily="34" charset="0"/>
              </a:rPr>
              <a:t>A cierre de 2016, el país recibió </a:t>
            </a:r>
            <a:r>
              <a:rPr lang="es-CO" sz="1600" b="1" dirty="0">
                <a:latin typeface="Century Gothic" panose="020B0502020202020204" pitchFamily="34" charset="0"/>
              </a:rPr>
              <a:t>5.114 viajeros residentes en Turquía</a:t>
            </a:r>
            <a:r>
              <a:rPr lang="es-CO" sz="1600" dirty="0">
                <a:latin typeface="Century Gothic" panose="020B0502020202020204" pitchFamily="34" charset="0"/>
              </a:rPr>
              <a:t>, con un </a:t>
            </a:r>
            <a:r>
              <a:rPr lang="es-CO" sz="1600" b="1" dirty="0">
                <a:latin typeface="Century Gothic" panose="020B0502020202020204" pitchFamily="34" charset="0"/>
              </a:rPr>
              <a:t>incremento de 2.933 turistas </a:t>
            </a:r>
            <a:r>
              <a:rPr lang="es-CO" sz="1600" dirty="0">
                <a:latin typeface="Century Gothic" panose="020B0502020202020204" pitchFamily="34" charset="0"/>
              </a:rPr>
              <a:t>respecto al año anterior. </a:t>
            </a:r>
          </a:p>
          <a:p>
            <a:pPr algn="just" fontAlgn="base">
              <a:spcAft>
                <a:spcPct val="0"/>
              </a:spcAft>
              <a:defRPr/>
            </a:pPr>
            <a:endParaRPr lang="es-CO" sz="1600" dirty="0">
              <a:latin typeface="Century Gothic" panose="020B0502020202020204" pitchFamily="34" charset="0"/>
            </a:endParaRPr>
          </a:p>
          <a:p>
            <a:pPr marL="171450" indent="-171450" algn="just" fontAlgn="base">
              <a:spcAft>
                <a:spcPct val="0"/>
              </a:spcAft>
              <a:buFont typeface="Arial" panose="020B0604020202020204" pitchFamily="34" charset="0"/>
              <a:buChar char="•"/>
              <a:defRPr/>
            </a:pPr>
            <a:r>
              <a:rPr lang="es-CO" sz="1600" dirty="0">
                <a:latin typeface="Century Gothic" panose="020B0502020202020204" pitchFamily="34" charset="0"/>
              </a:rPr>
              <a:t>En </a:t>
            </a:r>
            <a:r>
              <a:rPr lang="es-CO" sz="1600" b="1" dirty="0">
                <a:latin typeface="Century Gothic" panose="020B0502020202020204" pitchFamily="34" charset="0"/>
              </a:rPr>
              <a:t>mayo de 2016 </a:t>
            </a:r>
            <a:r>
              <a:rPr lang="es-CO" sz="1600" dirty="0">
                <a:latin typeface="Century Gothic" panose="020B0502020202020204" pitchFamily="34" charset="0"/>
              </a:rPr>
              <a:t>se inauguró la frecuencia directa Estambul – Bogotá.</a:t>
            </a:r>
          </a:p>
          <a:p>
            <a:pPr marL="171450" indent="-171450" algn="just" fontAlgn="base">
              <a:spcAft>
                <a:spcPct val="0"/>
              </a:spcAft>
              <a:buFont typeface="Arial" panose="020B0604020202020204" pitchFamily="34" charset="0"/>
              <a:buChar char="•"/>
              <a:defRPr/>
            </a:pPr>
            <a:endParaRPr lang="es-CO" sz="1600" dirty="0">
              <a:latin typeface="Century Gothic" panose="020B0502020202020204" pitchFamily="34" charset="0"/>
            </a:endParaRPr>
          </a:p>
          <a:p>
            <a:pPr marL="171450" indent="-171450" algn="just" fontAlgn="base">
              <a:spcAft>
                <a:spcPct val="0"/>
              </a:spcAft>
              <a:buFont typeface="Arial" panose="020B0604020202020204" pitchFamily="34" charset="0"/>
              <a:buChar char="•"/>
              <a:defRPr/>
            </a:pPr>
            <a:r>
              <a:rPr lang="es-CO" sz="1600" dirty="0">
                <a:latin typeface="Century Gothic" panose="020B0502020202020204" pitchFamily="34" charset="0"/>
              </a:rPr>
              <a:t>Las ciudades que más declaran como destino principal en Colombia los residentes de Turquía en el 2016, fueron </a:t>
            </a:r>
            <a:r>
              <a:rPr lang="es-CO" sz="1600" b="1" dirty="0">
                <a:latin typeface="Century Gothic" panose="020B0502020202020204" pitchFamily="34" charset="0"/>
              </a:rPr>
              <a:t>Bogotá </a:t>
            </a:r>
            <a:r>
              <a:rPr lang="es-CO" sz="1600" dirty="0">
                <a:latin typeface="Century Gothic" panose="020B0502020202020204" pitchFamily="34" charset="0"/>
              </a:rPr>
              <a:t>(82,5%), </a:t>
            </a:r>
            <a:r>
              <a:rPr lang="es-CO" sz="1600" b="1" dirty="0">
                <a:latin typeface="Century Gothic" panose="020B0502020202020204" pitchFamily="34" charset="0"/>
              </a:rPr>
              <a:t>Medellín</a:t>
            </a:r>
            <a:r>
              <a:rPr lang="es-CO" sz="1600" dirty="0">
                <a:latin typeface="Century Gothic" panose="020B0502020202020204" pitchFamily="34" charset="0"/>
              </a:rPr>
              <a:t> (6,2%), </a:t>
            </a:r>
            <a:r>
              <a:rPr lang="es-CO" sz="1600" b="1" dirty="0">
                <a:latin typeface="Century Gothic" panose="020B0502020202020204" pitchFamily="34" charset="0"/>
              </a:rPr>
              <a:t>Cartagena</a:t>
            </a:r>
            <a:r>
              <a:rPr lang="es-CO" sz="1600" dirty="0">
                <a:latin typeface="Century Gothic" panose="020B0502020202020204" pitchFamily="34" charset="0"/>
              </a:rPr>
              <a:t> (4,9%), </a:t>
            </a:r>
            <a:r>
              <a:rPr lang="es-CO" sz="1600" b="1" dirty="0">
                <a:latin typeface="Century Gothic" panose="020B0502020202020204" pitchFamily="34" charset="0"/>
              </a:rPr>
              <a:t>Cali</a:t>
            </a:r>
            <a:r>
              <a:rPr lang="es-CO" sz="1600" dirty="0">
                <a:latin typeface="Century Gothic" panose="020B0502020202020204" pitchFamily="34" charset="0"/>
              </a:rPr>
              <a:t> (2,1%)y </a:t>
            </a:r>
            <a:r>
              <a:rPr lang="es-CO" sz="1600" b="1" dirty="0">
                <a:latin typeface="Century Gothic" panose="020B0502020202020204" pitchFamily="34" charset="0"/>
              </a:rPr>
              <a:t>Barranquilla</a:t>
            </a:r>
            <a:r>
              <a:rPr lang="es-CO" sz="1600" dirty="0">
                <a:latin typeface="Century Gothic" panose="020B0502020202020204" pitchFamily="34" charset="0"/>
              </a:rPr>
              <a:t> (1%).</a:t>
            </a:r>
          </a:p>
          <a:p>
            <a:pPr marL="171450" indent="-171450" algn="just" fontAlgn="base">
              <a:spcAft>
                <a:spcPct val="0"/>
              </a:spcAft>
              <a:buFont typeface="Arial" panose="020B0604020202020204" pitchFamily="34" charset="0"/>
              <a:buChar char="•"/>
              <a:defRPr/>
            </a:pPr>
            <a:endParaRPr lang="es-CO" sz="1600" dirty="0">
              <a:latin typeface="Century Gothic" panose="020B0502020202020204" pitchFamily="34" charset="0"/>
            </a:endParaRPr>
          </a:p>
        </p:txBody>
      </p:sp>
      <p:sp>
        <p:nvSpPr>
          <p:cNvPr id="12" name="11 CuadroTexto"/>
          <p:cNvSpPr txBox="1"/>
          <p:nvPr/>
        </p:nvSpPr>
        <p:spPr>
          <a:xfrm>
            <a:off x="2180952" y="5449788"/>
            <a:ext cx="4267200" cy="261610"/>
          </a:xfrm>
          <a:prstGeom prst="rect">
            <a:avLst/>
          </a:prstGeom>
        </p:spPr>
        <p:txBody>
          <a:bodyPr/>
          <a:lstStyle>
            <a:defPPr>
              <a:defRPr lang="es-CO"/>
            </a:defPPr>
            <a:lvl1pPr indent="0" defTabSz="1015990">
              <a:spcBef>
                <a:spcPct val="20000"/>
              </a:spcBef>
              <a:buFont typeface="Arial" panose="020B0604020202020204" pitchFamily="34" charset="0"/>
              <a:buNone/>
              <a:defRPr sz="1050">
                <a:solidFill>
                  <a:schemeClr val="tx1">
                    <a:lumMod val="50000"/>
                    <a:lumOff val="50000"/>
                  </a:schemeClr>
                </a:solidFill>
                <a:latin typeface="+mj-lt"/>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Fuente:  Migración Colombia (2017), cálculos ProColombia.</a:t>
            </a:r>
          </a:p>
        </p:txBody>
      </p:sp>
    </p:spTree>
    <p:extLst>
      <p:ext uri="{BB962C8B-B14F-4D97-AF65-F5344CB8AC3E}">
        <p14:creationId xmlns:p14="http://schemas.microsoft.com/office/powerpoint/2010/main" val="32231508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29</a:t>
            </a:fld>
            <a:endParaRPr lang="es-CO" dirty="0"/>
          </a:p>
        </p:txBody>
      </p:sp>
      <p:sp>
        <p:nvSpPr>
          <p:cNvPr id="4" name="Marcador de texto 2"/>
          <p:cNvSpPr txBox="1">
            <a:spLocks/>
          </p:cNvSpPr>
          <p:nvPr/>
        </p:nvSpPr>
        <p:spPr>
          <a:xfrm>
            <a:off x="0" y="265212"/>
            <a:ext cx="10160000" cy="323850"/>
          </a:xfrm>
          <a:prstGeom prst="rect">
            <a:avLst/>
          </a:prstGeom>
        </p:spPr>
        <p:txBody>
          <a:bodyPr/>
          <a:lstStyle>
            <a:defPPr>
              <a:defRPr lang="es-CO"/>
            </a:defPPr>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ES" dirty="0"/>
              <a:t>Estacionalidad en la llegada de viajeros residentes en Turquía hacia Colombia</a:t>
            </a:r>
            <a:endParaRPr lang="es-CO" dirty="0"/>
          </a:p>
        </p:txBody>
      </p:sp>
      <p:sp>
        <p:nvSpPr>
          <p:cNvPr id="6" name="Marcador de texto 2"/>
          <p:cNvSpPr txBox="1">
            <a:spLocks/>
          </p:cNvSpPr>
          <p:nvPr/>
        </p:nvSpPr>
        <p:spPr>
          <a:xfrm>
            <a:off x="2127672"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Global Data (2017)</a:t>
            </a:r>
          </a:p>
        </p:txBody>
      </p:sp>
      <p:graphicFrame>
        <p:nvGraphicFramePr>
          <p:cNvPr id="8" name="7 Gráfico"/>
          <p:cNvGraphicFramePr/>
          <p:nvPr>
            <p:extLst>
              <p:ext uri="{D42A27DB-BD31-4B8C-83A1-F6EECF244321}">
                <p14:modId xmlns:p14="http://schemas.microsoft.com/office/powerpoint/2010/main" val="1679507899"/>
              </p:ext>
            </p:extLst>
          </p:nvPr>
        </p:nvGraphicFramePr>
        <p:xfrm>
          <a:off x="399480" y="655048"/>
          <a:ext cx="9290177" cy="306654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8 Tabla"/>
          <p:cNvGraphicFramePr>
            <a:graphicFrameLocks noGrp="1"/>
          </p:cNvGraphicFramePr>
          <p:nvPr>
            <p:extLst>
              <p:ext uri="{D42A27DB-BD31-4B8C-83A1-F6EECF244321}">
                <p14:modId xmlns:p14="http://schemas.microsoft.com/office/powerpoint/2010/main" val="1414709370"/>
              </p:ext>
            </p:extLst>
          </p:nvPr>
        </p:nvGraphicFramePr>
        <p:xfrm>
          <a:off x="435522" y="3865612"/>
          <a:ext cx="9033600" cy="1326880"/>
        </p:xfrm>
        <a:graphic>
          <a:graphicData uri="http://schemas.openxmlformats.org/drawingml/2006/table">
            <a:tbl>
              <a:tblPr firstRow="1" firstCol="1" bandRow="1">
                <a:tableStyleId>{5C22544A-7EE6-4342-B048-85BDC9FD1C3A}</a:tableStyleId>
              </a:tblPr>
              <a:tblGrid>
                <a:gridCol w="609600">
                  <a:extLst>
                    <a:ext uri="{9D8B030D-6E8A-4147-A177-3AD203B41FA5}">
                      <a16:colId xmlns:a16="http://schemas.microsoft.com/office/drawing/2014/main" val="20000"/>
                    </a:ext>
                  </a:extLst>
                </a:gridCol>
                <a:gridCol w="648000">
                  <a:extLst>
                    <a:ext uri="{9D8B030D-6E8A-4147-A177-3AD203B41FA5}">
                      <a16:colId xmlns:a16="http://schemas.microsoft.com/office/drawing/2014/main" val="20001"/>
                    </a:ext>
                  </a:extLst>
                </a:gridCol>
                <a:gridCol w="648000">
                  <a:extLst>
                    <a:ext uri="{9D8B030D-6E8A-4147-A177-3AD203B41FA5}">
                      <a16:colId xmlns:a16="http://schemas.microsoft.com/office/drawing/2014/main" val="20002"/>
                    </a:ext>
                  </a:extLst>
                </a:gridCol>
                <a:gridCol w="648000">
                  <a:extLst>
                    <a:ext uri="{9D8B030D-6E8A-4147-A177-3AD203B41FA5}">
                      <a16:colId xmlns:a16="http://schemas.microsoft.com/office/drawing/2014/main" val="20003"/>
                    </a:ext>
                  </a:extLst>
                </a:gridCol>
                <a:gridCol w="648000">
                  <a:extLst>
                    <a:ext uri="{9D8B030D-6E8A-4147-A177-3AD203B41FA5}">
                      <a16:colId xmlns:a16="http://schemas.microsoft.com/office/drawing/2014/main" val="20004"/>
                    </a:ext>
                  </a:extLst>
                </a:gridCol>
                <a:gridCol w="648000">
                  <a:extLst>
                    <a:ext uri="{9D8B030D-6E8A-4147-A177-3AD203B41FA5}">
                      <a16:colId xmlns:a16="http://schemas.microsoft.com/office/drawing/2014/main" val="20005"/>
                    </a:ext>
                  </a:extLst>
                </a:gridCol>
                <a:gridCol w="648000">
                  <a:extLst>
                    <a:ext uri="{9D8B030D-6E8A-4147-A177-3AD203B41FA5}">
                      <a16:colId xmlns:a16="http://schemas.microsoft.com/office/drawing/2014/main" val="20006"/>
                    </a:ext>
                  </a:extLst>
                </a:gridCol>
                <a:gridCol w="648000">
                  <a:extLst>
                    <a:ext uri="{9D8B030D-6E8A-4147-A177-3AD203B41FA5}">
                      <a16:colId xmlns:a16="http://schemas.microsoft.com/office/drawing/2014/main" val="20007"/>
                    </a:ext>
                  </a:extLst>
                </a:gridCol>
                <a:gridCol w="648000">
                  <a:extLst>
                    <a:ext uri="{9D8B030D-6E8A-4147-A177-3AD203B41FA5}">
                      <a16:colId xmlns:a16="http://schemas.microsoft.com/office/drawing/2014/main" val="20008"/>
                    </a:ext>
                  </a:extLst>
                </a:gridCol>
                <a:gridCol w="648000">
                  <a:extLst>
                    <a:ext uri="{9D8B030D-6E8A-4147-A177-3AD203B41FA5}">
                      <a16:colId xmlns:a16="http://schemas.microsoft.com/office/drawing/2014/main" val="20009"/>
                    </a:ext>
                  </a:extLst>
                </a:gridCol>
                <a:gridCol w="648000">
                  <a:extLst>
                    <a:ext uri="{9D8B030D-6E8A-4147-A177-3AD203B41FA5}">
                      <a16:colId xmlns:a16="http://schemas.microsoft.com/office/drawing/2014/main" val="20010"/>
                    </a:ext>
                  </a:extLst>
                </a:gridCol>
                <a:gridCol w="648000">
                  <a:extLst>
                    <a:ext uri="{9D8B030D-6E8A-4147-A177-3AD203B41FA5}">
                      <a16:colId xmlns:a16="http://schemas.microsoft.com/office/drawing/2014/main" val="20011"/>
                    </a:ext>
                  </a:extLst>
                </a:gridCol>
                <a:gridCol w="648000">
                  <a:extLst>
                    <a:ext uri="{9D8B030D-6E8A-4147-A177-3AD203B41FA5}">
                      <a16:colId xmlns:a16="http://schemas.microsoft.com/office/drawing/2014/main" val="20012"/>
                    </a:ext>
                  </a:extLst>
                </a:gridCol>
                <a:gridCol w="648000">
                  <a:extLst>
                    <a:ext uri="{9D8B030D-6E8A-4147-A177-3AD203B41FA5}">
                      <a16:colId xmlns:a16="http://schemas.microsoft.com/office/drawing/2014/main" val="20013"/>
                    </a:ext>
                  </a:extLst>
                </a:gridCol>
              </a:tblGrid>
              <a:tr h="233555">
                <a:tc gridSpan="14">
                  <a:txBody>
                    <a:bodyPr/>
                    <a:lstStyle/>
                    <a:p>
                      <a:pPr marL="358140" indent="-358140" algn="ctr">
                        <a:lnSpc>
                          <a:spcPct val="115000"/>
                        </a:lnSpc>
                        <a:spcAft>
                          <a:spcPts val="0"/>
                        </a:spcAft>
                      </a:pPr>
                      <a:r>
                        <a:rPr lang="es-ES_tradnl" sz="1050" dirty="0">
                          <a:effectLst/>
                        </a:rPr>
                        <a:t>Número de personas ´000</a:t>
                      </a:r>
                      <a:endParaRPr lang="es-CO" sz="1050" dirty="0">
                        <a:solidFill>
                          <a:srgbClr val="31849B"/>
                        </a:solidFill>
                        <a:effectLst/>
                        <a:latin typeface="+mn-lt"/>
                        <a:ea typeface="Calibri"/>
                        <a:cs typeface="Times New Roman"/>
                      </a:endParaRPr>
                    </a:p>
                  </a:txBody>
                  <a:tcPr marL="9525" marR="9525" marT="9525" marB="0" anchor="ctr">
                    <a:solidFill>
                      <a:srgbClr val="C00000"/>
                    </a:solidFill>
                  </a:tcP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dirty="0">
                        <a:solidFill>
                          <a:srgbClr val="FFFFFF"/>
                        </a:solidFill>
                        <a:effectLst/>
                        <a:latin typeface="Calibri"/>
                      </a:endParaRPr>
                    </a:p>
                  </a:txBody>
                  <a:tcPr marL="9525" marR="9525" marT="9525" marB="0" anchor="ctr"/>
                </a:tc>
                <a:tc hMerge="1">
                  <a:txBody>
                    <a:bodyPr/>
                    <a:lstStyle/>
                    <a:p>
                      <a:pPr algn="l" rtl="0" fontAlgn="ctr"/>
                      <a:endParaRPr lang="es-CO" sz="1050" b="1" i="0" u="none" strike="noStrike" dirty="0">
                        <a:solidFill>
                          <a:srgbClr val="FFFFFF"/>
                        </a:solidFill>
                        <a:effectLst/>
                        <a:latin typeface="Calibri"/>
                      </a:endParaRPr>
                    </a:p>
                  </a:txBody>
                  <a:tcPr marL="9525" marR="9525" marT="9525" marB="0" anchor="ctr"/>
                </a:tc>
                <a:tc hMerge="1">
                  <a:txBody>
                    <a:bodyPr/>
                    <a:lstStyle/>
                    <a:p>
                      <a:pPr algn="l" rtl="0" fontAlgn="ctr"/>
                      <a:endParaRPr lang="es-CO" sz="1050" b="1" i="0" u="none" strike="noStrike" dirty="0">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tc hMerge="1">
                  <a:txBody>
                    <a:bodyPr/>
                    <a:lstStyle/>
                    <a:p>
                      <a:pPr algn="l" rtl="0" fontAlgn="ctr"/>
                      <a:endParaRPr lang="es-CO" sz="1050" b="1" i="0" u="none" strike="noStrike">
                        <a:solidFill>
                          <a:srgbClr val="FFFFFF"/>
                        </a:solidFill>
                        <a:effectLst/>
                        <a:latin typeface="Calibri"/>
                      </a:endParaRPr>
                    </a:p>
                  </a:txBody>
                  <a:tcPr marL="9525" marR="9525" marT="9525" marB="0" anchor="ctr"/>
                </a:tc>
                <a:extLst>
                  <a:ext uri="{0D108BD9-81ED-4DB2-BD59-A6C34878D82A}">
                    <a16:rowId xmlns:a16="http://schemas.microsoft.com/office/drawing/2014/main" val="10000"/>
                  </a:ext>
                </a:extLst>
              </a:tr>
              <a:tr h="245600">
                <a:tc>
                  <a:txBody>
                    <a:bodyPr/>
                    <a:lstStyle/>
                    <a:p>
                      <a:pPr algn="ctr" rtl="0" fontAlgn="ctr"/>
                      <a:r>
                        <a:rPr lang="es-CO" sz="1050" u="none" strike="noStrike" dirty="0">
                          <a:effectLst/>
                        </a:rPr>
                        <a:t>Mes</a:t>
                      </a:r>
                      <a:endParaRPr lang="es-CO" sz="1050" b="1" i="0" u="none" strike="noStrike" dirty="0">
                        <a:solidFill>
                          <a:srgbClr val="FFFFFF"/>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Enero</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Febrero</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Marzo</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Abril</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Mayo</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Junio</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Julio</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Agosto</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Septiembre</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Octubre</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Noviembre</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Diciembre</a:t>
                      </a:r>
                      <a:endParaRPr lang="es-CO" sz="1000" b="1" i="0" u="none" strike="noStrike" dirty="0">
                        <a:solidFill>
                          <a:schemeClr val="bg1"/>
                        </a:solidFill>
                        <a:effectLst/>
                        <a:latin typeface="Calibri"/>
                      </a:endParaRPr>
                    </a:p>
                  </a:txBody>
                  <a:tcPr marL="9525" marR="9525" marT="9525" marB="0" anchor="ctr">
                    <a:solidFill>
                      <a:srgbClr val="C00000"/>
                    </a:solidFill>
                  </a:tcPr>
                </a:tc>
                <a:tc>
                  <a:txBody>
                    <a:bodyPr/>
                    <a:lstStyle/>
                    <a:p>
                      <a:pPr algn="ctr" rtl="0" fontAlgn="ctr"/>
                      <a:r>
                        <a:rPr lang="es-CO" sz="1000" b="1" u="none" strike="noStrike" dirty="0">
                          <a:solidFill>
                            <a:schemeClr val="bg1"/>
                          </a:solidFill>
                          <a:effectLst/>
                        </a:rPr>
                        <a:t>Total</a:t>
                      </a:r>
                      <a:endParaRPr lang="es-CO" sz="1000" b="1" i="0" u="none" strike="noStrike" dirty="0">
                        <a:solidFill>
                          <a:schemeClr val="bg1"/>
                        </a:solidFill>
                        <a:effectLst/>
                        <a:latin typeface="Calibri"/>
                      </a:endParaRPr>
                    </a:p>
                  </a:txBody>
                  <a:tcPr marL="9525" marR="9525" marT="9525" marB="0" anchor="ctr">
                    <a:solidFill>
                      <a:srgbClr val="C00000"/>
                    </a:solidFill>
                  </a:tcPr>
                </a:tc>
                <a:extLst>
                  <a:ext uri="{0D108BD9-81ED-4DB2-BD59-A6C34878D82A}">
                    <a16:rowId xmlns:a16="http://schemas.microsoft.com/office/drawing/2014/main" val="10001"/>
                  </a:ext>
                </a:extLst>
              </a:tr>
              <a:tr h="135080">
                <a:tc>
                  <a:txBody>
                    <a:bodyPr/>
                    <a:lstStyle/>
                    <a:p>
                      <a:pPr algn="ctr" rtl="0" fontAlgn="ctr"/>
                      <a:r>
                        <a:rPr lang="es-CO" sz="1050" u="none" strike="noStrike" dirty="0">
                          <a:effectLst/>
                        </a:rPr>
                        <a:t>2012</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fontAlgn="b"/>
                      <a:r>
                        <a:rPr lang="es-CO" sz="1000" b="0" i="0" u="none" strike="noStrike" dirty="0">
                          <a:solidFill>
                            <a:srgbClr val="000000"/>
                          </a:solidFill>
                          <a:effectLst/>
                          <a:latin typeface="+mj-lt"/>
                        </a:rPr>
                        <a:t>114</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88</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106</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53</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87</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94</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113</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97</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81</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118</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73</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105</a:t>
                      </a:r>
                    </a:p>
                  </a:txBody>
                  <a:tcPr marL="9525" marR="9525" marT="9525" marB="0" anchor="b">
                    <a:solidFill>
                      <a:schemeClr val="bg1"/>
                    </a:solidFill>
                  </a:tcPr>
                </a:tc>
                <a:tc>
                  <a:txBody>
                    <a:bodyPr/>
                    <a:lstStyle/>
                    <a:p>
                      <a:pPr algn="ctr" fontAlgn="b"/>
                      <a:r>
                        <a:rPr lang="es-CO" sz="1000" b="1" i="0" u="none" strike="noStrike" dirty="0">
                          <a:solidFill>
                            <a:srgbClr val="000000"/>
                          </a:solidFill>
                          <a:effectLst/>
                          <a:latin typeface="+mj-lt"/>
                        </a:rPr>
                        <a:t>1.129</a:t>
                      </a:r>
                    </a:p>
                  </a:txBody>
                  <a:tcPr marL="0" marR="0" marT="0" marB="0" anchor="b">
                    <a:solidFill>
                      <a:schemeClr val="bg1"/>
                    </a:solidFill>
                  </a:tcPr>
                </a:tc>
                <a:extLst>
                  <a:ext uri="{0D108BD9-81ED-4DB2-BD59-A6C34878D82A}">
                    <a16:rowId xmlns:a16="http://schemas.microsoft.com/office/drawing/2014/main" val="10002"/>
                  </a:ext>
                </a:extLst>
              </a:tr>
              <a:tr h="135080">
                <a:tc>
                  <a:txBody>
                    <a:bodyPr/>
                    <a:lstStyle/>
                    <a:p>
                      <a:pPr algn="ctr" rtl="0" fontAlgn="ctr"/>
                      <a:r>
                        <a:rPr lang="es-CO" sz="1050" u="none" strike="noStrike" dirty="0">
                          <a:effectLst/>
                        </a:rPr>
                        <a:t>2013</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fontAlgn="b"/>
                      <a:r>
                        <a:rPr lang="es-CO" sz="1000" b="0" i="0" u="none" strike="noStrike" dirty="0">
                          <a:solidFill>
                            <a:srgbClr val="000000"/>
                          </a:solidFill>
                          <a:effectLst/>
                          <a:latin typeface="+mj-lt"/>
                        </a:rPr>
                        <a:t>178</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81</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57</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94</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95</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113</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137</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90</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179</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138</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159</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90</a:t>
                      </a:r>
                    </a:p>
                  </a:txBody>
                  <a:tcPr marL="9525" marR="9525" marT="9525" marB="0" anchor="b">
                    <a:solidFill>
                      <a:srgbClr val="FFEBEB"/>
                    </a:solidFill>
                  </a:tcPr>
                </a:tc>
                <a:tc>
                  <a:txBody>
                    <a:bodyPr/>
                    <a:lstStyle/>
                    <a:p>
                      <a:pPr algn="ctr" fontAlgn="b"/>
                      <a:r>
                        <a:rPr lang="es-CO" sz="1000" b="1" i="0" u="none" strike="noStrike" dirty="0">
                          <a:solidFill>
                            <a:srgbClr val="000000"/>
                          </a:solidFill>
                          <a:effectLst/>
                          <a:latin typeface="+mj-lt"/>
                        </a:rPr>
                        <a:t>1.411 </a:t>
                      </a:r>
                    </a:p>
                  </a:txBody>
                  <a:tcPr marL="0" marR="0" marT="0" marB="0" anchor="b">
                    <a:solidFill>
                      <a:srgbClr val="FFEBEB"/>
                    </a:solidFill>
                  </a:tcPr>
                </a:tc>
                <a:extLst>
                  <a:ext uri="{0D108BD9-81ED-4DB2-BD59-A6C34878D82A}">
                    <a16:rowId xmlns:a16="http://schemas.microsoft.com/office/drawing/2014/main" val="10003"/>
                  </a:ext>
                </a:extLst>
              </a:tr>
              <a:tr h="135080">
                <a:tc>
                  <a:txBody>
                    <a:bodyPr/>
                    <a:lstStyle/>
                    <a:p>
                      <a:pPr algn="ctr" rtl="0" fontAlgn="ctr"/>
                      <a:r>
                        <a:rPr lang="es-CO" sz="1050" u="none" strike="noStrike" dirty="0">
                          <a:effectLst/>
                        </a:rPr>
                        <a:t>2014</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fontAlgn="b"/>
                      <a:r>
                        <a:rPr lang="es-CO" sz="1000" b="0" i="0" u="none" strike="noStrike" dirty="0">
                          <a:solidFill>
                            <a:srgbClr val="000000"/>
                          </a:solidFill>
                          <a:effectLst/>
                          <a:latin typeface="+mj-lt"/>
                        </a:rPr>
                        <a:t>160</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151</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173</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103</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89</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121</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122</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140</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107</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136</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196</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161</a:t>
                      </a:r>
                    </a:p>
                  </a:txBody>
                  <a:tcPr marL="9525" marR="9525" marT="9525" marB="0" anchor="b">
                    <a:solidFill>
                      <a:schemeClr val="bg1"/>
                    </a:solidFill>
                  </a:tcPr>
                </a:tc>
                <a:tc>
                  <a:txBody>
                    <a:bodyPr/>
                    <a:lstStyle/>
                    <a:p>
                      <a:pPr algn="ctr" fontAlgn="b"/>
                      <a:r>
                        <a:rPr lang="es-CO" sz="1000" b="1" i="0" u="none" strike="noStrike" dirty="0">
                          <a:solidFill>
                            <a:srgbClr val="000000"/>
                          </a:solidFill>
                          <a:effectLst/>
                          <a:latin typeface="+mj-lt"/>
                        </a:rPr>
                        <a:t>1.659 </a:t>
                      </a:r>
                    </a:p>
                  </a:txBody>
                  <a:tcPr marL="0" marR="0" marT="0" marB="0" anchor="b">
                    <a:solidFill>
                      <a:schemeClr val="bg1"/>
                    </a:solidFill>
                  </a:tcPr>
                </a:tc>
                <a:extLst>
                  <a:ext uri="{0D108BD9-81ED-4DB2-BD59-A6C34878D82A}">
                    <a16:rowId xmlns:a16="http://schemas.microsoft.com/office/drawing/2014/main" val="10004"/>
                  </a:ext>
                </a:extLst>
              </a:tr>
              <a:tr h="135080">
                <a:tc>
                  <a:txBody>
                    <a:bodyPr/>
                    <a:lstStyle/>
                    <a:p>
                      <a:pPr algn="ctr" rtl="0" fontAlgn="ctr"/>
                      <a:r>
                        <a:rPr lang="es-CO" sz="1050" u="none" strike="noStrike" dirty="0">
                          <a:effectLst/>
                        </a:rPr>
                        <a:t>2015</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fontAlgn="b"/>
                      <a:r>
                        <a:rPr lang="es-CO" sz="1000" b="0" i="0" u="none" strike="noStrike" dirty="0">
                          <a:solidFill>
                            <a:srgbClr val="000000"/>
                          </a:solidFill>
                          <a:effectLst/>
                          <a:latin typeface="+mj-lt"/>
                        </a:rPr>
                        <a:t>198</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381</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197</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151</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123</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119</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219</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124</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171</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163</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156</a:t>
                      </a:r>
                    </a:p>
                  </a:txBody>
                  <a:tcPr marL="9525" marR="9525" marT="9525" marB="0" anchor="b">
                    <a:solidFill>
                      <a:srgbClr val="FFEBEB"/>
                    </a:solidFill>
                  </a:tcPr>
                </a:tc>
                <a:tc>
                  <a:txBody>
                    <a:bodyPr/>
                    <a:lstStyle/>
                    <a:p>
                      <a:pPr algn="ctr" fontAlgn="b"/>
                      <a:r>
                        <a:rPr lang="es-CO" sz="1000" b="0" i="0" u="none" strike="noStrike" dirty="0">
                          <a:solidFill>
                            <a:srgbClr val="000000"/>
                          </a:solidFill>
                          <a:effectLst/>
                          <a:latin typeface="+mj-lt"/>
                        </a:rPr>
                        <a:t>179</a:t>
                      </a:r>
                    </a:p>
                  </a:txBody>
                  <a:tcPr marL="9525" marR="9525" marT="9525" marB="0" anchor="b">
                    <a:solidFill>
                      <a:srgbClr val="FFEBEB"/>
                    </a:solidFill>
                  </a:tcPr>
                </a:tc>
                <a:tc>
                  <a:txBody>
                    <a:bodyPr/>
                    <a:lstStyle/>
                    <a:p>
                      <a:pPr algn="ctr" fontAlgn="b"/>
                      <a:r>
                        <a:rPr lang="es-CO" sz="1000" b="1" i="0" u="none" strike="noStrike" dirty="0">
                          <a:solidFill>
                            <a:srgbClr val="000000"/>
                          </a:solidFill>
                          <a:effectLst/>
                          <a:latin typeface="+mj-lt"/>
                        </a:rPr>
                        <a:t>2.181 </a:t>
                      </a:r>
                    </a:p>
                  </a:txBody>
                  <a:tcPr marL="0" marR="0" marT="0" marB="0" anchor="b">
                    <a:solidFill>
                      <a:srgbClr val="FFEBEB"/>
                    </a:solidFill>
                  </a:tcPr>
                </a:tc>
                <a:extLst>
                  <a:ext uri="{0D108BD9-81ED-4DB2-BD59-A6C34878D82A}">
                    <a16:rowId xmlns:a16="http://schemas.microsoft.com/office/drawing/2014/main" val="10005"/>
                  </a:ext>
                </a:extLst>
              </a:tr>
              <a:tr h="135080">
                <a:tc>
                  <a:txBody>
                    <a:bodyPr/>
                    <a:lstStyle/>
                    <a:p>
                      <a:pPr algn="ctr" rtl="0" fontAlgn="ctr"/>
                      <a:r>
                        <a:rPr lang="es-CO" sz="1050" u="none" strike="noStrike" dirty="0">
                          <a:effectLst/>
                        </a:rPr>
                        <a:t>2016</a:t>
                      </a:r>
                      <a:endParaRPr lang="es-CO" sz="1050" b="0" i="0" u="none" strike="noStrike" dirty="0">
                        <a:solidFill>
                          <a:srgbClr val="000000"/>
                        </a:solidFill>
                        <a:effectLst/>
                        <a:latin typeface="Calibri"/>
                      </a:endParaRPr>
                    </a:p>
                  </a:txBody>
                  <a:tcPr marL="9525" marR="9525" marT="9525" marB="0" anchor="ctr">
                    <a:solidFill>
                      <a:srgbClr val="C00000"/>
                    </a:solidFill>
                  </a:tcPr>
                </a:tc>
                <a:tc>
                  <a:txBody>
                    <a:bodyPr/>
                    <a:lstStyle/>
                    <a:p>
                      <a:pPr algn="ctr" fontAlgn="b"/>
                      <a:r>
                        <a:rPr lang="es-CO" sz="1000" b="0" i="0" u="none" strike="noStrike" dirty="0">
                          <a:solidFill>
                            <a:srgbClr val="000000"/>
                          </a:solidFill>
                          <a:effectLst/>
                          <a:latin typeface="+mj-lt"/>
                        </a:rPr>
                        <a:t>207</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190</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247</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178</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549</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490</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508</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422</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593</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651</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569</a:t>
                      </a:r>
                    </a:p>
                  </a:txBody>
                  <a:tcPr marL="9525" marR="9525" marT="9525" marB="0" anchor="b">
                    <a:solidFill>
                      <a:schemeClr val="bg1"/>
                    </a:solidFill>
                  </a:tcPr>
                </a:tc>
                <a:tc>
                  <a:txBody>
                    <a:bodyPr/>
                    <a:lstStyle/>
                    <a:p>
                      <a:pPr algn="ctr" fontAlgn="b"/>
                      <a:r>
                        <a:rPr lang="es-CO" sz="1000" b="0" i="0" u="none" strike="noStrike" dirty="0">
                          <a:solidFill>
                            <a:srgbClr val="000000"/>
                          </a:solidFill>
                          <a:effectLst/>
                          <a:latin typeface="+mj-lt"/>
                        </a:rPr>
                        <a:t>510</a:t>
                      </a:r>
                    </a:p>
                  </a:txBody>
                  <a:tcPr marL="9525" marR="9525" marT="9525" marB="0" anchor="b">
                    <a:solidFill>
                      <a:schemeClr val="bg1"/>
                    </a:solidFill>
                  </a:tcPr>
                </a:tc>
                <a:tc>
                  <a:txBody>
                    <a:bodyPr/>
                    <a:lstStyle/>
                    <a:p>
                      <a:pPr algn="ctr" fontAlgn="b"/>
                      <a:r>
                        <a:rPr lang="es-CO" sz="1000" b="1" i="0" u="none" strike="noStrike" dirty="0">
                          <a:solidFill>
                            <a:srgbClr val="000000"/>
                          </a:solidFill>
                          <a:effectLst/>
                          <a:latin typeface="+mj-lt"/>
                        </a:rPr>
                        <a:t>5.114 </a:t>
                      </a:r>
                    </a:p>
                  </a:txBody>
                  <a:tcPr marL="0" marR="0" marT="0" marB="0" anchor="b">
                    <a:solidFill>
                      <a:schemeClr val="bg1"/>
                    </a:solidFill>
                  </a:tcPr>
                </a:tc>
                <a:extLst>
                  <a:ext uri="{0D108BD9-81ED-4DB2-BD59-A6C34878D82A}">
                    <a16:rowId xmlns:a16="http://schemas.microsoft.com/office/drawing/2014/main" val="10006"/>
                  </a:ext>
                </a:extLst>
              </a:tr>
            </a:tbl>
          </a:graphicData>
        </a:graphic>
      </p:graphicFrame>
      <p:cxnSp>
        <p:nvCxnSpPr>
          <p:cNvPr id="11" name="10 Conector recto"/>
          <p:cNvCxnSpPr/>
          <p:nvPr/>
        </p:nvCxnSpPr>
        <p:spPr>
          <a:xfrm>
            <a:off x="1387926" y="697260"/>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2190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5 CuadroTexto"/>
          <p:cNvSpPr txBox="1"/>
          <p:nvPr/>
        </p:nvSpPr>
        <p:spPr>
          <a:xfrm>
            <a:off x="2271688" y="2209428"/>
            <a:ext cx="5432604" cy="954107"/>
          </a:xfrm>
          <a:prstGeom prst="rect">
            <a:avLst/>
          </a:prstGeom>
          <a:noFill/>
        </p:spPr>
        <p:txBody>
          <a:bodyPr wrap="square" rtlCol="0">
            <a:spAutoFit/>
          </a:bodyPr>
          <a:lstStyle/>
          <a:p>
            <a:pPr algn="ctr"/>
            <a:r>
              <a:rPr lang="es-CO" sz="2800" b="1" dirty="0">
                <a:solidFill>
                  <a:schemeClr val="bg1"/>
                </a:solidFill>
                <a:latin typeface="Century Gothic" panose="020B0502020202020204" pitchFamily="34" charset="0"/>
              </a:rPr>
              <a:t>1.CARACTERÍSTICAS GENERALES DEL PAÍS</a:t>
            </a:r>
          </a:p>
        </p:txBody>
      </p:sp>
    </p:spTree>
    <p:extLst>
      <p:ext uri="{BB962C8B-B14F-4D97-AF65-F5344CB8AC3E}">
        <p14:creationId xmlns:p14="http://schemas.microsoft.com/office/powerpoint/2010/main" val="1655472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30</a:t>
            </a:fld>
            <a:endParaRPr lang="es-CO"/>
          </a:p>
        </p:txBody>
      </p:sp>
      <p:sp>
        <p:nvSpPr>
          <p:cNvPr id="3" name="2 Marcador de texto"/>
          <p:cNvSpPr>
            <a:spLocks noGrp="1"/>
          </p:cNvSpPr>
          <p:nvPr>
            <p:ph type="body" sz="quarter" idx="4294967295"/>
          </p:nvPr>
        </p:nvSpPr>
        <p:spPr>
          <a:xfrm>
            <a:off x="897285" y="193675"/>
            <a:ext cx="8365430" cy="568325"/>
          </a:xfrm>
          <a:prstGeom prst="rect">
            <a:avLst/>
          </a:prstGeom>
        </p:spPr>
        <p:txBody>
          <a:bodyPr/>
          <a:lstStyle/>
          <a:p>
            <a:pPr marL="0" indent="0" algn="ctr">
              <a:buNone/>
            </a:pPr>
            <a:r>
              <a:rPr lang="es-CO" sz="1600" b="1" dirty="0">
                <a:solidFill>
                  <a:schemeClr val="tx1">
                    <a:lumMod val="65000"/>
                    <a:lumOff val="35000"/>
                  </a:schemeClr>
                </a:solidFill>
                <a:latin typeface="Century Gothic" panose="020B0502020202020204" pitchFamily="34" charset="0"/>
              </a:rPr>
              <a:t>Los residentes de Turquía que llegan a Colombia declaran que su principal motivo de viaje es vacaciones, recreo y ocio</a:t>
            </a:r>
          </a:p>
        </p:txBody>
      </p:sp>
      <p:graphicFrame>
        <p:nvGraphicFramePr>
          <p:cNvPr id="4" name="3 Gráfico"/>
          <p:cNvGraphicFramePr/>
          <p:nvPr>
            <p:extLst>
              <p:ext uri="{D42A27DB-BD31-4B8C-83A1-F6EECF244321}">
                <p14:modId xmlns:p14="http://schemas.microsoft.com/office/powerpoint/2010/main" val="4140443350"/>
              </p:ext>
            </p:extLst>
          </p:nvPr>
        </p:nvGraphicFramePr>
        <p:xfrm>
          <a:off x="1263576" y="1417340"/>
          <a:ext cx="8300586" cy="3441816"/>
        </p:xfrm>
        <a:graphic>
          <a:graphicData uri="http://schemas.openxmlformats.org/drawingml/2006/chart">
            <c:chart xmlns:c="http://schemas.openxmlformats.org/drawingml/2006/chart" xmlns:r="http://schemas.openxmlformats.org/officeDocument/2006/relationships" r:id="rId2"/>
          </a:graphicData>
        </a:graphic>
      </p:graphicFrame>
      <p:cxnSp>
        <p:nvCxnSpPr>
          <p:cNvPr id="7" name="6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9" name="8 CuadroTexto"/>
          <p:cNvSpPr txBox="1"/>
          <p:nvPr/>
        </p:nvSpPr>
        <p:spPr>
          <a:xfrm>
            <a:off x="2180952" y="5449788"/>
            <a:ext cx="4267200" cy="261610"/>
          </a:xfrm>
          <a:prstGeom prst="rect">
            <a:avLst/>
          </a:prstGeom>
        </p:spPr>
        <p:txBody>
          <a:bodyPr/>
          <a:lstStyle>
            <a:defPPr>
              <a:defRPr lang="es-CO"/>
            </a:defPPr>
            <a:lvl1pPr indent="0" defTabSz="1015990">
              <a:spcBef>
                <a:spcPct val="20000"/>
              </a:spcBef>
              <a:buFont typeface="Arial" panose="020B0604020202020204" pitchFamily="34" charset="0"/>
              <a:buNone/>
              <a:defRPr sz="1050">
                <a:solidFill>
                  <a:schemeClr val="tx1">
                    <a:lumMod val="50000"/>
                    <a:lumOff val="50000"/>
                  </a:schemeClr>
                </a:solidFill>
                <a:latin typeface="+mj-lt"/>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Fuente:  Migración Colombia (2017), cálculos ProColombia.</a:t>
            </a:r>
          </a:p>
        </p:txBody>
      </p:sp>
      <p:sp>
        <p:nvSpPr>
          <p:cNvPr id="10" name="2 Marcador de texto"/>
          <p:cNvSpPr txBox="1">
            <a:spLocks/>
          </p:cNvSpPr>
          <p:nvPr/>
        </p:nvSpPr>
        <p:spPr>
          <a:xfrm>
            <a:off x="2703736" y="913284"/>
            <a:ext cx="4680644" cy="504056"/>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lgn="ctr">
              <a:buNone/>
            </a:pPr>
            <a:r>
              <a:rPr lang="es-ES" sz="1400" dirty="0">
                <a:solidFill>
                  <a:schemeClr val="tx1">
                    <a:lumMod val="75000"/>
                    <a:lumOff val="25000"/>
                  </a:schemeClr>
                </a:solidFill>
                <a:latin typeface="Century Gothic" panose="020B0502020202020204" pitchFamily="34" charset="0"/>
              </a:rPr>
              <a:t>Motivos de viaje de los viajeros residentes en Turquía al visitar Colombia, 2016</a:t>
            </a:r>
            <a:r>
              <a:rPr lang="es-CO" sz="1400" dirty="0">
                <a:solidFill>
                  <a:schemeClr val="tx1">
                    <a:lumMod val="75000"/>
                    <a:lumOff val="25000"/>
                  </a:schemeClr>
                </a:solidFill>
                <a:latin typeface="Century Gothic" panose="020B0502020202020204" pitchFamily="34" charset="0"/>
              </a:rPr>
              <a:t> </a:t>
            </a:r>
          </a:p>
        </p:txBody>
      </p:sp>
    </p:spTree>
    <p:extLst>
      <p:ext uri="{BB962C8B-B14F-4D97-AF65-F5344CB8AC3E}">
        <p14:creationId xmlns:p14="http://schemas.microsoft.com/office/powerpoint/2010/main" val="2429649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71688" y="2209428"/>
            <a:ext cx="5472608" cy="954107"/>
          </a:xfrm>
          <a:prstGeom prst="rect">
            <a:avLst/>
          </a:prstGeom>
          <a:noFill/>
        </p:spPr>
        <p:txBody>
          <a:bodyPr wrap="square" rtlCol="0">
            <a:spAutoFit/>
          </a:bodyPr>
          <a:lstStyle/>
          <a:p>
            <a:pPr algn="ctr"/>
            <a:r>
              <a:rPr lang="es-ES_tradnl" sz="2800" b="1" dirty="0">
                <a:solidFill>
                  <a:schemeClr val="bg1"/>
                </a:solidFill>
                <a:latin typeface="Century Gothic" panose="020B0502020202020204" pitchFamily="34" charset="0"/>
              </a:rPr>
              <a:t>6. </a:t>
            </a:r>
            <a:r>
              <a:rPr lang="es-CO" sz="2800" b="1" dirty="0">
                <a:solidFill>
                  <a:schemeClr val="bg1"/>
                </a:solidFill>
                <a:latin typeface="Century Gothic" panose="020B0502020202020204" pitchFamily="34" charset="0"/>
              </a:rPr>
              <a:t>POTENCIAL DE LATINOAMÉRICA</a:t>
            </a:r>
            <a:endParaRPr lang="es-ES_tradnl" sz="28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27704963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32</a:t>
            </a:fld>
            <a:endParaRPr lang="es-CO" dirty="0"/>
          </a:p>
        </p:txBody>
      </p:sp>
      <p:sp>
        <p:nvSpPr>
          <p:cNvPr id="3" name="2 Rectángulo"/>
          <p:cNvSpPr/>
          <p:nvPr/>
        </p:nvSpPr>
        <p:spPr>
          <a:xfrm>
            <a:off x="1011548" y="377870"/>
            <a:ext cx="8136904" cy="369332"/>
          </a:xfrm>
          <a:prstGeom prst="rect">
            <a:avLst/>
          </a:prstGeom>
        </p:spPr>
        <p:txBody>
          <a:bodyPr/>
          <a:lstStyle/>
          <a:p>
            <a:pPr algn="ctr" defTabSz="1015990">
              <a:spcBef>
                <a:spcPct val="20000"/>
              </a:spcBef>
            </a:pPr>
            <a:r>
              <a:rPr lang="es-ES_tradnl" sz="1600" b="1" dirty="0">
                <a:solidFill>
                  <a:schemeClr val="tx1">
                    <a:lumMod val="65000"/>
                    <a:lumOff val="35000"/>
                  </a:schemeClr>
                </a:solidFill>
                <a:latin typeface="Century Gothic" panose="020B0502020202020204" pitchFamily="34" charset="0"/>
              </a:rPr>
              <a:t>Características de los paquetes turísticos a Latinoamérica</a:t>
            </a:r>
            <a:endParaRPr lang="es-CO" sz="1600" b="1" dirty="0">
              <a:solidFill>
                <a:schemeClr val="tx1">
                  <a:lumMod val="65000"/>
                  <a:lumOff val="35000"/>
                </a:schemeClr>
              </a:solidFill>
              <a:latin typeface="Century Gothic" panose="020B0502020202020204" pitchFamily="34" charset="0"/>
            </a:endParaRPr>
          </a:p>
        </p:txBody>
      </p:sp>
      <p:sp>
        <p:nvSpPr>
          <p:cNvPr id="4" name="3 Rectángulo"/>
          <p:cNvSpPr/>
          <p:nvPr/>
        </p:nvSpPr>
        <p:spPr>
          <a:xfrm>
            <a:off x="2488720" y="1678950"/>
            <a:ext cx="2159232" cy="738664"/>
          </a:xfrm>
          <a:prstGeom prst="rect">
            <a:avLst/>
          </a:prstGeom>
        </p:spPr>
        <p:txBody>
          <a:bodyPr wrap="square">
            <a:spAutoFit/>
          </a:bodyPr>
          <a:lstStyle/>
          <a:p>
            <a:pPr lvl="0" algn="ctr"/>
            <a:r>
              <a:rPr lang="es-ES_tradnl" sz="1400" b="1" dirty="0">
                <a:latin typeface="Century Gothic" panose="020B0502020202020204" pitchFamily="34" charset="0"/>
              </a:rPr>
              <a:t>Duración:</a:t>
            </a:r>
            <a:r>
              <a:rPr lang="es-ES_tradnl" sz="1400" dirty="0">
                <a:latin typeface="Century Gothic" panose="020B0502020202020204" pitchFamily="34" charset="0"/>
              </a:rPr>
              <a:t> </a:t>
            </a:r>
          </a:p>
          <a:p>
            <a:pPr lvl="0" algn="ctr"/>
            <a:r>
              <a:rPr lang="es-ES_tradnl" sz="1400" dirty="0">
                <a:latin typeface="Century Gothic" panose="020B0502020202020204" pitchFamily="34" charset="0"/>
              </a:rPr>
              <a:t>8-9 días </a:t>
            </a:r>
          </a:p>
          <a:p>
            <a:pPr lvl="0" algn="ctr"/>
            <a:r>
              <a:rPr lang="es-ES_tradnl" sz="1400" dirty="0">
                <a:latin typeface="Century Gothic" panose="020B0502020202020204" pitchFamily="34" charset="0"/>
              </a:rPr>
              <a:t>(</a:t>
            </a:r>
            <a:r>
              <a:rPr lang="es-ES_tradnl" sz="1400" dirty="0" err="1">
                <a:latin typeface="Century Gothic" panose="020B0502020202020204" pitchFamily="34" charset="0"/>
              </a:rPr>
              <a:t>multidestino</a:t>
            </a:r>
            <a:r>
              <a:rPr lang="es-ES_tradnl" sz="1400" dirty="0">
                <a:latin typeface="Century Gothic" panose="020B0502020202020204" pitchFamily="34" charset="0"/>
              </a:rPr>
              <a:t>)</a:t>
            </a:r>
            <a:endParaRPr lang="es-CO" sz="1400" dirty="0">
              <a:latin typeface="Century Gothic" panose="020B0502020202020204" pitchFamily="34" charset="0"/>
            </a:endParaRPr>
          </a:p>
        </p:txBody>
      </p:sp>
      <p:cxnSp>
        <p:nvCxnSpPr>
          <p:cNvPr id="5" name="4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2050" name="Picture 2" descr="C:\Users\pturquia1\Downloads\day-and-nigh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7512" y="1202110"/>
            <a:ext cx="1737614" cy="1737614"/>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10 Rectángulo"/>
          <p:cNvSpPr/>
          <p:nvPr/>
        </p:nvSpPr>
        <p:spPr>
          <a:xfrm>
            <a:off x="7328586" y="1655419"/>
            <a:ext cx="2376264" cy="738664"/>
          </a:xfrm>
          <a:prstGeom prst="rect">
            <a:avLst/>
          </a:prstGeom>
        </p:spPr>
        <p:txBody>
          <a:bodyPr wrap="square">
            <a:spAutoFit/>
          </a:bodyPr>
          <a:lstStyle/>
          <a:p>
            <a:pPr lvl="0" algn="ctr"/>
            <a:r>
              <a:rPr lang="es-ES_tradnl" sz="1400" b="1" dirty="0">
                <a:latin typeface="Century Gothic" panose="020B0502020202020204" pitchFamily="34" charset="0"/>
              </a:rPr>
              <a:t>Precio:</a:t>
            </a:r>
            <a:r>
              <a:rPr lang="es-ES_tradnl" sz="1400" dirty="0">
                <a:latin typeface="Century Gothic" panose="020B0502020202020204" pitchFamily="34" charset="0"/>
              </a:rPr>
              <a:t> </a:t>
            </a:r>
          </a:p>
          <a:p>
            <a:pPr algn="ctr"/>
            <a:r>
              <a:rPr lang="es-ES_tradnl" sz="1400" dirty="0">
                <a:latin typeface="Century Gothic" panose="020B0502020202020204" pitchFamily="34" charset="0"/>
              </a:rPr>
              <a:t>$2.500 USD –$5.000 USD</a:t>
            </a:r>
            <a:endParaRPr lang="es-CO" sz="1400" dirty="0">
              <a:latin typeface="Century Gothic" panose="020B0502020202020204" pitchFamily="34" charset="0"/>
            </a:endParaRPr>
          </a:p>
          <a:p>
            <a:pPr lvl="0" algn="ctr"/>
            <a:endParaRPr lang="es-CO" sz="1400" dirty="0">
              <a:latin typeface="Century Gothic" panose="020B0502020202020204" pitchFamily="34" charset="0"/>
            </a:endParaRPr>
          </a:p>
        </p:txBody>
      </p:sp>
      <p:sp>
        <p:nvSpPr>
          <p:cNvPr id="8" name="7 Rectángulo"/>
          <p:cNvSpPr/>
          <p:nvPr/>
        </p:nvSpPr>
        <p:spPr>
          <a:xfrm>
            <a:off x="4248526" y="3856412"/>
            <a:ext cx="4268192" cy="738664"/>
          </a:xfrm>
          <a:prstGeom prst="rect">
            <a:avLst/>
          </a:prstGeom>
        </p:spPr>
        <p:txBody>
          <a:bodyPr wrap="square">
            <a:spAutoFit/>
          </a:bodyPr>
          <a:lstStyle/>
          <a:p>
            <a:pPr lvl="0" algn="ctr"/>
            <a:r>
              <a:rPr lang="es-ES_tradnl" sz="1400" b="1" dirty="0">
                <a:latin typeface="Century Gothic" panose="020B0502020202020204" pitchFamily="34" charset="0"/>
              </a:rPr>
              <a:t>Hoteles</a:t>
            </a:r>
            <a:r>
              <a:rPr lang="es-ES_tradnl" sz="1400" dirty="0">
                <a:latin typeface="Century Gothic" panose="020B0502020202020204" pitchFamily="34" charset="0"/>
              </a:rPr>
              <a:t>: </a:t>
            </a:r>
          </a:p>
          <a:p>
            <a:pPr lvl="0" algn="ctr"/>
            <a:r>
              <a:rPr lang="es-ES_tradnl" sz="1400" dirty="0">
                <a:latin typeface="Century Gothic" panose="020B0502020202020204" pitchFamily="34" charset="0"/>
              </a:rPr>
              <a:t>Hoteles de cuatro o cinco estrellas, ubicados en lugares céntricos. </a:t>
            </a:r>
            <a:endParaRPr lang="es-CO" sz="1400" dirty="0">
              <a:latin typeface="Century Gothic" panose="020B0502020202020204" pitchFamily="34" charset="0"/>
            </a:endParaRPr>
          </a:p>
        </p:txBody>
      </p:sp>
      <p:pic>
        <p:nvPicPr>
          <p:cNvPr id="2056" name="Picture 8" descr="C:\Users\pturquia1\Downloads\hotel (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4165" y="3350302"/>
            <a:ext cx="1750883" cy="1750883"/>
          </a:xfrm>
          <a:prstGeom prst="rect">
            <a:avLst/>
          </a:prstGeom>
          <a:noFill/>
          <a:extLst>
            <a:ext uri="{909E8E84-426E-40dd-AFC4-6F175D3DCCD1}">
              <a14:hiddenFill xmlns:a14="http://schemas.microsoft.com/office/drawing/2010/main" xmlns="">
                <a:solidFill>
                  <a:srgbClr val="FFFFFF"/>
                </a:solidFill>
              </a14:hiddenFill>
            </a:ext>
          </a:extLst>
        </p:spPr>
      </p:pic>
      <p:pic>
        <p:nvPicPr>
          <p:cNvPr id="2057" name="Picture 9" descr="C:\Users\pturquia1\Downloads\tag (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538549" y="1202110"/>
            <a:ext cx="1737614" cy="1737614"/>
          </a:xfrm>
          <a:prstGeom prst="rect">
            <a:avLst/>
          </a:prstGeom>
          <a:noFill/>
          <a:extLst>
            <a:ext uri="{909E8E84-426E-40dd-AFC4-6F175D3DCCD1}">
              <a14:hiddenFill xmlns:a14="http://schemas.microsoft.com/office/drawing/2010/main" xmlns="">
                <a:solidFill>
                  <a:srgbClr val="FFFFFF"/>
                </a:solidFill>
              </a14:hiddenFill>
            </a:ext>
          </a:extLst>
        </p:spPr>
      </p:pic>
      <p:sp>
        <p:nvSpPr>
          <p:cNvPr id="12" name="8 CuadroTexto"/>
          <p:cNvSpPr txBox="1"/>
          <p:nvPr/>
        </p:nvSpPr>
        <p:spPr>
          <a:xfrm>
            <a:off x="2180952" y="5449788"/>
            <a:ext cx="4267200" cy="261610"/>
          </a:xfrm>
          <a:prstGeom prst="rect">
            <a:avLst/>
          </a:prstGeom>
        </p:spPr>
        <p:txBody>
          <a:bodyPr/>
          <a:lstStyle>
            <a:defPPr>
              <a:defRPr lang="es-CO"/>
            </a:defPPr>
            <a:lvl1pPr indent="0" defTabSz="1015990">
              <a:spcBef>
                <a:spcPct val="20000"/>
              </a:spcBef>
              <a:buFont typeface="Arial" panose="020B0604020202020204" pitchFamily="34" charset="0"/>
              <a:buNone/>
              <a:defRPr sz="1050">
                <a:solidFill>
                  <a:schemeClr val="tx1">
                    <a:lumMod val="50000"/>
                    <a:lumOff val="50000"/>
                  </a:schemeClr>
                </a:solidFill>
                <a:latin typeface="+mj-lt"/>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Fuente:  </a:t>
            </a:r>
            <a:r>
              <a:rPr lang="es-ES_tradnl" dirty="0">
                <a:latin typeface="Calibri" panose="020F0502020204030204" pitchFamily="34" charset="0"/>
                <a:ea typeface="Calibri" panose="020F0502020204030204" pitchFamily="34" charset="0"/>
              </a:rPr>
              <a:t>Entrevistas a profundidad a tour operadores turcos. </a:t>
            </a:r>
            <a:endParaRPr lang="es-CO" dirty="0"/>
          </a:p>
        </p:txBody>
      </p:sp>
    </p:spTree>
    <p:extLst>
      <p:ext uri="{BB962C8B-B14F-4D97-AF65-F5344CB8AC3E}">
        <p14:creationId xmlns:p14="http://schemas.microsoft.com/office/powerpoint/2010/main" val="39736091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33</a:t>
            </a:fld>
            <a:endParaRPr lang="es-CO" dirty="0"/>
          </a:p>
        </p:txBody>
      </p:sp>
      <p:sp>
        <p:nvSpPr>
          <p:cNvPr id="3" name="2 Rectángulo"/>
          <p:cNvSpPr/>
          <p:nvPr/>
        </p:nvSpPr>
        <p:spPr>
          <a:xfrm>
            <a:off x="1011548" y="377870"/>
            <a:ext cx="8136904" cy="369332"/>
          </a:xfrm>
          <a:prstGeom prst="rect">
            <a:avLst/>
          </a:prstGeom>
        </p:spPr>
        <p:txBody>
          <a:bodyPr/>
          <a:lstStyle/>
          <a:p>
            <a:pPr algn="ctr" defTabSz="1015990">
              <a:spcBef>
                <a:spcPct val="20000"/>
              </a:spcBef>
            </a:pPr>
            <a:r>
              <a:rPr lang="es-ES_tradnl" sz="1600" b="1" dirty="0">
                <a:solidFill>
                  <a:schemeClr val="tx1">
                    <a:lumMod val="65000"/>
                    <a:lumOff val="35000"/>
                  </a:schemeClr>
                </a:solidFill>
                <a:latin typeface="Century Gothic" panose="020B0502020202020204" pitchFamily="34" charset="0"/>
              </a:rPr>
              <a:t>Características de los paquetes turísticos a Latinoamérica</a:t>
            </a:r>
            <a:endParaRPr lang="es-CO" sz="1600" b="1" dirty="0">
              <a:solidFill>
                <a:schemeClr val="tx1">
                  <a:lumMod val="65000"/>
                  <a:lumOff val="35000"/>
                </a:schemeClr>
              </a:solidFill>
              <a:latin typeface="Century Gothic" panose="020B0502020202020204" pitchFamily="34" charset="0"/>
            </a:endParaRPr>
          </a:p>
        </p:txBody>
      </p:sp>
      <p:cxnSp>
        <p:nvCxnSpPr>
          <p:cNvPr id="5" name="4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 name="7 Rectángulo"/>
          <p:cNvSpPr/>
          <p:nvPr/>
        </p:nvSpPr>
        <p:spPr>
          <a:xfrm>
            <a:off x="1015227" y="1305839"/>
            <a:ext cx="4511633" cy="830997"/>
          </a:xfrm>
          <a:prstGeom prst="rect">
            <a:avLst/>
          </a:prstGeom>
        </p:spPr>
        <p:txBody>
          <a:bodyPr wrap="square">
            <a:spAutoFit/>
          </a:bodyPr>
          <a:lstStyle/>
          <a:p>
            <a:pPr lvl="0" algn="ctr"/>
            <a:r>
              <a:rPr lang="es-ES_tradnl" sz="1200" b="1" i="1" dirty="0" err="1">
                <a:latin typeface="Century Gothic" panose="020B0502020202020204" pitchFamily="34" charset="0"/>
              </a:rPr>
              <a:t>All</a:t>
            </a:r>
            <a:r>
              <a:rPr lang="es-ES_tradnl" sz="1200" b="1" i="1" dirty="0">
                <a:latin typeface="Century Gothic" panose="020B0502020202020204" pitchFamily="34" charset="0"/>
              </a:rPr>
              <a:t> inclusive</a:t>
            </a:r>
            <a:r>
              <a:rPr lang="es-ES_tradnl" sz="1200" dirty="0">
                <a:latin typeface="Century Gothic" panose="020B0502020202020204" pitchFamily="34" charset="0"/>
              </a:rPr>
              <a:t>: </a:t>
            </a:r>
          </a:p>
          <a:p>
            <a:pPr lvl="0" algn="ctr"/>
            <a:r>
              <a:rPr lang="es-ES_tradnl" sz="1200" dirty="0">
                <a:latin typeface="Century Gothic" panose="020B0502020202020204" pitchFamily="34" charset="0"/>
              </a:rPr>
              <a:t>Incluyen el transporte aéreo internacional, transporte en el destino, acomodación y desayuno. City tours y algunos servicios ofrecidos en el destino son de costo adicional.</a:t>
            </a:r>
            <a:endParaRPr lang="es-CO" sz="1200" dirty="0">
              <a:latin typeface="Century Gothic" panose="020B0502020202020204" pitchFamily="34" charset="0"/>
            </a:endParaRPr>
          </a:p>
        </p:txBody>
      </p:sp>
      <p:pic>
        <p:nvPicPr>
          <p:cNvPr id="2053" name="Picture 5" descr="C:\Users\pturquia1\Downloads\breakfast.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7665" y="1705372"/>
            <a:ext cx="720080" cy="720080"/>
          </a:xfrm>
          <a:prstGeom prst="rect">
            <a:avLst/>
          </a:prstGeom>
          <a:noFill/>
          <a:extLst>
            <a:ext uri="{909E8E84-426E-40dd-AFC4-6F175D3DCCD1}">
              <a14:hiddenFill xmlns:a14="http://schemas.microsoft.com/office/drawing/2010/main" xmlns="">
                <a:solidFill>
                  <a:srgbClr val="FFFFFF"/>
                </a:solidFill>
              </a14:hiddenFill>
            </a:ext>
          </a:extLst>
        </p:spPr>
      </p:pic>
      <p:pic>
        <p:nvPicPr>
          <p:cNvPr id="2054" name="Picture 6" descr="C:\Users\pturquia1\Downloads\bus.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60120" y="1057300"/>
            <a:ext cx="669593" cy="669593"/>
          </a:xfrm>
          <a:prstGeom prst="rect">
            <a:avLst/>
          </a:prstGeom>
          <a:noFill/>
          <a:extLst>
            <a:ext uri="{909E8E84-426E-40dd-AFC4-6F175D3DCCD1}">
              <a14:hiddenFill xmlns:a14="http://schemas.microsoft.com/office/drawing/2010/main" xmlns="">
                <a:solidFill>
                  <a:srgbClr val="FFFFFF"/>
                </a:solidFill>
              </a14:hiddenFill>
            </a:ext>
          </a:extLst>
        </p:spPr>
      </p:pic>
      <p:pic>
        <p:nvPicPr>
          <p:cNvPr id="2055" name="Picture 7" descr="C:\Users\pturquia1\Downloads\hotel.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05576" y="1726893"/>
            <a:ext cx="676571" cy="676570"/>
          </a:xfrm>
          <a:prstGeom prst="rect">
            <a:avLst/>
          </a:prstGeom>
          <a:noFill/>
          <a:extLst>
            <a:ext uri="{909E8E84-426E-40dd-AFC4-6F175D3DCCD1}">
              <a14:hiddenFill xmlns:a14="http://schemas.microsoft.com/office/drawing/2010/main" xmlns="">
                <a:solidFill>
                  <a:srgbClr val="FFFFFF"/>
                </a:solidFill>
              </a14:hiddenFill>
            </a:ext>
          </a:extLst>
        </p:spPr>
      </p:pic>
      <p:sp>
        <p:nvSpPr>
          <p:cNvPr id="9" name="8 Rectángulo"/>
          <p:cNvSpPr/>
          <p:nvPr/>
        </p:nvSpPr>
        <p:spPr>
          <a:xfrm>
            <a:off x="3913389" y="2641476"/>
            <a:ext cx="5055043" cy="1384995"/>
          </a:xfrm>
          <a:prstGeom prst="rect">
            <a:avLst/>
          </a:prstGeom>
        </p:spPr>
        <p:txBody>
          <a:bodyPr wrap="square">
            <a:spAutoFit/>
          </a:bodyPr>
          <a:lstStyle/>
          <a:p>
            <a:pPr lvl="0" algn="ctr"/>
            <a:r>
              <a:rPr lang="es-ES_tradnl" sz="1200" b="1" dirty="0" err="1">
                <a:latin typeface="Century Gothic" panose="020B0502020202020204" pitchFamily="34" charset="0"/>
              </a:rPr>
              <a:t>Multidestino</a:t>
            </a:r>
            <a:r>
              <a:rPr lang="es-ES_tradnl" sz="1200" b="1" dirty="0">
                <a:latin typeface="Century Gothic" panose="020B0502020202020204" pitchFamily="34" charset="0"/>
              </a:rPr>
              <a:t>:</a:t>
            </a:r>
            <a:r>
              <a:rPr lang="es-ES_tradnl" sz="1200" dirty="0">
                <a:latin typeface="Century Gothic" panose="020B0502020202020204" pitchFamily="34" charset="0"/>
              </a:rPr>
              <a:t> </a:t>
            </a:r>
          </a:p>
          <a:p>
            <a:pPr lvl="0" algn="ctr"/>
            <a:r>
              <a:rPr lang="es-ES_tradnl" sz="1200" dirty="0">
                <a:latin typeface="Century Gothic" panose="020B0502020202020204" pitchFamily="34" charset="0"/>
              </a:rPr>
              <a:t>Para destinos </a:t>
            </a:r>
            <a:r>
              <a:rPr lang="es-ES_tradnl" sz="1200" i="1" dirty="0" err="1">
                <a:latin typeface="Century Gothic" panose="020B0502020202020204" pitchFamily="34" charset="0"/>
              </a:rPr>
              <a:t>long-haul</a:t>
            </a:r>
            <a:r>
              <a:rPr lang="es-ES_tradnl" sz="1200" dirty="0">
                <a:latin typeface="Century Gothic" panose="020B0502020202020204" pitchFamily="34" charset="0"/>
              </a:rPr>
              <a:t>, los turcos demandan visitar más de un destino, por este motivo, a excepción de Cuba (el principal destino en la región para los viajeros turcos), </a:t>
            </a:r>
            <a:r>
              <a:rPr lang="es-ES" sz="1200" dirty="0">
                <a:latin typeface="Century Gothic" panose="020B0502020202020204" pitchFamily="34" charset="0"/>
              </a:rPr>
              <a:t>suelen ofrecer paquetes </a:t>
            </a:r>
            <a:r>
              <a:rPr lang="es-ES" sz="1200" dirty="0" err="1">
                <a:latin typeface="Century Gothic" panose="020B0502020202020204" pitchFamily="34" charset="0"/>
              </a:rPr>
              <a:t>multidestino</a:t>
            </a:r>
            <a:endParaRPr lang="es-ES" sz="1200" dirty="0">
              <a:latin typeface="Century Gothic" panose="020B0502020202020204" pitchFamily="34" charset="0"/>
            </a:endParaRPr>
          </a:p>
          <a:p>
            <a:pPr lvl="0" algn="ctr"/>
            <a:r>
              <a:rPr lang="es-ES_tradnl" sz="1200" dirty="0">
                <a:latin typeface="Century Gothic" panose="020B0502020202020204" pitchFamily="34" charset="0"/>
              </a:rPr>
              <a:t>Las combinaciones más comunes son Argentina – Brasil, Colombia – Perú, Perú – Bolivia y Colombia – Panamá.  </a:t>
            </a:r>
            <a:endParaRPr lang="es-CO" sz="1200" dirty="0">
              <a:latin typeface="Century Gothic" panose="020B0502020202020204" pitchFamily="34" charset="0"/>
            </a:endParaRPr>
          </a:p>
        </p:txBody>
      </p:sp>
      <p:sp>
        <p:nvSpPr>
          <p:cNvPr id="6" name="5 Rectángulo"/>
          <p:cNvSpPr/>
          <p:nvPr/>
        </p:nvSpPr>
        <p:spPr>
          <a:xfrm>
            <a:off x="2415704" y="4437088"/>
            <a:ext cx="4896544" cy="1015663"/>
          </a:xfrm>
          <a:prstGeom prst="rect">
            <a:avLst/>
          </a:prstGeom>
        </p:spPr>
        <p:txBody>
          <a:bodyPr wrap="square">
            <a:spAutoFit/>
          </a:bodyPr>
          <a:lstStyle/>
          <a:p>
            <a:pPr lvl="0" algn="ctr"/>
            <a:r>
              <a:rPr lang="es-ES_tradnl" sz="1200" b="1" dirty="0">
                <a:latin typeface="Century Gothic" panose="020B0502020202020204" pitchFamily="34" charset="0"/>
              </a:rPr>
              <a:t>Guía turístico:</a:t>
            </a:r>
            <a:r>
              <a:rPr lang="es-ES_tradnl" sz="1200" dirty="0">
                <a:latin typeface="Century Gothic" panose="020B0502020202020204" pitchFamily="34" charset="0"/>
              </a:rPr>
              <a:t> </a:t>
            </a:r>
          </a:p>
          <a:p>
            <a:pPr lvl="0" algn="ctr"/>
            <a:r>
              <a:rPr lang="es-ES_tradnl" sz="1200" dirty="0">
                <a:latin typeface="Century Gothic" panose="020B0502020202020204" pitchFamily="34" charset="0"/>
              </a:rPr>
              <a:t>Guía turístico que hable turco debido a la falta de fluidez en idiomas extranjeros por parte de la población turca y la necesidad de confianza y comodidad que genera viajar con una persona conocedora del destino. </a:t>
            </a:r>
          </a:p>
        </p:txBody>
      </p:sp>
      <p:pic>
        <p:nvPicPr>
          <p:cNvPr id="3074" name="Picture 2" descr="C:\Users\pturquia1\Downloads\airplan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71188" y="966927"/>
            <a:ext cx="738445" cy="738445"/>
          </a:xfrm>
          <a:prstGeom prst="rect">
            <a:avLst/>
          </a:prstGeom>
          <a:noFill/>
          <a:extLst>
            <a:ext uri="{909E8E84-426E-40dd-AFC4-6F175D3DCCD1}">
              <a14:hiddenFill xmlns:a14="http://schemas.microsoft.com/office/drawing/2010/main" xmlns="">
                <a:solidFill>
                  <a:srgbClr val="FFFFFF"/>
                </a:solidFill>
              </a14:hiddenFill>
            </a:ext>
          </a:extLst>
        </p:spPr>
      </p:pic>
      <p:pic>
        <p:nvPicPr>
          <p:cNvPr id="3075" name="Picture 3" descr="C:\Users\pturquia1\Downloads\locations.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68984" y="2641476"/>
            <a:ext cx="1429983" cy="1429983"/>
          </a:xfrm>
          <a:prstGeom prst="rect">
            <a:avLst/>
          </a:prstGeom>
          <a:noFill/>
          <a:extLst>
            <a:ext uri="{909E8E84-426E-40dd-AFC4-6F175D3DCCD1}">
              <a14:hiddenFill xmlns:a14="http://schemas.microsoft.com/office/drawing/2010/main" xmlns="">
                <a:solidFill>
                  <a:srgbClr val="FFFFFF"/>
                </a:solidFill>
              </a14:hiddenFill>
            </a:ext>
          </a:extLst>
        </p:spPr>
      </p:pic>
      <p:pic>
        <p:nvPicPr>
          <p:cNvPr id="3078" name="Picture 6" descr="C:\Users\pturquia1\Downloads\fla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12248" y="4297660"/>
            <a:ext cx="1224136" cy="122413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8 CuadroTexto"/>
          <p:cNvSpPr txBox="1"/>
          <p:nvPr/>
        </p:nvSpPr>
        <p:spPr>
          <a:xfrm>
            <a:off x="2180952" y="5449788"/>
            <a:ext cx="4267200" cy="261610"/>
          </a:xfrm>
          <a:prstGeom prst="rect">
            <a:avLst/>
          </a:prstGeom>
        </p:spPr>
        <p:txBody>
          <a:bodyPr/>
          <a:lstStyle>
            <a:defPPr>
              <a:defRPr lang="es-CO"/>
            </a:defPPr>
            <a:lvl1pPr indent="0" defTabSz="1015990">
              <a:spcBef>
                <a:spcPct val="20000"/>
              </a:spcBef>
              <a:buFont typeface="Arial" panose="020B0604020202020204" pitchFamily="34" charset="0"/>
              <a:buNone/>
              <a:defRPr sz="1050">
                <a:solidFill>
                  <a:schemeClr val="tx1">
                    <a:lumMod val="50000"/>
                    <a:lumOff val="50000"/>
                  </a:schemeClr>
                </a:solidFill>
                <a:latin typeface="+mj-lt"/>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Fuente:  </a:t>
            </a:r>
            <a:r>
              <a:rPr lang="es-ES_tradnl" dirty="0">
                <a:latin typeface="Calibri" panose="020F0502020204030204" pitchFamily="34" charset="0"/>
                <a:ea typeface="Calibri" panose="020F0502020204030204" pitchFamily="34" charset="0"/>
              </a:rPr>
              <a:t>Entrevistas a profundidad a tour operadores turcos. </a:t>
            </a:r>
            <a:endParaRPr lang="es-CO" dirty="0"/>
          </a:p>
        </p:txBody>
      </p:sp>
    </p:spTree>
    <p:extLst>
      <p:ext uri="{BB962C8B-B14F-4D97-AF65-F5344CB8AC3E}">
        <p14:creationId xmlns:p14="http://schemas.microsoft.com/office/powerpoint/2010/main" val="16960962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34</a:t>
            </a:fld>
            <a:endParaRPr lang="es-CO" dirty="0"/>
          </a:p>
        </p:txBody>
      </p:sp>
      <p:sp>
        <p:nvSpPr>
          <p:cNvPr id="3" name="2 Rectángulo"/>
          <p:cNvSpPr/>
          <p:nvPr/>
        </p:nvSpPr>
        <p:spPr>
          <a:xfrm>
            <a:off x="1047552" y="327928"/>
            <a:ext cx="8136904" cy="369332"/>
          </a:xfrm>
          <a:prstGeom prst="rect">
            <a:avLst/>
          </a:prstGeom>
        </p:spPr>
        <p:txBody>
          <a:bodyPr/>
          <a:lstStyle/>
          <a:p>
            <a:pPr algn="ctr" defTabSz="1015990">
              <a:spcBef>
                <a:spcPct val="20000"/>
              </a:spcBef>
            </a:pPr>
            <a:r>
              <a:rPr lang="es-ES_tradnl" sz="1600" b="1" dirty="0">
                <a:solidFill>
                  <a:schemeClr val="tx1">
                    <a:lumMod val="65000"/>
                    <a:lumOff val="35000"/>
                  </a:schemeClr>
                </a:solidFill>
                <a:latin typeface="Century Gothic" panose="020B0502020202020204" pitchFamily="34" charset="0"/>
              </a:rPr>
              <a:t>Productos y experiencias de Latinoamérica </a:t>
            </a:r>
            <a:endParaRPr lang="es-CO" sz="1600" b="1" dirty="0">
              <a:solidFill>
                <a:schemeClr val="tx1">
                  <a:lumMod val="65000"/>
                  <a:lumOff val="35000"/>
                </a:schemeClr>
              </a:solidFill>
              <a:latin typeface="Century Gothic" panose="020B0502020202020204" pitchFamily="34" charset="0"/>
            </a:endParaRPr>
          </a:p>
        </p:txBody>
      </p:sp>
      <p:sp>
        <p:nvSpPr>
          <p:cNvPr id="4" name="3 Rectángulo"/>
          <p:cNvSpPr/>
          <p:nvPr/>
        </p:nvSpPr>
        <p:spPr>
          <a:xfrm>
            <a:off x="848544" y="1644976"/>
            <a:ext cx="5137661" cy="2462213"/>
          </a:xfrm>
          <a:prstGeom prst="rect">
            <a:avLst/>
          </a:prstGeom>
        </p:spPr>
        <p:txBody>
          <a:bodyPr wrap="square">
            <a:spAutoFit/>
          </a:bodyPr>
          <a:lstStyle/>
          <a:p>
            <a:pPr marL="285750" indent="-285750" algn="just">
              <a:buFont typeface="Arial" panose="020B0604020202020204" pitchFamily="34" charset="0"/>
              <a:buChar char="•"/>
            </a:pPr>
            <a:r>
              <a:rPr lang="es-ES_tradnl" sz="1400" b="1" dirty="0">
                <a:latin typeface="Century Gothic" panose="020B0502020202020204" pitchFamily="34" charset="0"/>
              </a:rPr>
              <a:t>Cultura</a:t>
            </a:r>
            <a:r>
              <a:rPr lang="es-ES_tradnl" sz="1400" dirty="0">
                <a:latin typeface="Century Gothic" panose="020B0502020202020204" pitchFamily="34" charset="0"/>
              </a:rPr>
              <a:t> (gastronomía, compras y lugares declarados como Patrimonio Mundial de la UNESCO) y </a:t>
            </a:r>
            <a:r>
              <a:rPr lang="es-ES_tradnl" sz="1400" b="1" dirty="0">
                <a:latin typeface="Century Gothic" panose="020B0502020202020204" pitchFamily="34" charset="0"/>
              </a:rPr>
              <a:t>naturaleza</a:t>
            </a:r>
            <a:r>
              <a:rPr lang="es-ES_tradnl" sz="1400" dirty="0">
                <a:latin typeface="Century Gothic" panose="020B0502020202020204" pitchFamily="34" charset="0"/>
              </a:rPr>
              <a:t> son los principales productos que buscan los turcos cuando escogen como destino un país latinoamericano. </a:t>
            </a:r>
          </a:p>
          <a:p>
            <a:pPr marL="285750" indent="-285750" algn="just">
              <a:buFont typeface="Arial" panose="020B0604020202020204" pitchFamily="34" charset="0"/>
              <a:buChar char="•"/>
            </a:pPr>
            <a:endParaRPr lang="es-CO"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Generalmente, las personas que deciden viajar a Latinoamérica son personas que ya han viajado a otros destinos (incluyendo </a:t>
            </a:r>
            <a:r>
              <a:rPr lang="es-ES_tradnl" sz="1400" i="1" dirty="0">
                <a:latin typeface="Century Gothic" panose="020B0502020202020204" pitchFamily="34" charset="0"/>
              </a:rPr>
              <a:t>long-haul</a:t>
            </a:r>
            <a:r>
              <a:rPr lang="es-ES_tradnl" sz="1400" dirty="0">
                <a:latin typeface="Century Gothic" panose="020B0502020202020204" pitchFamily="34" charset="0"/>
              </a:rPr>
              <a:t>) y cuya </a:t>
            </a:r>
            <a:r>
              <a:rPr lang="es-ES_tradnl" sz="1400" dirty="0" err="1">
                <a:latin typeface="Century Gothic" panose="020B0502020202020204" pitchFamily="34" charset="0"/>
              </a:rPr>
              <a:t>priorida</a:t>
            </a:r>
            <a:r>
              <a:rPr lang="es-ES_tradnl" sz="1400" dirty="0">
                <a:latin typeface="Century Gothic" panose="020B0502020202020204" pitchFamily="34" charset="0"/>
              </a:rPr>
              <a:t> es </a:t>
            </a:r>
            <a:r>
              <a:rPr lang="es-ES_tradnl" sz="1400" b="1" dirty="0">
                <a:latin typeface="Century Gothic" panose="020B0502020202020204" pitchFamily="34" charset="0"/>
              </a:rPr>
              <a:t>experimentar la diversidad y  multiculturalidad de otros países.</a:t>
            </a:r>
            <a:r>
              <a:rPr lang="es-ES_tradnl" sz="1400" dirty="0">
                <a:latin typeface="Century Gothic" panose="020B0502020202020204" pitchFamily="34" charset="0"/>
              </a:rPr>
              <a:t> </a:t>
            </a:r>
            <a:endParaRPr lang="es-CO" sz="1400" dirty="0">
              <a:latin typeface="Century Gothic" panose="020B0502020202020204" pitchFamily="34" charset="0"/>
            </a:endParaRPr>
          </a:p>
        </p:txBody>
      </p:sp>
      <p:cxnSp>
        <p:nvCxnSpPr>
          <p:cNvPr id="6" name="5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4108" name="Picture 12" descr="C:\Users\pturquia1\Downloads\turkey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051" y="1143520"/>
            <a:ext cx="3539519" cy="3539520"/>
          </a:xfrm>
          <a:prstGeom prst="rect">
            <a:avLst/>
          </a:prstGeom>
          <a:noFill/>
          <a:extLst>
            <a:ext uri="{909E8E84-426E-40dd-AFC4-6F175D3DCCD1}">
              <a14:hiddenFill xmlns:a14="http://schemas.microsoft.com/office/drawing/2010/main" xmlns="">
                <a:solidFill>
                  <a:srgbClr val="FFFFFF"/>
                </a:solidFill>
              </a14:hiddenFill>
            </a:ext>
          </a:extLst>
        </p:spPr>
      </p:pic>
      <p:sp>
        <p:nvSpPr>
          <p:cNvPr id="7" name="6 Elipse"/>
          <p:cNvSpPr/>
          <p:nvPr/>
        </p:nvSpPr>
        <p:spPr>
          <a:xfrm>
            <a:off x="6172051" y="1143520"/>
            <a:ext cx="3539519" cy="3539520"/>
          </a:xfrm>
          <a:prstGeom prst="ellipse">
            <a:avLst/>
          </a:prstGeom>
          <a:solidFill>
            <a:schemeClr val="tx1">
              <a:lumMod val="50000"/>
              <a:lumOff val="50000"/>
              <a:alpha val="4705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00" name="Picture 11" descr="C:\Users\pturquia1\Downloads\global-earth-globe-symbol-with-americas-shape (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00044" y="1066300"/>
            <a:ext cx="3672408" cy="36724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42476152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35</a:t>
            </a:fld>
            <a:endParaRPr lang="es-CO" dirty="0"/>
          </a:p>
        </p:txBody>
      </p:sp>
      <p:sp>
        <p:nvSpPr>
          <p:cNvPr id="3" name="2 Rectángulo"/>
          <p:cNvSpPr/>
          <p:nvPr/>
        </p:nvSpPr>
        <p:spPr>
          <a:xfrm>
            <a:off x="1983656" y="369158"/>
            <a:ext cx="5544616" cy="400110"/>
          </a:xfrm>
          <a:prstGeom prst="rect">
            <a:avLst/>
          </a:prstGeom>
        </p:spPr>
        <p:txBody>
          <a:bodyPr/>
          <a:lstStyle/>
          <a:p>
            <a:pPr algn="ctr" defTabSz="1015990">
              <a:spcBef>
                <a:spcPct val="20000"/>
              </a:spcBef>
            </a:pPr>
            <a:r>
              <a:rPr lang="es-ES_tradnl" sz="1600" b="1" dirty="0">
                <a:solidFill>
                  <a:schemeClr val="tx1">
                    <a:lumMod val="65000"/>
                    <a:lumOff val="35000"/>
                  </a:schemeClr>
                </a:solidFill>
                <a:latin typeface="Century Gothic" panose="020B0502020202020204" pitchFamily="34" charset="0"/>
              </a:rPr>
              <a:t>Colombia como destino turístico </a:t>
            </a:r>
            <a:endParaRPr lang="es-CO" sz="1600" b="1" dirty="0">
              <a:solidFill>
                <a:schemeClr val="tx1">
                  <a:lumMod val="65000"/>
                  <a:lumOff val="35000"/>
                </a:schemeClr>
              </a:solidFill>
              <a:latin typeface="Century Gothic" panose="020B0502020202020204" pitchFamily="34" charset="0"/>
            </a:endParaRPr>
          </a:p>
        </p:txBody>
      </p:sp>
      <p:sp>
        <p:nvSpPr>
          <p:cNvPr id="4" name="3 Rectángulo"/>
          <p:cNvSpPr/>
          <p:nvPr/>
        </p:nvSpPr>
        <p:spPr>
          <a:xfrm>
            <a:off x="831528" y="985291"/>
            <a:ext cx="7344816" cy="523220"/>
          </a:xfrm>
          <a:prstGeom prst="rect">
            <a:avLst/>
          </a:prstGeom>
        </p:spPr>
        <p:txBody>
          <a:bodyPr wrap="square">
            <a:spAutoFit/>
          </a:bodyPr>
          <a:lstStyle/>
          <a:p>
            <a:pPr marL="285750" indent="-285750">
              <a:buFont typeface="Arial" panose="020B0604020202020204" pitchFamily="34" charset="0"/>
              <a:buChar char="•"/>
            </a:pPr>
            <a:r>
              <a:rPr lang="es-ES_tradnl" sz="1400" dirty="0">
                <a:latin typeface="Century Gothic" panose="020B0502020202020204" pitchFamily="34" charset="0"/>
              </a:rPr>
              <a:t>La </a:t>
            </a:r>
            <a:r>
              <a:rPr lang="es-ES_tradnl" sz="1400" b="1" dirty="0">
                <a:latin typeface="Century Gothic" panose="020B0502020202020204" pitchFamily="34" charset="0"/>
              </a:rPr>
              <a:t>competitividad de precio </a:t>
            </a:r>
            <a:r>
              <a:rPr lang="es-ES_tradnl" sz="1400" dirty="0">
                <a:latin typeface="Century Gothic" panose="020B0502020202020204" pitchFamily="34" charset="0"/>
              </a:rPr>
              <a:t>es uno de los principales desafíos para vender Colombia en Turquía.</a:t>
            </a:r>
          </a:p>
        </p:txBody>
      </p:sp>
      <p:cxnSp>
        <p:nvCxnSpPr>
          <p:cNvPr id="5" name="4 Conector recto"/>
          <p:cNvCxnSpPr>
            <a:cxnSpLocks/>
          </p:cNvCxnSpPr>
          <p:nvPr/>
        </p:nvCxnSpPr>
        <p:spPr>
          <a:xfrm>
            <a:off x="2103497" y="769268"/>
            <a:ext cx="6413221"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6" name="Picture 3" descr="C:\Users\pturquia1\Pictures\Salsa-in-Cali-Featured-Image.jpg"/>
          <p:cNvPicPr>
            <a:picLocks noChangeAspect="1" noChangeArrowheads="1"/>
          </p:cNvPicPr>
          <p:nvPr/>
        </p:nvPicPr>
        <p:blipFill rotWithShape="1">
          <a:blip r:embed="rId3">
            <a:extLst>
              <a:ext uri="{28A0092B-C50C-407E-A947-70E740481C1C}">
                <a14:useLocalDpi xmlns:a14="http://schemas.microsoft.com/office/drawing/2010/main" val="0"/>
              </a:ext>
            </a:extLst>
          </a:blip>
          <a:srcRect b="3939"/>
          <a:stretch/>
        </p:blipFill>
        <p:spPr bwMode="auto">
          <a:xfrm>
            <a:off x="2343696" y="3448974"/>
            <a:ext cx="4100187" cy="1767485"/>
          </a:xfrm>
          <a:prstGeom prst="rect">
            <a:avLst/>
          </a:prstGeom>
          <a:noFill/>
          <a:ln w="28575">
            <a:noFill/>
          </a:ln>
          <a:extLst>
            <a:ext uri="{909E8E84-426E-40dd-AFC4-6F175D3DCCD1}">
              <a14:hiddenFill xmlns:a14="http://schemas.microsoft.com/office/drawing/2010/main" xmlns="">
                <a:solidFill>
                  <a:srgbClr val="FFFFFF"/>
                </a:solidFill>
              </a14:hiddenFill>
            </a:ext>
          </a:extLst>
        </p:spPr>
      </p:pic>
      <p:pic>
        <p:nvPicPr>
          <p:cNvPr id="7" name="Picture 2" descr="C:\Users\pturquia1\Pictures\Fotos Colombia\valle_del_cauc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51464" r="50000"/>
          <a:stretch/>
        </p:blipFill>
        <p:spPr bwMode="auto">
          <a:xfrm>
            <a:off x="6745797" y="3827298"/>
            <a:ext cx="1742686" cy="1106157"/>
          </a:xfrm>
          <a:prstGeom prst="rect">
            <a:avLst/>
          </a:prstGeom>
          <a:noFill/>
          <a:ln w="28575">
            <a:noFill/>
          </a:ln>
          <a:extLst>
            <a:ext uri="{909E8E84-426E-40dd-AFC4-6F175D3DCCD1}">
              <a14:hiddenFill xmlns:a14="http://schemas.microsoft.com/office/drawing/2010/main" xmlns="">
                <a:solidFill>
                  <a:srgbClr val="FFFFFF"/>
                </a:solidFill>
              </a14:hiddenFill>
            </a:ext>
          </a:extLst>
        </p:spPr>
      </p:pic>
      <p:pic>
        <p:nvPicPr>
          <p:cNvPr id="8" name="Picture 7" descr="C:\Users\pturquia1\Pictures\Fotos Colombia\amazonas._cortesia_procolombia_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6242" r="55603" b="16875"/>
          <a:stretch/>
        </p:blipFill>
        <p:spPr bwMode="auto">
          <a:xfrm>
            <a:off x="8688554" y="3477273"/>
            <a:ext cx="1158704" cy="1338346"/>
          </a:xfrm>
          <a:prstGeom prst="rect">
            <a:avLst/>
          </a:prstGeom>
          <a:noFill/>
          <a:ln w="28575">
            <a:noFill/>
          </a:ln>
          <a:extLst>
            <a:ext uri="{909E8E84-426E-40dd-AFC4-6F175D3DCCD1}">
              <a14:hiddenFill xmlns:a14="http://schemas.microsoft.com/office/drawing/2010/main" xmlns="">
                <a:solidFill>
                  <a:srgbClr val="FFFFFF"/>
                </a:solidFill>
              </a14:hiddenFill>
            </a:ext>
          </a:extLst>
        </p:spPr>
      </p:pic>
      <p:pic>
        <p:nvPicPr>
          <p:cNvPr id="9" name="Picture 5" descr="C:\Users\pturquia1\Pictures\Fotos Colombia\bolivar.jpg"/>
          <p:cNvPicPr>
            <a:picLocks noChangeAspect="1" noChangeArrowheads="1"/>
          </p:cNvPicPr>
          <p:nvPr/>
        </p:nvPicPr>
        <p:blipFill rotWithShape="1">
          <a:blip r:embed="rId6">
            <a:extLst>
              <a:ext uri="{28A0092B-C50C-407E-A947-70E740481C1C}">
                <a14:useLocalDpi xmlns:a14="http://schemas.microsoft.com/office/drawing/2010/main" val="0"/>
              </a:ext>
            </a:extLst>
          </a:blip>
          <a:srcRect l="50000" t="52893"/>
          <a:stretch/>
        </p:blipFill>
        <p:spPr bwMode="auto">
          <a:xfrm>
            <a:off x="7824073" y="2065410"/>
            <a:ext cx="2029857" cy="1226107"/>
          </a:xfrm>
          <a:prstGeom prst="rect">
            <a:avLst/>
          </a:prstGeom>
          <a:noFill/>
          <a:ln w="28575">
            <a:noFill/>
          </a:ln>
          <a:extLst>
            <a:ext uri="{909E8E84-426E-40dd-AFC4-6F175D3DCCD1}">
              <a14:hiddenFill xmlns:a14="http://schemas.microsoft.com/office/drawing/2010/main" xmlns="">
                <a:solidFill>
                  <a:srgbClr val="FFFFFF"/>
                </a:solidFill>
              </a14:hiddenFill>
            </a:ext>
          </a:extLst>
        </p:spPr>
      </p:pic>
      <p:pic>
        <p:nvPicPr>
          <p:cNvPr id="10" name="Picture 6" descr="C:\Users\pturquia1\Pictures\Fotos Colombia\cundinamarc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50000" r="50000"/>
          <a:stretch/>
        </p:blipFill>
        <p:spPr bwMode="auto">
          <a:xfrm>
            <a:off x="8462486" y="952827"/>
            <a:ext cx="1384772" cy="896561"/>
          </a:xfrm>
          <a:prstGeom prst="rect">
            <a:avLst/>
          </a:prstGeom>
          <a:noFill/>
          <a:ln w="28575">
            <a:noFill/>
          </a:ln>
          <a:extLst>
            <a:ext uri="{909E8E84-426E-40dd-AFC4-6F175D3DCCD1}">
              <a14:hiddenFill xmlns:a14="http://schemas.microsoft.com/office/drawing/2010/main" xmlns="">
                <a:solidFill>
                  <a:srgbClr val="FFFFFF"/>
                </a:solidFill>
              </a14:hiddenFill>
            </a:ext>
          </a:extLst>
        </p:spPr>
      </p:pic>
      <p:pic>
        <p:nvPicPr>
          <p:cNvPr id="11" name="Picture 8" descr="C:\Users\pturquia1\Pictures\Fotos Colombia\turismo_de_naturaleza_amazonas_mico.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21808" y="2559959"/>
            <a:ext cx="1017621" cy="1017621"/>
          </a:xfrm>
          <a:prstGeom prst="rect">
            <a:avLst/>
          </a:prstGeom>
          <a:noFill/>
          <a:ln w="28575">
            <a:noFill/>
          </a:ln>
          <a:extLst>
            <a:ext uri="{909E8E84-426E-40dd-AFC4-6F175D3DCCD1}">
              <a14:hiddenFill xmlns:a14="http://schemas.microsoft.com/office/drawing/2010/main" xmlns="">
                <a:solidFill>
                  <a:srgbClr val="FFFFFF"/>
                </a:solidFill>
              </a14:hiddenFill>
            </a:ext>
          </a:extLst>
        </p:spPr>
      </p:pic>
      <p:sp>
        <p:nvSpPr>
          <p:cNvPr id="12" name="11 Rectángulo"/>
          <p:cNvSpPr/>
          <p:nvPr/>
        </p:nvSpPr>
        <p:spPr>
          <a:xfrm>
            <a:off x="844228" y="2307227"/>
            <a:ext cx="5599655" cy="523220"/>
          </a:xfrm>
          <a:prstGeom prst="rect">
            <a:avLst/>
          </a:prstGeom>
        </p:spPr>
        <p:txBody>
          <a:bodyPr wrap="square">
            <a:spAutoFit/>
          </a:bodyPr>
          <a:lstStyle/>
          <a:p>
            <a:pPr marL="285750" indent="-285750" algn="just">
              <a:buFont typeface="Arial" panose="020B0604020202020204" pitchFamily="34" charset="0"/>
              <a:buChar char="•"/>
            </a:pPr>
            <a:r>
              <a:rPr lang="es-ES_tradnl" sz="1400" dirty="0">
                <a:latin typeface="Century Gothic" panose="020B0502020202020204" pitchFamily="34" charset="0"/>
              </a:rPr>
              <a:t>Los turcos asocian Colombia con fútbol, café y la serie de </a:t>
            </a:r>
            <a:r>
              <a:rPr lang="es-ES_tradnl" sz="1400" dirty="0" err="1">
                <a:latin typeface="Century Gothic" panose="020B0502020202020204" pitchFamily="34" charset="0"/>
              </a:rPr>
              <a:t>Netflix</a:t>
            </a:r>
            <a:r>
              <a:rPr lang="es-ES_tradnl" sz="1400" dirty="0">
                <a:latin typeface="Century Gothic" panose="020B0502020202020204" pitchFamily="34" charset="0"/>
              </a:rPr>
              <a:t>, Narcos.</a:t>
            </a:r>
            <a:endParaRPr lang="es-CO" sz="1400" dirty="0">
              <a:latin typeface="Century Gothic" panose="020B0502020202020204" pitchFamily="34" charset="0"/>
            </a:endParaRPr>
          </a:p>
        </p:txBody>
      </p:sp>
      <p:sp>
        <p:nvSpPr>
          <p:cNvPr id="15" name="Marcador de texto 2"/>
          <p:cNvSpPr txBox="1">
            <a:spLocks/>
          </p:cNvSpPr>
          <p:nvPr/>
        </p:nvSpPr>
        <p:spPr>
          <a:xfrm>
            <a:off x="2127672"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ProColombia (2017)</a:t>
            </a:r>
          </a:p>
        </p:txBody>
      </p:sp>
      <p:sp>
        <p:nvSpPr>
          <p:cNvPr id="13" name="12 Rectángulo"/>
          <p:cNvSpPr/>
          <p:nvPr/>
        </p:nvSpPr>
        <p:spPr>
          <a:xfrm>
            <a:off x="844228" y="1538537"/>
            <a:ext cx="7332116" cy="738664"/>
          </a:xfrm>
          <a:prstGeom prst="rect">
            <a:avLst/>
          </a:prstGeom>
        </p:spPr>
        <p:txBody>
          <a:bodyPr wrap="square">
            <a:spAutoFit/>
          </a:bodyPr>
          <a:lstStyle/>
          <a:p>
            <a:pPr marL="285750" indent="-285750" algn="just">
              <a:buFont typeface="Arial" panose="020B0604020202020204" pitchFamily="34" charset="0"/>
              <a:buChar char="•"/>
            </a:pPr>
            <a:r>
              <a:rPr lang="es-ES_tradnl" sz="1400" b="1" dirty="0">
                <a:latin typeface="Century Gothic" panose="020B0502020202020204" pitchFamily="34" charset="0"/>
              </a:rPr>
              <a:t>Desconocimiento</a:t>
            </a:r>
            <a:r>
              <a:rPr lang="es-ES_tradnl" sz="1400" dirty="0">
                <a:latin typeface="Century Gothic" panose="020B0502020202020204" pitchFamily="34" charset="0"/>
              </a:rPr>
              <a:t> por parte de la población turca acerca de Colombia. La gran mayoría de los turcos, no tienen claridad de la </a:t>
            </a:r>
            <a:r>
              <a:rPr lang="es-ES_tradnl" sz="1400" b="1" dirty="0">
                <a:latin typeface="Century Gothic" panose="020B0502020202020204" pitchFamily="34" charset="0"/>
              </a:rPr>
              <a:t>oferta turística </a:t>
            </a:r>
            <a:r>
              <a:rPr lang="es-ES_tradnl" sz="1400" dirty="0">
                <a:latin typeface="Century Gothic" panose="020B0502020202020204" pitchFamily="34" charset="0"/>
              </a:rPr>
              <a:t>ofrecida por el país, ni lo asocian con un ícono o símbolo en específico.</a:t>
            </a:r>
          </a:p>
        </p:txBody>
      </p:sp>
      <p:sp>
        <p:nvSpPr>
          <p:cNvPr id="14" name="13 Rectángulo"/>
          <p:cNvSpPr/>
          <p:nvPr/>
        </p:nvSpPr>
        <p:spPr>
          <a:xfrm>
            <a:off x="831528" y="2860472"/>
            <a:ext cx="5612355" cy="523220"/>
          </a:xfrm>
          <a:prstGeom prst="rect">
            <a:avLst/>
          </a:prstGeom>
        </p:spPr>
        <p:txBody>
          <a:bodyPr wrap="square">
            <a:spAutoFit/>
          </a:bodyPr>
          <a:lstStyle/>
          <a:p>
            <a:pPr marL="285750" indent="-285750">
              <a:buFont typeface="Arial" panose="020B0604020202020204" pitchFamily="34" charset="0"/>
              <a:buChar char="•"/>
            </a:pPr>
            <a:r>
              <a:rPr lang="es-ES_tradnl" sz="1400" dirty="0">
                <a:latin typeface="Century Gothic" panose="020B0502020202020204" pitchFamily="34" charset="0"/>
              </a:rPr>
              <a:t>La percepción de seguridad en Colombia también es un aspecto que concierne a los viajeros turcos.</a:t>
            </a:r>
          </a:p>
        </p:txBody>
      </p:sp>
    </p:spTree>
    <p:extLst>
      <p:ext uri="{BB962C8B-B14F-4D97-AF65-F5344CB8AC3E}">
        <p14:creationId xmlns:p14="http://schemas.microsoft.com/office/powerpoint/2010/main" val="28327129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260794" y="2191425"/>
            <a:ext cx="5472608" cy="954107"/>
          </a:xfrm>
          <a:prstGeom prst="rect">
            <a:avLst/>
          </a:prstGeom>
          <a:noFill/>
        </p:spPr>
        <p:txBody>
          <a:bodyPr wrap="square" rtlCol="0">
            <a:spAutoFit/>
          </a:bodyPr>
          <a:lstStyle/>
          <a:p>
            <a:pPr algn="ctr"/>
            <a:r>
              <a:rPr lang="es-ES_tradnl" sz="2800" b="1" dirty="0">
                <a:solidFill>
                  <a:schemeClr val="bg1"/>
                </a:solidFill>
                <a:latin typeface="Century Gothic" panose="020B0502020202020204" pitchFamily="34" charset="0"/>
              </a:rPr>
              <a:t>7. </a:t>
            </a:r>
            <a:r>
              <a:rPr lang="es-CO" sz="2800" b="1" dirty="0">
                <a:solidFill>
                  <a:schemeClr val="bg1"/>
                </a:solidFill>
                <a:latin typeface="Century Gothic" panose="020B0502020202020204" pitchFamily="34" charset="0"/>
              </a:rPr>
              <a:t>RECOMENDACIONES PARA LOS EMPRESARIOS</a:t>
            </a:r>
          </a:p>
        </p:txBody>
      </p:sp>
    </p:spTree>
    <p:extLst>
      <p:ext uri="{BB962C8B-B14F-4D97-AF65-F5344CB8AC3E}">
        <p14:creationId xmlns:p14="http://schemas.microsoft.com/office/powerpoint/2010/main" val="152262144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37</a:t>
            </a:fld>
            <a:endParaRPr lang="es-CO" dirty="0"/>
          </a:p>
        </p:txBody>
      </p:sp>
      <p:sp>
        <p:nvSpPr>
          <p:cNvPr id="3" name="2 Rectángulo"/>
          <p:cNvSpPr/>
          <p:nvPr/>
        </p:nvSpPr>
        <p:spPr>
          <a:xfrm>
            <a:off x="840036" y="1057300"/>
            <a:ext cx="6624735" cy="2031325"/>
          </a:xfrm>
          <a:prstGeom prst="rect">
            <a:avLst/>
          </a:prstGeom>
        </p:spPr>
        <p:txBody>
          <a:bodyPr wrap="square">
            <a:spAutoFit/>
          </a:bodyPr>
          <a:lstStyle/>
          <a:p>
            <a:pPr marL="285750" indent="-285750" algn="just">
              <a:buFont typeface="Arial" panose="020B0604020202020204" pitchFamily="34" charset="0"/>
              <a:buChar char="•"/>
            </a:pPr>
            <a:r>
              <a:rPr lang="es-ES_tradnl" sz="1400" dirty="0">
                <a:latin typeface="Century Gothic" panose="020B0502020202020204" pitchFamily="34" charset="0"/>
              </a:rPr>
              <a:t>Promocionar Colombia como destino turístico, a través de algún </a:t>
            </a:r>
            <a:r>
              <a:rPr lang="es-ES_tradnl" sz="1400" b="1" dirty="0">
                <a:latin typeface="Century Gothic" panose="020B0502020202020204" pitchFamily="34" charset="0"/>
              </a:rPr>
              <a:t>personaje</a:t>
            </a:r>
            <a:r>
              <a:rPr lang="es-ES_tradnl" sz="1400" dirty="0">
                <a:latin typeface="Century Gothic" panose="020B0502020202020204" pitchFamily="34" charset="0"/>
              </a:rPr>
              <a:t> colombiano reconocido en Turquía e identificar el </a:t>
            </a:r>
            <a:r>
              <a:rPr lang="es-ES_tradnl" sz="1400" b="1" dirty="0">
                <a:latin typeface="Century Gothic" panose="020B0502020202020204" pitchFamily="34" charset="0"/>
              </a:rPr>
              <a:t>ícono</a:t>
            </a:r>
            <a:r>
              <a:rPr lang="es-ES_tradnl" sz="1400" dirty="0">
                <a:latin typeface="Century Gothic" panose="020B0502020202020204" pitchFamily="34" charset="0"/>
              </a:rPr>
              <a:t> colombiano más favorable según las características de la población turca.</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lvl="0" indent="-285750" algn="just">
              <a:buFont typeface="Arial" panose="020B0604020202020204" pitchFamily="34" charset="0"/>
              <a:buChar char="•"/>
            </a:pPr>
            <a:r>
              <a:rPr lang="es-CO" sz="1400" dirty="0">
                <a:latin typeface="Century Gothic" panose="020B0502020202020204" pitchFamily="34" charset="0"/>
              </a:rPr>
              <a:t>La </a:t>
            </a:r>
            <a:r>
              <a:rPr lang="es-ES_tradnl" sz="1400" b="1" dirty="0">
                <a:latin typeface="Century Gothic" panose="020B0502020202020204" pitchFamily="34" charset="0"/>
              </a:rPr>
              <a:t>ausencia de estaciones </a:t>
            </a:r>
            <a:r>
              <a:rPr lang="es-ES_tradnl" sz="1400" dirty="0">
                <a:latin typeface="Century Gothic" panose="020B0502020202020204" pitchFamily="34" charset="0"/>
              </a:rPr>
              <a:t>en Colombia como una gran ventaja del país para consolidarse como uno de los principales destinos turísticos para el mercado turco. </a:t>
            </a:r>
            <a:endParaRPr lang="es-CO" sz="1400" dirty="0">
              <a:latin typeface="Century Gothic" panose="020B0502020202020204" pitchFamily="34" charset="0"/>
            </a:endParaRPr>
          </a:p>
          <a:p>
            <a:pPr algn="just"/>
            <a:endParaRPr lang="es-ES_tradnl" sz="1400" dirty="0">
              <a:latin typeface="Century Gothic" panose="020B0502020202020204" pitchFamily="34" charset="0"/>
            </a:endParaRPr>
          </a:p>
        </p:txBody>
      </p:sp>
      <p:cxnSp>
        <p:nvCxnSpPr>
          <p:cNvPr id="4" name="3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5" name="4 Rectángulo"/>
          <p:cNvSpPr/>
          <p:nvPr/>
        </p:nvSpPr>
        <p:spPr>
          <a:xfrm>
            <a:off x="2307692" y="369158"/>
            <a:ext cx="5544616" cy="400110"/>
          </a:xfrm>
          <a:prstGeom prst="rect">
            <a:avLst/>
          </a:prstGeom>
        </p:spPr>
        <p:txBody>
          <a:bodyPr/>
          <a:lstStyle/>
          <a:p>
            <a:pPr algn="ctr" defTabSz="1015990">
              <a:spcBef>
                <a:spcPct val="20000"/>
              </a:spcBef>
            </a:pPr>
            <a:r>
              <a:rPr lang="es-ES_tradnl" sz="1600" b="1" dirty="0">
                <a:solidFill>
                  <a:schemeClr val="tx1">
                    <a:lumMod val="65000"/>
                    <a:lumOff val="35000"/>
                  </a:schemeClr>
                </a:solidFill>
                <a:latin typeface="Century Gothic" panose="020B0502020202020204" pitchFamily="34" charset="0"/>
              </a:rPr>
              <a:t>Recomendaciones para vender Colombia</a:t>
            </a:r>
            <a:endParaRPr lang="es-CO" sz="1600" b="1" dirty="0">
              <a:solidFill>
                <a:schemeClr val="tx1">
                  <a:lumMod val="65000"/>
                  <a:lumOff val="35000"/>
                </a:schemeClr>
              </a:solidFill>
              <a:latin typeface="Century Gothic" panose="020B0502020202020204" pitchFamily="34" charset="0"/>
            </a:endParaRPr>
          </a:p>
        </p:txBody>
      </p:sp>
      <p:pic>
        <p:nvPicPr>
          <p:cNvPr id="2050" name="Picture 2" descr="C:\Users\pturquia1\Downloads\recommend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6304" y="796527"/>
            <a:ext cx="2188418" cy="2188418"/>
          </a:xfrm>
          <a:prstGeom prst="rect">
            <a:avLst/>
          </a:prstGeom>
          <a:noFill/>
          <a:extLst>
            <a:ext uri="{909E8E84-426E-40dd-AFC4-6F175D3DCCD1}">
              <a14:hiddenFill xmlns:a14="http://schemas.microsoft.com/office/drawing/2010/main" xmlns="">
                <a:solidFill>
                  <a:srgbClr val="FFFFFF"/>
                </a:solidFill>
              </a14:hiddenFill>
            </a:ext>
          </a:extLst>
        </p:spPr>
      </p:pic>
      <p:sp>
        <p:nvSpPr>
          <p:cNvPr id="6" name="5 Rectángulo"/>
          <p:cNvSpPr/>
          <p:nvPr/>
        </p:nvSpPr>
        <p:spPr>
          <a:xfrm>
            <a:off x="840036" y="3122748"/>
            <a:ext cx="8488436" cy="2462213"/>
          </a:xfrm>
          <a:prstGeom prst="rect">
            <a:avLst/>
          </a:prstGeom>
        </p:spPr>
        <p:txBody>
          <a:bodyPr wrap="square">
            <a:spAutoFit/>
          </a:bodyPr>
          <a:lstStyle/>
          <a:p>
            <a:pPr marL="285750" indent="-285750" algn="just">
              <a:buFont typeface="Arial" panose="020B0604020202020204" pitchFamily="34" charset="0"/>
              <a:buChar char="•"/>
            </a:pPr>
            <a:r>
              <a:rPr lang="es-ES_tradnl" sz="1400" dirty="0">
                <a:latin typeface="Century Gothic" panose="020B0502020202020204" pitchFamily="34" charset="0"/>
              </a:rPr>
              <a:t>Promover entre los tour operadores y agencias de viaje la </a:t>
            </a:r>
            <a:r>
              <a:rPr lang="es-ES_tradnl" sz="1400" b="1" dirty="0">
                <a:latin typeface="Century Gothic" panose="020B0502020202020204" pitchFamily="34" charset="0"/>
              </a:rPr>
              <a:t>inclusión de Colombia en paquetes turísticos </a:t>
            </a:r>
            <a:r>
              <a:rPr lang="es-ES_tradnl" sz="1400" b="1" dirty="0" err="1">
                <a:latin typeface="Century Gothic" panose="020B0502020202020204" pitchFamily="34" charset="0"/>
              </a:rPr>
              <a:t>multidestino</a:t>
            </a:r>
            <a:r>
              <a:rPr lang="es-ES_tradnl" sz="1400" b="1" dirty="0">
                <a:latin typeface="Century Gothic" panose="020B0502020202020204" pitchFamily="34" charset="0"/>
              </a:rPr>
              <a:t> </a:t>
            </a:r>
            <a:r>
              <a:rPr lang="es-ES_tradnl" sz="1400" dirty="0">
                <a:latin typeface="Century Gothic" panose="020B0502020202020204" pitchFamily="34" charset="0"/>
              </a:rPr>
              <a:t>ya existentes, en donde la conectividad aérea y las distancias geográficas sean una de las ventajas para su venta efectiva. Algunas alternativas podrían ser: Colombia-Nicaragua-Costa Rica, Colombia-Panamá-Cuba y Colombia-Guatemala.</a:t>
            </a:r>
            <a:endParaRPr lang="es-CO" sz="1400" dirty="0">
              <a:latin typeface="Century Gothic" panose="020B0502020202020204" pitchFamily="34" charset="0"/>
            </a:endParaRPr>
          </a:p>
          <a:p>
            <a:pPr marL="285750" indent="-285750" algn="just">
              <a:buFont typeface="Arial" panose="020B0604020202020204" pitchFamily="34" charset="0"/>
              <a:buChar char="•"/>
            </a:pPr>
            <a:endParaRPr lang="es-CO"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Fortalecer la </a:t>
            </a:r>
            <a:r>
              <a:rPr lang="es-ES_tradnl" sz="1400" b="1" dirty="0">
                <a:latin typeface="Century Gothic" panose="020B0502020202020204" pitchFamily="34" charset="0"/>
              </a:rPr>
              <a:t>sinergia</a:t>
            </a:r>
            <a:r>
              <a:rPr lang="es-ES_tradnl" sz="1400" dirty="0">
                <a:latin typeface="Century Gothic" panose="020B0502020202020204" pitchFamily="34" charset="0"/>
              </a:rPr>
              <a:t> con la Embajada de Colombia en Turquía para el aprovechamiento de espacios de promoción de Colombia como destino turístico vacacional dirigidos a público final. </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endParaRPr lang="es-CO" sz="1400" dirty="0">
              <a:latin typeface="Century Gothic" panose="020B0502020202020204" pitchFamily="34" charset="0"/>
            </a:endParaRPr>
          </a:p>
        </p:txBody>
      </p:sp>
      <p:sp>
        <p:nvSpPr>
          <p:cNvPr id="13" name="Marcador de texto 2">
            <a:extLst>
              <a:ext uri="{FF2B5EF4-FFF2-40B4-BE49-F238E27FC236}">
                <a16:creationId xmlns:a16="http://schemas.microsoft.com/office/drawing/2014/main" id="{8DC6595C-507C-49AE-A9F4-AC7E8EBE16A5}"/>
              </a:ext>
            </a:extLst>
          </p:cNvPr>
          <p:cNvSpPr txBox="1">
            <a:spLocks/>
          </p:cNvSpPr>
          <p:nvPr/>
        </p:nvSpPr>
        <p:spPr>
          <a:xfrm>
            <a:off x="2127672"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Oficina comercial ProColombia en Turquía</a:t>
            </a:r>
          </a:p>
        </p:txBody>
      </p:sp>
    </p:spTree>
    <p:extLst>
      <p:ext uri="{BB962C8B-B14F-4D97-AF65-F5344CB8AC3E}">
        <p14:creationId xmlns:p14="http://schemas.microsoft.com/office/powerpoint/2010/main" val="26305703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38</a:t>
            </a:fld>
            <a:endParaRPr lang="es-CO" dirty="0"/>
          </a:p>
        </p:txBody>
      </p:sp>
      <p:cxnSp>
        <p:nvCxnSpPr>
          <p:cNvPr id="3" name="2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3 Rectángulo"/>
          <p:cNvSpPr/>
          <p:nvPr/>
        </p:nvSpPr>
        <p:spPr>
          <a:xfrm>
            <a:off x="2307692" y="369158"/>
            <a:ext cx="5544616" cy="400110"/>
          </a:xfrm>
          <a:prstGeom prst="rect">
            <a:avLst/>
          </a:prstGeom>
        </p:spPr>
        <p:txBody>
          <a:bodyPr/>
          <a:lstStyle/>
          <a:p>
            <a:pPr algn="ctr" defTabSz="1015990">
              <a:spcBef>
                <a:spcPct val="20000"/>
              </a:spcBef>
            </a:pPr>
            <a:r>
              <a:rPr lang="es-ES_tradnl" sz="1600" b="1" dirty="0">
                <a:solidFill>
                  <a:schemeClr val="tx1">
                    <a:lumMod val="65000"/>
                    <a:lumOff val="35000"/>
                  </a:schemeClr>
                </a:solidFill>
                <a:latin typeface="Century Gothic" panose="020B0502020202020204" pitchFamily="34" charset="0"/>
              </a:rPr>
              <a:t>Cultura de negocios</a:t>
            </a:r>
            <a:endParaRPr lang="es-CO" sz="1600" b="1" dirty="0">
              <a:solidFill>
                <a:schemeClr val="tx1">
                  <a:lumMod val="65000"/>
                  <a:lumOff val="35000"/>
                </a:schemeClr>
              </a:solidFill>
              <a:latin typeface="Century Gothic" panose="020B0502020202020204" pitchFamily="34" charset="0"/>
            </a:endParaRPr>
          </a:p>
        </p:txBody>
      </p:sp>
      <p:sp>
        <p:nvSpPr>
          <p:cNvPr id="5" name="4 Rectángulo"/>
          <p:cNvSpPr/>
          <p:nvPr/>
        </p:nvSpPr>
        <p:spPr>
          <a:xfrm>
            <a:off x="831528" y="1139273"/>
            <a:ext cx="6120680" cy="3970318"/>
          </a:xfrm>
          <a:prstGeom prst="rect">
            <a:avLst/>
          </a:prstGeom>
        </p:spPr>
        <p:txBody>
          <a:bodyPr wrap="square">
            <a:spAutoFit/>
          </a:bodyPr>
          <a:lstStyle/>
          <a:p>
            <a:pPr marL="285750" indent="-285750" algn="just">
              <a:buFont typeface="Arial" panose="020B0604020202020204" pitchFamily="34" charset="0"/>
              <a:buChar char="•"/>
            </a:pPr>
            <a:r>
              <a:rPr lang="es-ES_tradnl" sz="1400" dirty="0">
                <a:latin typeface="Century Gothic" panose="020B0502020202020204" pitchFamily="34" charset="0"/>
              </a:rPr>
              <a:t>Tener en cuenta el </a:t>
            </a:r>
            <a:r>
              <a:rPr lang="es-ES_tradnl" sz="1400" b="1" dirty="0">
                <a:latin typeface="Century Gothic" panose="020B0502020202020204" pitchFamily="34" charset="0"/>
              </a:rPr>
              <a:t>calendario de festivos </a:t>
            </a:r>
            <a:r>
              <a:rPr lang="es-ES_tradnl" sz="1400" dirty="0">
                <a:latin typeface="Century Gothic" panose="020B0502020202020204" pitchFamily="34" charset="0"/>
              </a:rPr>
              <a:t>nacionales y religiosos. Estos últimos cambian cada año en relación con el calendario lunar del Islam. </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 En reuniones presenciales, las </a:t>
            </a:r>
            <a:r>
              <a:rPr lang="es-ES_tradnl" sz="1400" b="1" dirty="0">
                <a:latin typeface="Century Gothic" panose="020B0502020202020204" pitchFamily="34" charset="0"/>
              </a:rPr>
              <a:t>conversaciones </a:t>
            </a:r>
            <a:r>
              <a:rPr lang="es-ES_tradnl" sz="1400" dirty="0">
                <a:latin typeface="Century Gothic" panose="020B0502020202020204" pitchFamily="34" charset="0"/>
              </a:rPr>
              <a:t>de negocios inician con temas que se enfocan en lo personal. Evite entablar conversaciones sobre temas políticos y religiosos. </a:t>
            </a:r>
            <a:r>
              <a:rPr lang="es-ES_tradnl" sz="1400" b="1" dirty="0">
                <a:latin typeface="Century Gothic" panose="020B0502020202020204" pitchFamily="34" charset="0"/>
              </a:rPr>
              <a:t>Establecer y construir una relación</a:t>
            </a:r>
            <a:r>
              <a:rPr lang="es-ES_tradnl" sz="1400" dirty="0">
                <a:latin typeface="Century Gothic" panose="020B0502020202020204" pitchFamily="34" charset="0"/>
              </a:rPr>
              <a:t> es importante. Sea buen anfitrión.</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La </a:t>
            </a:r>
            <a:r>
              <a:rPr lang="es-ES_tradnl" sz="1400" b="1" dirty="0">
                <a:latin typeface="Century Gothic" panose="020B0502020202020204" pitchFamily="34" charset="0"/>
              </a:rPr>
              <a:t>puntualidad</a:t>
            </a:r>
            <a:r>
              <a:rPr lang="es-ES_tradnl" sz="1400" dirty="0">
                <a:latin typeface="Century Gothic" panose="020B0502020202020204" pitchFamily="34" charset="0"/>
              </a:rPr>
              <a:t> y </a:t>
            </a:r>
            <a:r>
              <a:rPr lang="es-ES_tradnl" sz="1400" b="1" dirty="0">
                <a:latin typeface="Century Gothic" panose="020B0502020202020204" pitchFamily="34" charset="0"/>
              </a:rPr>
              <a:t>respuesta inmediata de correos electrónicos </a:t>
            </a:r>
            <a:r>
              <a:rPr lang="es-ES_tradnl" sz="1400" dirty="0">
                <a:latin typeface="Century Gothic" panose="020B0502020202020204" pitchFamily="34" charset="0"/>
              </a:rPr>
              <a:t>son importantes y valorados. </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 La </a:t>
            </a:r>
            <a:r>
              <a:rPr lang="es-ES_tradnl" sz="1400" b="1" dirty="0">
                <a:latin typeface="Century Gothic" panose="020B0502020202020204" pitchFamily="34" charset="0"/>
              </a:rPr>
              <a:t>jerarquía</a:t>
            </a:r>
            <a:r>
              <a:rPr lang="es-ES_tradnl" sz="1400" dirty="0">
                <a:latin typeface="Century Gothic" panose="020B0502020202020204" pitchFamily="34" charset="0"/>
              </a:rPr>
              <a:t> es importante al interior de las empresas.  </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 No prometa más de lo que no puede hacer. Muestre los </a:t>
            </a:r>
            <a:r>
              <a:rPr lang="es-ES_tradnl" sz="1400" b="1" dirty="0">
                <a:latin typeface="Century Gothic" panose="020B0502020202020204" pitchFamily="34" charset="0"/>
              </a:rPr>
              <a:t>límites</a:t>
            </a:r>
            <a:r>
              <a:rPr lang="es-ES_tradnl" sz="1400" dirty="0">
                <a:latin typeface="Century Gothic" panose="020B0502020202020204" pitchFamily="34" charset="0"/>
              </a:rPr>
              <a:t>.  </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 Obsequiar pequeños </a:t>
            </a:r>
            <a:r>
              <a:rPr lang="es-ES_tradnl" sz="1400" b="1" dirty="0">
                <a:latin typeface="Century Gothic" panose="020B0502020202020204" pitchFamily="34" charset="0"/>
              </a:rPr>
              <a:t>detalles</a:t>
            </a:r>
            <a:r>
              <a:rPr lang="es-ES_tradnl" sz="1400" dirty="0">
                <a:latin typeface="Century Gothic" panose="020B0502020202020204" pitchFamily="34" charset="0"/>
              </a:rPr>
              <a:t> es un gesto </a:t>
            </a:r>
            <a:r>
              <a:rPr lang="es-ES_tradnl" sz="1400" b="1" dirty="0">
                <a:latin typeface="Century Gothic" panose="020B0502020202020204" pitchFamily="34" charset="0"/>
              </a:rPr>
              <a:t>apreciado</a:t>
            </a:r>
            <a:r>
              <a:rPr lang="es-ES_tradnl" sz="1400" dirty="0">
                <a:latin typeface="Century Gothic" panose="020B0502020202020204" pitchFamily="34" charset="0"/>
              </a:rPr>
              <a:t> por los empresarios turcos.</a:t>
            </a:r>
          </a:p>
        </p:txBody>
      </p:sp>
      <p:pic>
        <p:nvPicPr>
          <p:cNvPr id="3074" name="Picture 2" descr="C:\Users\pturquia1\Downloads\interview.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62680" y="1803462"/>
            <a:ext cx="2108075" cy="2108075"/>
          </a:xfrm>
          <a:prstGeom prst="rect">
            <a:avLst/>
          </a:prstGeom>
          <a:noFill/>
          <a:extLst>
            <a:ext uri="{909E8E84-426E-40dd-AFC4-6F175D3DCCD1}">
              <a14:hiddenFill xmlns:a14="http://schemas.microsoft.com/office/drawing/2010/main" xmlns="">
                <a:solidFill>
                  <a:srgbClr val="FFFFFF"/>
                </a:solidFill>
              </a14:hiddenFill>
            </a:ext>
          </a:extLst>
        </p:spPr>
      </p:pic>
      <p:sp>
        <p:nvSpPr>
          <p:cNvPr id="8" name="Marcador de texto 2">
            <a:extLst>
              <a:ext uri="{FF2B5EF4-FFF2-40B4-BE49-F238E27FC236}">
                <a16:creationId xmlns:a16="http://schemas.microsoft.com/office/drawing/2014/main" id="{70FC0D67-DA34-4C00-BD7C-5611E1074909}"/>
              </a:ext>
            </a:extLst>
          </p:cNvPr>
          <p:cNvSpPr txBox="1">
            <a:spLocks/>
          </p:cNvSpPr>
          <p:nvPr/>
        </p:nvSpPr>
        <p:spPr>
          <a:xfrm>
            <a:off x="2127672"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Oficina comercial ProColombia en Turquía</a:t>
            </a:r>
          </a:p>
        </p:txBody>
      </p:sp>
    </p:spTree>
    <p:extLst>
      <p:ext uri="{BB962C8B-B14F-4D97-AF65-F5344CB8AC3E}">
        <p14:creationId xmlns:p14="http://schemas.microsoft.com/office/powerpoint/2010/main" val="194698255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39</a:t>
            </a:fld>
            <a:endParaRPr lang="es-CO" dirty="0"/>
          </a:p>
        </p:txBody>
      </p:sp>
      <p:sp>
        <p:nvSpPr>
          <p:cNvPr id="3" name="2 Rectángulo"/>
          <p:cNvSpPr/>
          <p:nvPr/>
        </p:nvSpPr>
        <p:spPr>
          <a:xfrm>
            <a:off x="831528" y="1057300"/>
            <a:ext cx="8712968" cy="3323987"/>
          </a:xfrm>
          <a:prstGeom prst="rect">
            <a:avLst/>
          </a:prstGeom>
        </p:spPr>
        <p:txBody>
          <a:bodyPr wrap="square">
            <a:spAutoFit/>
          </a:bodyPr>
          <a:lstStyle/>
          <a:p>
            <a:pPr marL="285750" indent="-285750" algn="just">
              <a:buFont typeface="Arial" panose="020B0604020202020204" pitchFamily="34" charset="0"/>
              <a:buChar char="•"/>
            </a:pPr>
            <a:r>
              <a:rPr lang="es-ES_tradnl" sz="1400" dirty="0">
                <a:latin typeface="Century Gothic" panose="020B0502020202020204" pitchFamily="34" charset="0"/>
              </a:rPr>
              <a:t>Contestar </a:t>
            </a:r>
            <a:r>
              <a:rPr lang="es-ES_tradnl" sz="1400" b="1" dirty="0">
                <a:latin typeface="Century Gothic" panose="020B0502020202020204" pitchFamily="34" charset="0"/>
              </a:rPr>
              <a:t>oportunamente</a:t>
            </a:r>
            <a:r>
              <a:rPr lang="es-ES_tradnl" sz="1400" dirty="0">
                <a:latin typeface="Century Gothic" panose="020B0502020202020204" pitchFamily="34" charset="0"/>
              </a:rPr>
              <a:t> cuando el cliente lo solicita.</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 </a:t>
            </a:r>
            <a:r>
              <a:rPr lang="es-ES_tradnl" sz="1400" b="1" dirty="0">
                <a:latin typeface="Century Gothic" panose="020B0502020202020204" pitchFamily="34" charset="0"/>
              </a:rPr>
              <a:t>Aclarar</a:t>
            </a:r>
            <a:r>
              <a:rPr lang="es-ES_tradnl" sz="1400" dirty="0">
                <a:latin typeface="Century Gothic" panose="020B0502020202020204" pitchFamily="34" charset="0"/>
              </a:rPr>
              <a:t> las </a:t>
            </a:r>
            <a:r>
              <a:rPr lang="es-ES_tradnl" sz="1400" b="1" dirty="0">
                <a:latin typeface="Century Gothic" panose="020B0502020202020204" pitchFamily="34" charset="0"/>
              </a:rPr>
              <a:t>dudas</a:t>
            </a:r>
            <a:r>
              <a:rPr lang="es-ES_tradnl" sz="1400" dirty="0">
                <a:latin typeface="Century Gothic" panose="020B0502020202020204" pitchFamily="34" charset="0"/>
              </a:rPr>
              <a:t> oportunamente. </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 Incluir la información requerida, </a:t>
            </a:r>
            <a:r>
              <a:rPr lang="es-ES_tradnl" sz="1400" b="1" dirty="0">
                <a:latin typeface="Century Gothic" panose="020B0502020202020204" pitchFamily="34" charset="0"/>
              </a:rPr>
              <a:t>asesorando</a:t>
            </a:r>
            <a:r>
              <a:rPr lang="es-ES_tradnl" sz="1400" dirty="0">
                <a:latin typeface="Century Gothic" panose="020B0502020202020204" pitchFamily="34" charset="0"/>
              </a:rPr>
              <a:t> al cliente en relación con sus necesidades y complementando su propuesta con múltiples opciones de actividades/experiencias.</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 La propuesta debe ser </a:t>
            </a:r>
            <a:r>
              <a:rPr lang="es-ES_tradnl" sz="1400" b="1" dirty="0">
                <a:latin typeface="Century Gothic" panose="020B0502020202020204" pitchFamily="34" charset="0"/>
              </a:rPr>
              <a:t>visual</a:t>
            </a:r>
            <a:r>
              <a:rPr lang="es-ES_tradnl" sz="1400" dirty="0">
                <a:latin typeface="Century Gothic" panose="020B0502020202020204" pitchFamily="34" charset="0"/>
              </a:rPr>
              <a:t>.</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 Envíe la cotización en </a:t>
            </a:r>
            <a:r>
              <a:rPr lang="es-ES_tradnl" sz="1400" b="1" dirty="0">
                <a:latin typeface="Century Gothic" panose="020B0502020202020204" pitchFamily="34" charset="0"/>
              </a:rPr>
              <a:t>USD</a:t>
            </a:r>
            <a:r>
              <a:rPr lang="es-ES_tradnl" sz="1400" dirty="0">
                <a:latin typeface="Century Gothic" panose="020B0502020202020204" pitchFamily="34" charset="0"/>
              </a:rPr>
              <a:t>. Ser </a:t>
            </a:r>
            <a:r>
              <a:rPr lang="es-ES_tradnl" sz="1400" b="1" dirty="0">
                <a:latin typeface="Century Gothic" panose="020B0502020202020204" pitchFamily="34" charset="0"/>
              </a:rPr>
              <a:t>flexible</a:t>
            </a:r>
            <a:r>
              <a:rPr lang="es-ES_tradnl" sz="1400" dirty="0">
                <a:latin typeface="Century Gothic" panose="020B0502020202020204" pitchFamily="34" charset="0"/>
              </a:rPr>
              <a:t> en los términos de pago y/o cancelación.</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Realice </a:t>
            </a:r>
            <a:r>
              <a:rPr lang="es-ES_tradnl" sz="1400" b="1" dirty="0">
                <a:latin typeface="Century Gothic" panose="020B0502020202020204" pitchFamily="34" charset="0"/>
              </a:rPr>
              <a:t>seguimiento</a:t>
            </a:r>
            <a:r>
              <a:rPr lang="es-ES_tradnl" sz="1400" dirty="0">
                <a:latin typeface="Century Gothic" panose="020B0502020202020204" pitchFamily="34" charset="0"/>
              </a:rPr>
              <a:t> por correo electrónico y telefónicamente. Una llamada puede generar mayor valor agregado.</a:t>
            </a:r>
          </a:p>
          <a:p>
            <a:pPr marL="285750" indent="-285750" algn="just">
              <a:buFont typeface="Arial" panose="020B0604020202020204" pitchFamily="34" charset="0"/>
              <a:buChar char="•"/>
            </a:pPr>
            <a:endParaRPr lang="es-ES_tradnl" sz="1400" dirty="0">
              <a:latin typeface="Century Gothic" panose="020B0502020202020204" pitchFamily="34" charset="0"/>
            </a:endParaRPr>
          </a:p>
          <a:p>
            <a:pPr marL="285750" indent="-285750" algn="just">
              <a:buFont typeface="Arial" panose="020B0604020202020204" pitchFamily="34" charset="0"/>
              <a:buChar char="•"/>
            </a:pPr>
            <a:r>
              <a:rPr lang="es-ES_tradnl" sz="1400" dirty="0">
                <a:latin typeface="Century Gothic" panose="020B0502020202020204" pitchFamily="34" charset="0"/>
              </a:rPr>
              <a:t> El </a:t>
            </a:r>
            <a:r>
              <a:rPr lang="es-ES_tradnl" sz="1400" b="1" dirty="0">
                <a:latin typeface="Century Gothic" panose="020B0502020202020204" pitchFamily="34" charset="0"/>
              </a:rPr>
              <a:t>apoyo/respaldo institucional </a:t>
            </a:r>
            <a:r>
              <a:rPr lang="es-ES_tradnl" sz="1400" dirty="0">
                <a:latin typeface="Century Gothic" panose="020B0502020202020204" pitchFamily="34" charset="0"/>
              </a:rPr>
              <a:t>genera un valor agregado a su propuesta. </a:t>
            </a:r>
            <a:endParaRPr lang="es-CO" sz="1600" dirty="0">
              <a:latin typeface="Century Gothic" panose="020B0502020202020204" pitchFamily="34" charset="0"/>
            </a:endParaRPr>
          </a:p>
        </p:txBody>
      </p:sp>
      <p:cxnSp>
        <p:nvCxnSpPr>
          <p:cNvPr id="4" name="3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 name="5 Rectángulo"/>
          <p:cNvSpPr/>
          <p:nvPr/>
        </p:nvSpPr>
        <p:spPr>
          <a:xfrm>
            <a:off x="1983656" y="369158"/>
            <a:ext cx="5544616" cy="400110"/>
          </a:xfrm>
          <a:prstGeom prst="rect">
            <a:avLst/>
          </a:prstGeom>
        </p:spPr>
        <p:txBody>
          <a:bodyPr/>
          <a:lstStyle/>
          <a:p>
            <a:pPr algn="ctr" defTabSz="1015990">
              <a:spcBef>
                <a:spcPct val="20000"/>
              </a:spcBef>
            </a:pPr>
            <a:r>
              <a:rPr lang="es-ES_tradnl" sz="1600" b="1" dirty="0">
                <a:solidFill>
                  <a:schemeClr val="tx1">
                    <a:lumMod val="65000"/>
                    <a:lumOff val="35000"/>
                  </a:schemeClr>
                </a:solidFill>
                <a:latin typeface="Century Gothic" panose="020B0502020202020204" pitchFamily="34" charset="0"/>
              </a:rPr>
              <a:t>¿Cómo contestar un </a:t>
            </a:r>
            <a:r>
              <a:rPr lang="es-ES_tradnl" sz="1600" b="1" i="1" dirty="0" err="1">
                <a:solidFill>
                  <a:schemeClr val="tx1">
                    <a:lumMod val="65000"/>
                    <a:lumOff val="35000"/>
                  </a:schemeClr>
                </a:solidFill>
                <a:latin typeface="Century Gothic" panose="020B0502020202020204" pitchFamily="34" charset="0"/>
              </a:rPr>
              <a:t>Request</a:t>
            </a:r>
            <a:r>
              <a:rPr lang="es-ES_tradnl" sz="1600" b="1" i="1" dirty="0">
                <a:solidFill>
                  <a:schemeClr val="tx1">
                    <a:lumMod val="65000"/>
                    <a:lumOff val="35000"/>
                  </a:schemeClr>
                </a:solidFill>
                <a:latin typeface="Century Gothic" panose="020B0502020202020204" pitchFamily="34" charset="0"/>
              </a:rPr>
              <a:t> </a:t>
            </a:r>
            <a:r>
              <a:rPr lang="es-ES_tradnl" sz="1600" b="1" i="1" dirty="0" err="1">
                <a:solidFill>
                  <a:schemeClr val="tx1">
                    <a:lumMod val="65000"/>
                    <a:lumOff val="35000"/>
                  </a:schemeClr>
                </a:solidFill>
                <a:latin typeface="Century Gothic" panose="020B0502020202020204" pitchFamily="34" charset="0"/>
              </a:rPr>
              <a:t>For</a:t>
            </a:r>
            <a:r>
              <a:rPr lang="es-ES_tradnl" sz="1600" b="1" i="1" dirty="0">
                <a:solidFill>
                  <a:schemeClr val="tx1">
                    <a:lumMod val="65000"/>
                    <a:lumOff val="35000"/>
                  </a:schemeClr>
                </a:solidFill>
                <a:latin typeface="Century Gothic" panose="020B0502020202020204" pitchFamily="34" charset="0"/>
              </a:rPr>
              <a:t> </a:t>
            </a:r>
            <a:r>
              <a:rPr lang="es-ES_tradnl" sz="1600" b="1" i="1" dirty="0" err="1">
                <a:solidFill>
                  <a:schemeClr val="tx1">
                    <a:lumMod val="65000"/>
                    <a:lumOff val="35000"/>
                  </a:schemeClr>
                </a:solidFill>
                <a:latin typeface="Century Gothic" panose="020B0502020202020204" pitchFamily="34" charset="0"/>
              </a:rPr>
              <a:t>Proposal</a:t>
            </a:r>
            <a:r>
              <a:rPr lang="es-ES_tradnl" sz="1600" b="1" i="1" dirty="0">
                <a:solidFill>
                  <a:schemeClr val="tx1">
                    <a:lumMod val="65000"/>
                    <a:lumOff val="35000"/>
                  </a:schemeClr>
                </a:solidFill>
                <a:latin typeface="Century Gothic" panose="020B0502020202020204" pitchFamily="34" charset="0"/>
              </a:rPr>
              <a:t> (RFP)</a:t>
            </a:r>
            <a:r>
              <a:rPr lang="es-ES_tradnl" sz="1600" b="1" dirty="0">
                <a:solidFill>
                  <a:schemeClr val="tx1">
                    <a:lumMod val="65000"/>
                    <a:lumOff val="35000"/>
                  </a:schemeClr>
                </a:solidFill>
                <a:latin typeface="Century Gothic" panose="020B0502020202020204" pitchFamily="34" charset="0"/>
              </a:rPr>
              <a:t>?</a:t>
            </a:r>
          </a:p>
          <a:p>
            <a:pPr algn="ctr" defTabSz="1015990">
              <a:spcBef>
                <a:spcPct val="20000"/>
              </a:spcBef>
            </a:pPr>
            <a:endParaRPr lang="es-CO" sz="1600" b="1" dirty="0">
              <a:solidFill>
                <a:schemeClr val="tx1">
                  <a:lumMod val="65000"/>
                  <a:lumOff val="35000"/>
                </a:schemeClr>
              </a:solidFill>
              <a:latin typeface="Century Gothic" panose="020B0502020202020204" pitchFamily="34" charset="0"/>
            </a:endParaRPr>
          </a:p>
        </p:txBody>
      </p:sp>
      <p:sp>
        <p:nvSpPr>
          <p:cNvPr id="8" name="Marcador de texto 2">
            <a:extLst>
              <a:ext uri="{FF2B5EF4-FFF2-40B4-BE49-F238E27FC236}">
                <a16:creationId xmlns:a16="http://schemas.microsoft.com/office/drawing/2014/main" id="{2B0B9337-CF21-4809-98DA-3A43E6CC2EE6}"/>
              </a:ext>
            </a:extLst>
          </p:cNvPr>
          <p:cNvSpPr txBox="1">
            <a:spLocks/>
          </p:cNvSpPr>
          <p:nvPr/>
        </p:nvSpPr>
        <p:spPr>
          <a:xfrm>
            <a:off x="2127672" y="5449788"/>
            <a:ext cx="3312368"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None/>
            </a:pPr>
            <a:r>
              <a:rPr lang="es-CO" sz="1050" dirty="0">
                <a:solidFill>
                  <a:schemeClr val="tx1">
                    <a:lumMod val="50000"/>
                    <a:lumOff val="50000"/>
                  </a:schemeClr>
                </a:solidFill>
                <a:latin typeface="+mj-lt"/>
              </a:rPr>
              <a:t>Fuente: Oficina comercial ProColombia en Turquía</a:t>
            </a:r>
          </a:p>
        </p:txBody>
      </p:sp>
    </p:spTree>
    <p:extLst>
      <p:ext uri="{BB962C8B-B14F-4D97-AF65-F5344CB8AC3E}">
        <p14:creationId xmlns:p14="http://schemas.microsoft.com/office/powerpoint/2010/main" val="2700311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204 Datos"/>
          <p:cNvSpPr/>
          <p:nvPr/>
        </p:nvSpPr>
        <p:spPr>
          <a:xfrm>
            <a:off x="2257876" y="193204"/>
            <a:ext cx="2808312" cy="576064"/>
          </a:xfrm>
          <a:prstGeom prst="flowChartInputOutput">
            <a:avLst/>
          </a:prstGeom>
          <a:solidFill>
            <a:schemeClr val="bg1">
              <a:lumMod val="8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04" name="203 Datos"/>
          <p:cNvSpPr/>
          <p:nvPr/>
        </p:nvSpPr>
        <p:spPr>
          <a:xfrm>
            <a:off x="1922365" y="104502"/>
            <a:ext cx="2808312" cy="576064"/>
          </a:xfrm>
          <a:prstGeom prst="flowChartInputOutput">
            <a:avLst/>
          </a:prstGeom>
          <a:solidFill>
            <a:schemeClr val="bg1">
              <a:lumMod val="85000"/>
              <a:alpha val="49804"/>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Marcador de texto 5">
            <a:extLst>
              <a:ext uri="{FF2B5EF4-FFF2-40B4-BE49-F238E27FC236}">
                <a16:creationId xmlns:a16="http://schemas.microsoft.com/office/drawing/2014/main" id="{F5E2DF04-CB52-4BE2-BD22-1FE556C62C7B}"/>
              </a:ext>
            </a:extLst>
          </p:cNvPr>
          <p:cNvSpPr>
            <a:spLocks noGrp="1"/>
          </p:cNvSpPr>
          <p:nvPr>
            <p:ph type="body" sz="quarter" idx="10"/>
          </p:nvPr>
        </p:nvSpPr>
        <p:spPr>
          <a:xfrm>
            <a:off x="2484479" y="219539"/>
            <a:ext cx="1670649" cy="1040285"/>
          </a:xfrm>
        </p:spPr>
        <p:txBody>
          <a:bodyPr/>
          <a:lstStyle/>
          <a:p>
            <a:r>
              <a:rPr lang="es-CO" dirty="0"/>
              <a:t>TURQUÍA</a:t>
            </a:r>
          </a:p>
          <a:p>
            <a:endParaRPr lang="es-CO" dirty="0"/>
          </a:p>
        </p:txBody>
      </p:sp>
      <p:sp>
        <p:nvSpPr>
          <p:cNvPr id="2" name="Marcador de número de diapositiva 1"/>
          <p:cNvSpPr>
            <a:spLocks noGrp="1"/>
          </p:cNvSpPr>
          <p:nvPr>
            <p:ph type="sldNum" sz="quarter" idx="12"/>
          </p:nvPr>
        </p:nvSpPr>
        <p:spPr/>
        <p:txBody>
          <a:bodyPr/>
          <a:lstStyle/>
          <a:p>
            <a:fld id="{C639EB83-9322-45F6-937E-18E7DDF2D646}" type="slidenum">
              <a:rPr lang="es-CO" smtClean="0"/>
              <a:pPr/>
              <a:t>4</a:t>
            </a:fld>
            <a:endParaRPr lang="es-CO"/>
          </a:p>
        </p:txBody>
      </p:sp>
      <p:grpSp>
        <p:nvGrpSpPr>
          <p:cNvPr id="9" name="8 Grupo"/>
          <p:cNvGrpSpPr/>
          <p:nvPr/>
        </p:nvGrpSpPr>
        <p:grpSpPr>
          <a:xfrm>
            <a:off x="177125" y="1033455"/>
            <a:ext cx="3759036" cy="1735278"/>
            <a:chOff x="0" y="1557"/>
            <a:chExt cx="3819165" cy="2021647"/>
          </a:xfrm>
        </p:grpSpPr>
        <p:sp>
          <p:nvSpPr>
            <p:cNvPr id="10" name="9 Rectángulo redondeado"/>
            <p:cNvSpPr/>
            <p:nvPr/>
          </p:nvSpPr>
          <p:spPr>
            <a:xfrm>
              <a:off x="0" y="1557"/>
              <a:ext cx="3819165" cy="2021647"/>
            </a:xfrm>
            <a:prstGeom prst="roundRect">
              <a:avLst>
                <a:gd name="adj" fmla="val 10000"/>
              </a:avLst>
            </a:prstGeom>
            <a:no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1" name="10 Rectángulo"/>
            <p:cNvSpPr/>
            <p:nvPr/>
          </p:nvSpPr>
          <p:spPr>
            <a:xfrm>
              <a:off x="59212" y="60771"/>
              <a:ext cx="3700741" cy="1870285"/>
            </a:xfrm>
            <a:prstGeom prst="rect">
              <a:avLst/>
            </a:prstGeom>
            <a:solidFill>
              <a:srgbClr val="D99694">
                <a:alpha val="32157"/>
              </a:srgbClr>
            </a:solidFill>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t" anchorCtr="0">
              <a:noAutofit/>
            </a:bodyPr>
            <a:lstStyle/>
            <a:p>
              <a:pPr marL="88900" defTabSz="533400">
                <a:lnSpc>
                  <a:spcPct val="90000"/>
                </a:lnSpc>
                <a:spcBef>
                  <a:spcPct val="0"/>
                </a:spcBef>
                <a:spcAft>
                  <a:spcPct val="35000"/>
                </a:spcAft>
              </a:pPr>
              <a:r>
                <a:rPr lang="es-CO" sz="1200" b="1" dirty="0">
                  <a:solidFill>
                    <a:schemeClr val="tx1"/>
                  </a:solidFill>
                  <a:latin typeface="+mj-lt"/>
                </a:rPr>
                <a:t>Población:  </a:t>
              </a:r>
              <a:r>
                <a:rPr lang="es-ES_tradnl" sz="1200" dirty="0">
                  <a:solidFill>
                    <a:schemeClr val="tx1"/>
                  </a:solidFill>
                  <a:latin typeface="+mj-lt"/>
                </a:rPr>
                <a:t>80.274.604 </a:t>
              </a:r>
              <a:r>
                <a:rPr lang="es-CO" sz="1200" dirty="0">
                  <a:solidFill>
                    <a:schemeClr val="tx1"/>
                  </a:solidFill>
                  <a:latin typeface="+mj-lt"/>
                </a:rPr>
                <a:t> (2016)</a:t>
              </a:r>
            </a:p>
            <a:p>
              <a:pPr marL="88900" lvl="0" indent="0" algn="l" defTabSz="533400">
                <a:lnSpc>
                  <a:spcPct val="90000"/>
                </a:lnSpc>
                <a:spcBef>
                  <a:spcPct val="0"/>
                </a:spcBef>
                <a:spcAft>
                  <a:spcPct val="35000"/>
                </a:spcAft>
              </a:pPr>
              <a:r>
                <a:rPr lang="es-CO" sz="1200" b="1" dirty="0">
                  <a:solidFill>
                    <a:schemeClr val="tx1"/>
                  </a:solidFill>
                  <a:latin typeface="+mj-lt"/>
                </a:rPr>
                <a:t>Idioma oficial: </a:t>
              </a:r>
              <a:r>
                <a:rPr lang="es-CO" sz="1200" dirty="0">
                  <a:solidFill>
                    <a:schemeClr val="tx1"/>
                  </a:solidFill>
                  <a:latin typeface="+mj-lt"/>
                </a:rPr>
                <a:t>Turco</a:t>
              </a:r>
            </a:p>
            <a:p>
              <a:pPr marL="88900" lvl="0" indent="0" algn="l" defTabSz="533400">
                <a:lnSpc>
                  <a:spcPct val="90000"/>
                </a:lnSpc>
                <a:spcBef>
                  <a:spcPct val="0"/>
                </a:spcBef>
                <a:spcAft>
                  <a:spcPct val="35000"/>
                </a:spcAft>
              </a:pPr>
              <a:r>
                <a:rPr lang="es-CO" sz="1200" b="1" dirty="0">
                  <a:solidFill>
                    <a:schemeClr val="tx1"/>
                  </a:solidFill>
                  <a:latin typeface="+mj-lt"/>
                </a:rPr>
                <a:t>Moneda: </a:t>
              </a:r>
              <a:r>
                <a:rPr lang="es-CO" sz="1200" dirty="0">
                  <a:solidFill>
                    <a:schemeClr val="tx1"/>
                  </a:solidFill>
                  <a:latin typeface="+mj-lt"/>
                </a:rPr>
                <a:t>Lira turca (TRY) </a:t>
              </a:r>
            </a:p>
            <a:p>
              <a:pPr marL="88900" defTabSz="533400">
                <a:lnSpc>
                  <a:spcPct val="90000"/>
                </a:lnSpc>
                <a:spcBef>
                  <a:spcPct val="0"/>
                </a:spcBef>
                <a:spcAft>
                  <a:spcPct val="35000"/>
                </a:spcAft>
              </a:pPr>
              <a:r>
                <a:rPr lang="es-CO" sz="1200" b="1" dirty="0">
                  <a:solidFill>
                    <a:schemeClr val="tx1"/>
                  </a:solidFill>
                  <a:latin typeface="+mj-lt"/>
                </a:rPr>
                <a:t>Aerolínea oficial: </a:t>
              </a:r>
              <a:r>
                <a:rPr lang="es-CO" sz="1200" dirty="0">
                  <a:solidFill>
                    <a:schemeClr val="tx1"/>
                  </a:solidFill>
                  <a:latin typeface="+mj-lt"/>
                </a:rPr>
                <a:t>Turkish Airlines</a:t>
              </a:r>
            </a:p>
            <a:p>
              <a:pPr marL="88900" defTabSz="533400">
                <a:lnSpc>
                  <a:spcPct val="90000"/>
                </a:lnSpc>
                <a:spcBef>
                  <a:spcPct val="0"/>
                </a:spcBef>
                <a:spcAft>
                  <a:spcPct val="35000"/>
                </a:spcAft>
              </a:pPr>
              <a:r>
                <a:rPr lang="es-CO" sz="1200" b="1" dirty="0">
                  <a:solidFill>
                    <a:schemeClr val="tx1"/>
                  </a:solidFill>
                  <a:latin typeface="+mj-lt"/>
                </a:rPr>
                <a:t>Ciudades con mayor población: </a:t>
              </a:r>
              <a:r>
                <a:rPr lang="es-CO" sz="1200" dirty="0">
                  <a:solidFill>
                    <a:schemeClr val="tx1"/>
                  </a:solidFill>
                  <a:latin typeface="+mj-lt"/>
                </a:rPr>
                <a:t>Estambul, Ankara(capital), Izmir.</a:t>
              </a:r>
            </a:p>
            <a:p>
              <a:pPr marL="88900" defTabSz="533400">
                <a:lnSpc>
                  <a:spcPct val="90000"/>
                </a:lnSpc>
                <a:spcBef>
                  <a:spcPct val="0"/>
                </a:spcBef>
                <a:spcAft>
                  <a:spcPct val="35000"/>
                </a:spcAft>
              </a:pPr>
              <a:r>
                <a:rPr lang="es-CO" sz="1200" b="1" dirty="0">
                  <a:solidFill>
                    <a:schemeClr val="tx1"/>
                  </a:solidFill>
                  <a:latin typeface="+mj-lt"/>
                </a:rPr>
                <a:t>Días de vacaciones pagas: </a:t>
              </a:r>
              <a:r>
                <a:rPr lang="es-CO" sz="1200" dirty="0">
                  <a:solidFill>
                    <a:schemeClr val="tx1"/>
                  </a:solidFill>
                  <a:latin typeface="+mj-lt"/>
                </a:rPr>
                <a:t>14* días hábiles</a:t>
              </a:r>
              <a:endParaRPr lang="es-CO" sz="1200" b="1" dirty="0">
                <a:solidFill>
                  <a:schemeClr val="tx1"/>
                </a:solidFill>
                <a:latin typeface="+mj-lt"/>
              </a:endParaRPr>
            </a:p>
          </p:txBody>
        </p:sp>
      </p:grpSp>
      <p:sp>
        <p:nvSpPr>
          <p:cNvPr id="206" name="Marcador de texto 13"/>
          <p:cNvSpPr txBox="1">
            <a:spLocks/>
          </p:cNvSpPr>
          <p:nvPr/>
        </p:nvSpPr>
        <p:spPr>
          <a:xfrm>
            <a:off x="2179269" y="219626"/>
            <a:ext cx="2289409" cy="523220"/>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lgn="ctr">
              <a:buNone/>
            </a:pPr>
            <a:endParaRPr lang="es-CO" sz="2800" b="1" dirty="0">
              <a:solidFill>
                <a:srgbClr val="C00000"/>
              </a:solidFill>
              <a:latin typeface="Century Gothic" panose="020B0502020202020204" pitchFamily="34" charset="0"/>
            </a:endParaRPr>
          </a:p>
        </p:txBody>
      </p:sp>
      <p:sp>
        <p:nvSpPr>
          <p:cNvPr id="3" name="2 CuadroTexto"/>
          <p:cNvSpPr txBox="1"/>
          <p:nvPr/>
        </p:nvSpPr>
        <p:spPr>
          <a:xfrm>
            <a:off x="2224205" y="5438001"/>
            <a:ext cx="2350208" cy="276999"/>
          </a:xfrm>
          <a:prstGeom prst="rect">
            <a:avLst/>
          </a:prstGeom>
          <a:noFill/>
        </p:spPr>
        <p:txBody>
          <a:bodyPr wrap="square" rtlCol="0">
            <a:spAutoFit/>
          </a:bodyPr>
          <a:lstStyle/>
          <a:p>
            <a:r>
              <a:rPr lang="es-CO" sz="1200" dirty="0"/>
              <a:t>* Mínimo legal </a:t>
            </a:r>
          </a:p>
        </p:txBody>
      </p:sp>
      <p:grpSp>
        <p:nvGrpSpPr>
          <p:cNvPr id="196" name="211 Grupo"/>
          <p:cNvGrpSpPr/>
          <p:nvPr/>
        </p:nvGrpSpPr>
        <p:grpSpPr>
          <a:xfrm>
            <a:off x="3319803" y="573575"/>
            <a:ext cx="7260226" cy="4623111"/>
            <a:chOff x="14758997" y="-6286569"/>
            <a:chExt cx="8430016" cy="5368001"/>
          </a:xfrm>
          <a:solidFill>
            <a:schemeClr val="bg1">
              <a:lumMod val="85000"/>
            </a:schemeClr>
          </a:solidFill>
        </p:grpSpPr>
        <p:sp>
          <p:nvSpPr>
            <p:cNvPr id="197" name="Freeform 59"/>
            <p:cNvSpPr>
              <a:spLocks noChangeAspect="1"/>
            </p:cNvSpPr>
            <p:nvPr/>
          </p:nvSpPr>
          <p:spPr bwMode="gray">
            <a:xfrm>
              <a:off x="18090913" y="-2462333"/>
              <a:ext cx="313905" cy="256604"/>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198" name="Freeform 60"/>
            <p:cNvSpPr>
              <a:spLocks noChangeAspect="1"/>
            </p:cNvSpPr>
            <p:nvPr/>
          </p:nvSpPr>
          <p:spPr bwMode="gray">
            <a:xfrm>
              <a:off x="18238409" y="-2408528"/>
              <a:ext cx="11347" cy="1655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199" name="Freeform 61"/>
            <p:cNvSpPr>
              <a:spLocks noChangeAspect="1"/>
            </p:cNvSpPr>
            <p:nvPr/>
          </p:nvSpPr>
          <p:spPr bwMode="gray">
            <a:xfrm>
              <a:off x="18264884" y="-2400250"/>
              <a:ext cx="11347" cy="8278"/>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00" name="Freeform 62"/>
            <p:cNvSpPr>
              <a:spLocks noChangeAspect="1"/>
            </p:cNvSpPr>
            <p:nvPr/>
          </p:nvSpPr>
          <p:spPr bwMode="gray">
            <a:xfrm>
              <a:off x="18219500" y="-2391973"/>
              <a:ext cx="7564" cy="8278"/>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01" name="Group 106"/>
            <p:cNvGrpSpPr>
              <a:grpSpLocks noChangeAspect="1"/>
            </p:cNvGrpSpPr>
            <p:nvPr/>
          </p:nvGrpSpPr>
          <p:grpSpPr bwMode="gray">
            <a:xfrm>
              <a:off x="20674000" y="-2731352"/>
              <a:ext cx="673191" cy="836033"/>
              <a:chOff x="3938" y="1929"/>
              <a:chExt cx="178" cy="202"/>
            </a:xfrm>
            <a:grpFill/>
          </p:grpSpPr>
          <p:sp>
            <p:nvSpPr>
              <p:cNvPr id="318" name="Freeform 107"/>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19" name="Freeform 108"/>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20" name="Freeform 109"/>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21" name="Freeform 110"/>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sp>
          <p:nvSpPr>
            <p:cNvPr id="202" name="Freeform 111"/>
            <p:cNvSpPr>
              <a:spLocks noChangeAspect="1"/>
            </p:cNvSpPr>
            <p:nvPr/>
          </p:nvSpPr>
          <p:spPr bwMode="gray">
            <a:xfrm>
              <a:off x="20526503" y="-2309197"/>
              <a:ext cx="143715" cy="235911"/>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03" name="Freeform 115"/>
            <p:cNvSpPr>
              <a:spLocks noChangeAspect="1"/>
            </p:cNvSpPr>
            <p:nvPr/>
          </p:nvSpPr>
          <p:spPr bwMode="gray">
            <a:xfrm>
              <a:off x="20454645" y="-2574079"/>
              <a:ext cx="260957" cy="314547"/>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07" name="Group 116"/>
            <p:cNvGrpSpPr>
              <a:grpSpLocks noChangeAspect="1"/>
            </p:cNvGrpSpPr>
            <p:nvPr/>
          </p:nvGrpSpPr>
          <p:grpSpPr bwMode="gray">
            <a:xfrm>
              <a:off x="16105376" y="-6199643"/>
              <a:ext cx="7083637" cy="3729037"/>
              <a:chOff x="2730" y="1091"/>
              <a:chExt cx="1873" cy="901"/>
            </a:xfrm>
            <a:grpFill/>
          </p:grpSpPr>
          <p:sp>
            <p:nvSpPr>
              <p:cNvPr id="307" name="Freeform 132"/>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308" name="Group 117"/>
              <p:cNvGrpSpPr>
                <a:grpSpLocks noChangeAspect="1"/>
              </p:cNvGrpSpPr>
              <p:nvPr/>
            </p:nvGrpSpPr>
            <p:grpSpPr bwMode="gray">
              <a:xfrm>
                <a:off x="3080" y="1163"/>
                <a:ext cx="1093" cy="248"/>
                <a:chOff x="3080" y="1163"/>
                <a:chExt cx="1093" cy="248"/>
              </a:xfrm>
              <a:grpFill/>
            </p:grpSpPr>
            <p:sp>
              <p:nvSpPr>
                <p:cNvPr id="311" name="Freeform 120"/>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12" name="Freeform 122"/>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13" name="Freeform 123"/>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14" name="Freeform 124"/>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15" name="Freeform 126"/>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16" name="Freeform 127"/>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17" name="Freeform 128"/>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sp>
            <p:nvSpPr>
              <p:cNvPr id="309" name="Freeform 131"/>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10" name="Freeform 133"/>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grpSp>
          <p:nvGrpSpPr>
            <p:cNvPr id="208" name="Group 135"/>
            <p:cNvGrpSpPr>
              <a:grpSpLocks noChangeAspect="1"/>
            </p:cNvGrpSpPr>
            <p:nvPr/>
          </p:nvGrpSpPr>
          <p:grpSpPr bwMode="gray">
            <a:xfrm>
              <a:off x="16377678" y="-2524414"/>
              <a:ext cx="1543045" cy="1527209"/>
              <a:chOff x="2802" y="1979"/>
              <a:chExt cx="408" cy="369"/>
            </a:xfrm>
            <a:grpFill/>
          </p:grpSpPr>
          <p:sp>
            <p:nvSpPr>
              <p:cNvPr id="278" name="Freeform 136"/>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79" name="Group 137"/>
              <p:cNvGrpSpPr>
                <a:grpSpLocks noChangeAspect="1"/>
              </p:cNvGrpSpPr>
              <p:nvPr/>
            </p:nvGrpSpPr>
            <p:grpSpPr bwMode="gray">
              <a:xfrm>
                <a:off x="2889" y="2101"/>
                <a:ext cx="17" cy="51"/>
                <a:chOff x="2889" y="2101"/>
                <a:chExt cx="17" cy="51"/>
              </a:xfrm>
              <a:grpFill/>
            </p:grpSpPr>
            <p:sp>
              <p:nvSpPr>
                <p:cNvPr id="304" name="Freeform 138"/>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05" name="Freeform 139"/>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06" name="Freeform 140"/>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sp>
            <p:nvSpPr>
              <p:cNvPr id="280" name="Freeform 141"/>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81" name="Group 142"/>
              <p:cNvGrpSpPr>
                <a:grpSpLocks noChangeAspect="1"/>
              </p:cNvGrpSpPr>
              <p:nvPr/>
            </p:nvGrpSpPr>
            <p:grpSpPr bwMode="gray">
              <a:xfrm>
                <a:off x="2896" y="2116"/>
                <a:ext cx="231" cy="189"/>
                <a:chOff x="2896" y="2116"/>
                <a:chExt cx="231" cy="189"/>
              </a:xfrm>
              <a:grpFill/>
            </p:grpSpPr>
            <p:sp>
              <p:nvSpPr>
                <p:cNvPr id="302" name="Freeform 143"/>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03" name="Freeform 144"/>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grpSp>
            <p:nvGrpSpPr>
              <p:cNvPr id="282" name="Group 145"/>
              <p:cNvGrpSpPr>
                <a:grpSpLocks noChangeAspect="1"/>
              </p:cNvGrpSpPr>
              <p:nvPr/>
            </p:nvGrpSpPr>
            <p:grpSpPr bwMode="gray">
              <a:xfrm>
                <a:off x="2984" y="2276"/>
                <a:ext cx="114" cy="72"/>
                <a:chOff x="2984" y="2276"/>
                <a:chExt cx="114" cy="72"/>
              </a:xfrm>
              <a:grpFill/>
            </p:grpSpPr>
            <p:sp>
              <p:nvSpPr>
                <p:cNvPr id="300" name="Freeform 1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301" name="Freeform 147"/>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sp>
            <p:nvSpPr>
              <p:cNvPr id="283" name="Freeform 14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84" name="Group 149"/>
              <p:cNvGrpSpPr>
                <a:grpSpLocks noChangeAspect="1"/>
              </p:cNvGrpSpPr>
              <p:nvPr/>
            </p:nvGrpSpPr>
            <p:grpSpPr bwMode="gray">
              <a:xfrm>
                <a:off x="3086" y="2189"/>
                <a:ext cx="85" cy="114"/>
                <a:chOff x="3086" y="2189"/>
                <a:chExt cx="85" cy="114"/>
              </a:xfrm>
              <a:grpFill/>
            </p:grpSpPr>
            <p:sp>
              <p:nvSpPr>
                <p:cNvPr id="298" name="Freeform 150"/>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99" name="Freeform 151"/>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sp>
            <p:nvSpPr>
              <p:cNvPr id="285" name="Freeform 152"/>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86" name="Group 153"/>
              <p:cNvGrpSpPr>
                <a:grpSpLocks noChangeAspect="1"/>
              </p:cNvGrpSpPr>
              <p:nvPr/>
            </p:nvGrpSpPr>
            <p:grpSpPr bwMode="gray">
              <a:xfrm>
                <a:off x="3000" y="2012"/>
                <a:ext cx="210" cy="192"/>
                <a:chOff x="3000" y="2012"/>
                <a:chExt cx="210" cy="192"/>
              </a:xfrm>
              <a:grpFill/>
            </p:grpSpPr>
            <p:sp>
              <p:nvSpPr>
                <p:cNvPr id="296" name="Freeform 154"/>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97" name="Freeform 155"/>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sp>
            <p:nvSpPr>
              <p:cNvPr id="287" name="Freeform 156"/>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88" name="Freeform 157"/>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89" name="Freeform 158"/>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90" name="Group 159"/>
              <p:cNvGrpSpPr>
                <a:grpSpLocks noChangeAspect="1"/>
              </p:cNvGrpSpPr>
              <p:nvPr/>
            </p:nvGrpSpPr>
            <p:grpSpPr bwMode="gray">
              <a:xfrm>
                <a:off x="2802" y="1979"/>
                <a:ext cx="205" cy="88"/>
                <a:chOff x="2802" y="1979"/>
                <a:chExt cx="205" cy="88"/>
              </a:xfrm>
              <a:grpFill/>
            </p:grpSpPr>
            <p:sp>
              <p:nvSpPr>
                <p:cNvPr id="294" name="Freeform 160"/>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solidFill>
                  <a:srgbClr val="FFCC66"/>
                </a:solid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lumMod val="75000"/>
                        <a:lumOff val="25000"/>
                      </a:srgbClr>
                    </a:solidFill>
                    <a:latin typeface="Calibri"/>
                  </a:endParaRPr>
                </a:p>
              </p:txBody>
            </p:sp>
            <p:sp>
              <p:nvSpPr>
                <p:cNvPr id="295" name="Freeform 161"/>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sp>
            <p:nvSpPr>
              <p:cNvPr id="291" name="Freeform 162"/>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92" name="Freeform 163"/>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93" name="Freeform 164"/>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sp>
          <p:nvSpPr>
            <p:cNvPr id="209" name="Freeform 165"/>
            <p:cNvSpPr>
              <a:spLocks noChangeAspect="1"/>
            </p:cNvSpPr>
            <p:nvPr/>
          </p:nvSpPr>
          <p:spPr bwMode="gray">
            <a:xfrm>
              <a:off x="17096253" y="-2478888"/>
              <a:ext cx="128587" cy="144858"/>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10" name="Freeform 166"/>
            <p:cNvSpPr>
              <a:spLocks noChangeAspect="1"/>
            </p:cNvSpPr>
            <p:nvPr/>
          </p:nvSpPr>
          <p:spPr bwMode="gray">
            <a:xfrm>
              <a:off x="17224840" y="-3447361"/>
              <a:ext cx="1686760" cy="985028"/>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11" name="Freeform 167"/>
            <p:cNvSpPr>
              <a:spLocks noChangeAspect="1"/>
            </p:cNvSpPr>
            <p:nvPr/>
          </p:nvSpPr>
          <p:spPr bwMode="gray">
            <a:xfrm>
              <a:off x="16948757" y="-2615466"/>
              <a:ext cx="279866" cy="148996"/>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12" name="Freeform 168"/>
            <p:cNvSpPr>
              <a:spLocks noChangeAspect="1"/>
            </p:cNvSpPr>
            <p:nvPr/>
          </p:nvSpPr>
          <p:spPr bwMode="gray">
            <a:xfrm>
              <a:off x="17618165" y="-2743770"/>
              <a:ext cx="711011" cy="504930"/>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13" name="Freeform 169"/>
            <p:cNvSpPr>
              <a:spLocks noChangeAspect="1"/>
            </p:cNvSpPr>
            <p:nvPr/>
          </p:nvSpPr>
          <p:spPr bwMode="gray">
            <a:xfrm>
              <a:off x="17470669" y="-2569941"/>
              <a:ext cx="589988" cy="446988"/>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14" name="Group 170"/>
            <p:cNvGrpSpPr>
              <a:grpSpLocks noChangeAspect="1"/>
            </p:cNvGrpSpPr>
            <p:nvPr/>
          </p:nvGrpSpPr>
          <p:grpSpPr bwMode="gray">
            <a:xfrm>
              <a:off x="17152983" y="-2511999"/>
              <a:ext cx="230702" cy="202801"/>
              <a:chOff x="3007" y="1982"/>
              <a:chExt cx="61" cy="49"/>
            </a:xfrm>
            <a:grpFill/>
          </p:grpSpPr>
          <p:sp>
            <p:nvSpPr>
              <p:cNvPr id="276" name="Freeform 17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77" name="Freeform 17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grpSp>
          <p:nvGrpSpPr>
            <p:cNvPr id="215" name="Group 222"/>
            <p:cNvGrpSpPr>
              <a:grpSpLocks noChangeAspect="1"/>
            </p:cNvGrpSpPr>
            <p:nvPr/>
          </p:nvGrpSpPr>
          <p:grpSpPr bwMode="gray">
            <a:xfrm>
              <a:off x="16264397" y="-6286569"/>
              <a:ext cx="3783" cy="8278"/>
              <a:chOff x="3340" y="1146"/>
              <a:chExt cx="1" cy="2"/>
            </a:xfrm>
            <a:grpFill/>
          </p:grpSpPr>
          <p:sp>
            <p:nvSpPr>
              <p:cNvPr id="274" name="Freeform 225"/>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75" name="Freeform 226"/>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grpSp>
          <p:nvGrpSpPr>
            <p:cNvPr id="216" name="Group 362"/>
            <p:cNvGrpSpPr/>
            <p:nvPr/>
          </p:nvGrpSpPr>
          <p:grpSpPr bwMode="gray">
            <a:xfrm>
              <a:off x="14868675" y="-5065623"/>
              <a:ext cx="2095216" cy="2893005"/>
              <a:chOff x="4580731" y="1911697"/>
              <a:chExt cx="879476" cy="1109663"/>
            </a:xfrm>
            <a:grpFill/>
          </p:grpSpPr>
          <p:sp>
            <p:nvSpPr>
              <p:cNvPr id="225" name="Freeform 175"/>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26" name="Freeform 176"/>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27" name="Freeform 177"/>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28" name="Group 178"/>
              <p:cNvGrpSpPr>
                <a:grpSpLocks noChangeAspect="1"/>
              </p:cNvGrpSpPr>
              <p:nvPr/>
            </p:nvGrpSpPr>
            <p:grpSpPr bwMode="gray">
              <a:xfrm>
                <a:off x="4876006" y="2765772"/>
                <a:ext cx="204788" cy="242888"/>
                <a:chOff x="2589" y="1903"/>
                <a:chExt cx="129" cy="153"/>
              </a:xfrm>
              <a:grpFill/>
            </p:grpSpPr>
            <p:sp>
              <p:nvSpPr>
                <p:cNvPr id="271" name="Freeform 179"/>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72" name="Freeform 180"/>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73" name="Freeform 181"/>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sp>
            <p:nvSpPr>
              <p:cNvPr id="229" name="Freeform 18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30" name="Freeform 18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31" name="Freeform 18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32" name="Freeform 18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33" name="Freeform 18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34" name="Freeform 18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35" name="Freeform 18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36" name="Group 189"/>
              <p:cNvGrpSpPr>
                <a:grpSpLocks noChangeAspect="1"/>
              </p:cNvGrpSpPr>
              <p:nvPr/>
            </p:nvGrpSpPr>
            <p:grpSpPr bwMode="gray">
              <a:xfrm>
                <a:off x="4679156" y="2659410"/>
                <a:ext cx="247650" cy="244475"/>
                <a:chOff x="2465" y="1836"/>
                <a:chExt cx="156" cy="154"/>
              </a:xfrm>
              <a:grpFill/>
            </p:grpSpPr>
            <p:sp>
              <p:nvSpPr>
                <p:cNvPr id="269" name="Freeform 190"/>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70" name="Freeform 191"/>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grpSp>
            <p:nvGrpSpPr>
              <p:cNvPr id="237" name="Group 192"/>
              <p:cNvGrpSpPr>
                <a:grpSpLocks noChangeAspect="1"/>
              </p:cNvGrpSpPr>
              <p:nvPr/>
            </p:nvGrpSpPr>
            <p:grpSpPr bwMode="gray">
              <a:xfrm>
                <a:off x="4620419" y="2430810"/>
                <a:ext cx="171450" cy="258763"/>
                <a:chOff x="2428" y="1692"/>
                <a:chExt cx="108" cy="163"/>
              </a:xfrm>
              <a:grpFill/>
            </p:grpSpPr>
            <p:sp>
              <p:nvSpPr>
                <p:cNvPr id="267" name="Freeform 193"/>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68" name="Freeform 194"/>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sp>
            <p:nvSpPr>
              <p:cNvPr id="238" name="Freeform 195"/>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39" name="Freeform 196"/>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40" name="Freeform 197"/>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41" name="Freeform 198"/>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42" name="Group 199"/>
              <p:cNvGrpSpPr>
                <a:grpSpLocks noChangeAspect="1"/>
              </p:cNvGrpSpPr>
              <p:nvPr/>
            </p:nvGrpSpPr>
            <p:grpSpPr bwMode="gray">
              <a:xfrm>
                <a:off x="5033169" y="2808635"/>
                <a:ext cx="68263" cy="68263"/>
                <a:chOff x="2688" y="1930"/>
                <a:chExt cx="43" cy="43"/>
              </a:xfrm>
              <a:grpFill/>
            </p:grpSpPr>
            <p:sp>
              <p:nvSpPr>
                <p:cNvPr id="265" name="Freeform 200"/>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66" name="Freeform 201"/>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sp>
            <p:nvSpPr>
              <p:cNvPr id="243" name="Freeform 202"/>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44" name="Freeform 203"/>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45" name="Freeform 204"/>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46" name="Freeform 205"/>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47" name="Freeform 206"/>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48" name="Freeform 207"/>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49" name="Freeform 208"/>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50" name="Freeform 209"/>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51" name="Freeform 210"/>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52" name="Freeform 211"/>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53" name="Freeform 213"/>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54" name="Freeform 214"/>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55" name="Freeform 215"/>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56" name="Freeform 216"/>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57" name="Freeform 217"/>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58" name="Freeform 218"/>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59" name="Freeform 219"/>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60" name="Freeform 220"/>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61" name="Freeform 221"/>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62" name="Group 359"/>
              <p:cNvGrpSpPr/>
              <p:nvPr/>
            </p:nvGrpSpPr>
            <p:grpSpPr bwMode="gray">
              <a:xfrm>
                <a:off x="5080794" y="2788583"/>
                <a:ext cx="75600" cy="108000"/>
                <a:chOff x="4160739" y="2986112"/>
                <a:chExt cx="187325" cy="233362"/>
              </a:xfrm>
              <a:grpFill/>
            </p:grpSpPr>
            <p:sp>
              <p:nvSpPr>
                <p:cNvPr id="263" name="Freeform 45"/>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64" name="Freeform 46"/>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grpSp>
        <p:grpSp>
          <p:nvGrpSpPr>
            <p:cNvPr id="217" name="Group 368"/>
            <p:cNvGrpSpPr/>
            <p:nvPr/>
          </p:nvGrpSpPr>
          <p:grpSpPr bwMode="gray">
            <a:xfrm>
              <a:off x="14758997" y="-2242976"/>
              <a:ext cx="2333476" cy="1324408"/>
              <a:chOff x="4534693" y="2994372"/>
              <a:chExt cx="979487" cy="508000"/>
            </a:xfrm>
            <a:grpFill/>
          </p:grpSpPr>
          <p:sp>
            <p:nvSpPr>
              <p:cNvPr id="218" name="Freeform 217"/>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nvGrpSpPr>
              <p:cNvPr id="219" name="Group 367"/>
              <p:cNvGrpSpPr/>
              <p:nvPr/>
            </p:nvGrpSpPr>
            <p:grpSpPr bwMode="gray">
              <a:xfrm>
                <a:off x="4534693" y="2994372"/>
                <a:ext cx="979487" cy="508000"/>
                <a:chOff x="4534693" y="2994372"/>
                <a:chExt cx="979487" cy="508000"/>
              </a:xfrm>
              <a:grpFill/>
            </p:grpSpPr>
            <p:sp>
              <p:nvSpPr>
                <p:cNvPr id="220" name="Freeform 219"/>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21" name="Freeform 220"/>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22" name="Freeform 221"/>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23" name="Freeform 222"/>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sp>
              <p:nvSpPr>
                <p:cNvPr id="224" name="Freeform 134"/>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lstStyle/>
                <a:p>
                  <a:pPr>
                    <a:defRPr/>
                  </a:pPr>
                  <a:endParaRPr lang="en-US" dirty="0">
                    <a:solidFill>
                      <a:srgbClr val="34495E"/>
                    </a:solidFill>
                    <a:latin typeface="Calibri"/>
                  </a:endParaRPr>
                </a:p>
              </p:txBody>
            </p:sp>
          </p:grpSp>
        </p:grpSp>
      </p:grpSp>
    </p:spTree>
    <p:extLst>
      <p:ext uri="{BB962C8B-B14F-4D97-AF65-F5344CB8AC3E}">
        <p14:creationId xmlns:p14="http://schemas.microsoft.com/office/powerpoint/2010/main" val="301145946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GRACIAS IDIOMAS-09.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22820"/>
            <a:ext cx="10160000" cy="5715000"/>
          </a:xfrm>
          <a:prstGeom prst="rect">
            <a:avLst/>
          </a:prstGeom>
        </p:spPr>
      </p:pic>
      <p:sp>
        <p:nvSpPr>
          <p:cNvPr id="3" name="Marcador de número de diapositiva 2"/>
          <p:cNvSpPr>
            <a:spLocks noGrp="1"/>
          </p:cNvSpPr>
          <p:nvPr>
            <p:ph type="sldNum" sz="quarter" idx="12"/>
          </p:nvPr>
        </p:nvSpPr>
        <p:spPr/>
        <p:txBody>
          <a:bodyPr/>
          <a:lstStyle/>
          <a:p>
            <a:fld id="{3584F22F-7042-9A40-B3E0-51BFE4493C43}" type="slidenum">
              <a:rPr lang="en-US" smtClean="0"/>
              <a:pPr/>
              <a:t>40</a:t>
            </a:fld>
            <a:endParaRPr lang="en-US"/>
          </a:p>
        </p:txBody>
      </p:sp>
      <p:pic>
        <p:nvPicPr>
          <p:cNvPr id="4" name="3 Imagen">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877661" y="51797"/>
            <a:ext cx="242899" cy="317351"/>
          </a:xfrm>
          <a:prstGeom prst="rect">
            <a:avLst/>
          </a:prstGeom>
        </p:spPr>
      </p:pic>
      <p:sp>
        <p:nvSpPr>
          <p:cNvPr id="5" name="4 Rectángulo"/>
          <p:cNvSpPr/>
          <p:nvPr/>
        </p:nvSpPr>
        <p:spPr>
          <a:xfrm>
            <a:off x="2199680" y="2137420"/>
            <a:ext cx="5760640" cy="86409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6" name="5 CuadroTexto"/>
          <p:cNvSpPr txBox="1"/>
          <p:nvPr/>
        </p:nvSpPr>
        <p:spPr>
          <a:xfrm>
            <a:off x="2199680" y="2135276"/>
            <a:ext cx="5760640" cy="923330"/>
          </a:xfrm>
          <a:prstGeom prst="rect">
            <a:avLst/>
          </a:prstGeom>
          <a:noFill/>
        </p:spPr>
        <p:txBody>
          <a:bodyPr wrap="square" rtlCol="0">
            <a:spAutoFit/>
          </a:bodyPr>
          <a:lstStyle/>
          <a:p>
            <a:pPr algn="ctr"/>
            <a:r>
              <a:rPr lang="es-CO" sz="5400" dirty="0" err="1">
                <a:solidFill>
                  <a:schemeClr val="bg1"/>
                </a:solidFill>
              </a:rPr>
              <a:t>TEŞEKKÜRLER</a:t>
            </a:r>
            <a:endParaRPr lang="es-CO" sz="5400" dirty="0">
              <a:solidFill>
                <a:schemeClr val="bg1"/>
              </a:solidFill>
            </a:endParaRPr>
          </a:p>
        </p:txBody>
      </p:sp>
    </p:spTree>
    <p:extLst>
      <p:ext uri="{BB962C8B-B14F-4D97-AF65-F5344CB8AC3E}">
        <p14:creationId xmlns:p14="http://schemas.microsoft.com/office/powerpoint/2010/main" val="16568430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número de diapositiva"/>
          <p:cNvSpPr>
            <a:spLocks noGrp="1"/>
          </p:cNvSpPr>
          <p:nvPr>
            <p:ph type="sldNum" sz="quarter" idx="4294967295"/>
          </p:nvPr>
        </p:nvSpPr>
        <p:spPr>
          <a:xfrm>
            <a:off x="0" y="5346700"/>
            <a:ext cx="608013" cy="368300"/>
          </a:xfrm>
          <a:prstGeom prst="rect">
            <a:avLst/>
          </a:prstGeom>
        </p:spPr>
        <p:txBody>
          <a:bodyPr/>
          <a:lstStyle/>
          <a:p>
            <a:fld id="{C639EB83-9322-45F6-937E-18E7DDF2D646}" type="slidenum">
              <a:rPr lang="es-CO" smtClean="0"/>
              <a:pPr/>
              <a:t>5</a:t>
            </a:fld>
            <a:endParaRPr lang="es-CO" dirty="0"/>
          </a:p>
        </p:txBody>
      </p:sp>
      <p:sp>
        <p:nvSpPr>
          <p:cNvPr id="4" name="5 CuadroTexto"/>
          <p:cNvSpPr txBox="1"/>
          <p:nvPr/>
        </p:nvSpPr>
        <p:spPr>
          <a:xfrm>
            <a:off x="2271688" y="2209428"/>
            <a:ext cx="5432604" cy="523220"/>
          </a:xfrm>
          <a:prstGeom prst="rect">
            <a:avLst/>
          </a:prstGeom>
          <a:noFill/>
        </p:spPr>
        <p:txBody>
          <a:bodyPr wrap="square" rtlCol="0">
            <a:spAutoFit/>
          </a:bodyPr>
          <a:lstStyle/>
          <a:p>
            <a:pPr algn="ctr"/>
            <a:endParaRPr lang="es-CO" sz="2800" b="1" dirty="0">
              <a:solidFill>
                <a:schemeClr val="bg1"/>
              </a:solidFill>
              <a:latin typeface="Century Gothic" panose="020B0502020202020204" pitchFamily="34" charset="0"/>
            </a:endParaRPr>
          </a:p>
        </p:txBody>
      </p:sp>
      <p:sp>
        <p:nvSpPr>
          <p:cNvPr id="5" name="5 CuadroTexto"/>
          <p:cNvSpPr txBox="1"/>
          <p:nvPr/>
        </p:nvSpPr>
        <p:spPr>
          <a:xfrm>
            <a:off x="2271688" y="2406288"/>
            <a:ext cx="5432604" cy="523220"/>
          </a:xfrm>
          <a:prstGeom prst="rect">
            <a:avLst/>
          </a:prstGeom>
          <a:noFill/>
        </p:spPr>
        <p:txBody>
          <a:bodyPr wrap="square" rtlCol="0">
            <a:spAutoFit/>
          </a:bodyPr>
          <a:lstStyle/>
          <a:p>
            <a:pPr algn="ctr"/>
            <a:r>
              <a:rPr lang="es-CO" sz="2800" b="1" dirty="0">
                <a:solidFill>
                  <a:schemeClr val="bg1"/>
                </a:solidFill>
                <a:latin typeface="Century Gothic" panose="020B0502020202020204" pitchFamily="34" charset="0"/>
              </a:rPr>
              <a:t>2. EL MERCADO DE TURQUÍA</a:t>
            </a:r>
          </a:p>
        </p:txBody>
      </p:sp>
    </p:spTree>
    <p:extLst>
      <p:ext uri="{BB962C8B-B14F-4D97-AF65-F5344CB8AC3E}">
        <p14:creationId xmlns:p14="http://schemas.microsoft.com/office/powerpoint/2010/main" val="607025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639EB83-9322-45F6-937E-18E7DDF2D646}" type="slidenum">
              <a:rPr lang="es-CO" smtClean="0"/>
              <a:pPr/>
              <a:t>6</a:t>
            </a:fld>
            <a:endParaRPr lang="es-CO"/>
          </a:p>
        </p:txBody>
      </p:sp>
      <p:sp>
        <p:nvSpPr>
          <p:cNvPr id="3" name="Marcador de texto 2"/>
          <p:cNvSpPr>
            <a:spLocks noGrp="1"/>
          </p:cNvSpPr>
          <p:nvPr>
            <p:ph type="body" sz="quarter" idx="4294967295"/>
          </p:nvPr>
        </p:nvSpPr>
        <p:spPr>
          <a:xfrm>
            <a:off x="0" y="336550"/>
            <a:ext cx="10160000" cy="576263"/>
          </a:xfrm>
          <a:prstGeom prst="rect">
            <a:avLst/>
          </a:prstGeom>
        </p:spPr>
        <p:txBody>
          <a:bodyPr/>
          <a:lstStyle/>
          <a:p>
            <a:pPr marL="0" indent="0" algn="ctr">
              <a:buNone/>
            </a:pPr>
            <a:r>
              <a:rPr lang="es-CO" sz="1600" b="1" dirty="0">
                <a:solidFill>
                  <a:schemeClr val="tx1">
                    <a:lumMod val="65000"/>
                    <a:lumOff val="35000"/>
                  </a:schemeClr>
                </a:solidFill>
                <a:latin typeface="Century Gothic" panose="020B0502020202020204" pitchFamily="34" charset="0"/>
              </a:rPr>
              <a:t>La economía de Turquía tuvo una contracción del PIB real de 2,88% en 2016</a:t>
            </a:r>
          </a:p>
        </p:txBody>
      </p:sp>
      <p:graphicFrame>
        <p:nvGraphicFramePr>
          <p:cNvPr id="10" name="Gráfico 16"/>
          <p:cNvGraphicFramePr/>
          <p:nvPr>
            <p:extLst>
              <p:ext uri="{D42A27DB-BD31-4B8C-83A1-F6EECF244321}">
                <p14:modId xmlns:p14="http://schemas.microsoft.com/office/powerpoint/2010/main" val="3054611937"/>
              </p:ext>
            </p:extLst>
          </p:nvPr>
        </p:nvGraphicFramePr>
        <p:xfrm>
          <a:off x="598976" y="1328866"/>
          <a:ext cx="9073008" cy="4035611"/>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10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Rectángulo 4"/>
          <p:cNvSpPr/>
          <p:nvPr/>
        </p:nvSpPr>
        <p:spPr>
          <a:xfrm>
            <a:off x="3351808" y="1057300"/>
            <a:ext cx="3940501" cy="307777"/>
          </a:xfrm>
          <a:prstGeom prst="rect">
            <a:avLst/>
          </a:prstGeom>
        </p:spPr>
        <p:txBody>
          <a:bodyPr/>
          <a:lstStyle/>
          <a:p>
            <a:pPr algn="ctr" defTabSz="1015990">
              <a:spcBef>
                <a:spcPct val="20000"/>
              </a:spcBef>
              <a:buFont typeface="Arial" panose="020B0604020202020204" pitchFamily="34" charset="0"/>
              <a:buNone/>
            </a:pPr>
            <a:r>
              <a:rPr lang="es-CO" sz="1400" dirty="0">
                <a:solidFill>
                  <a:schemeClr val="tx1">
                    <a:lumMod val="75000"/>
                    <a:lumOff val="25000"/>
                  </a:schemeClr>
                </a:solidFill>
                <a:latin typeface="Century Gothic" panose="020B0502020202020204" pitchFamily="34" charset="0"/>
              </a:rPr>
              <a:t>PIB nominal per cápita en Turquía (USD)</a:t>
            </a:r>
          </a:p>
        </p:txBody>
      </p:sp>
      <p:sp>
        <p:nvSpPr>
          <p:cNvPr id="15" name="Rectángulo 4"/>
          <p:cNvSpPr/>
          <p:nvPr/>
        </p:nvSpPr>
        <p:spPr>
          <a:xfrm>
            <a:off x="2847752" y="1273324"/>
            <a:ext cx="5256584" cy="307777"/>
          </a:xfrm>
          <a:prstGeom prst="rect">
            <a:avLst/>
          </a:prstGeom>
        </p:spPr>
        <p:txBody>
          <a:bodyPr/>
          <a:lstStyle/>
          <a:p>
            <a:pPr algn="ctr" defTabSz="1015990">
              <a:spcBef>
                <a:spcPct val="20000"/>
              </a:spcBef>
              <a:buFont typeface="Arial" panose="020B0604020202020204" pitchFamily="34" charset="0"/>
              <a:buNone/>
            </a:pPr>
            <a:r>
              <a:rPr lang="es-CO" sz="1400" dirty="0">
                <a:solidFill>
                  <a:schemeClr val="tx1">
                    <a:lumMod val="75000"/>
                    <a:lumOff val="25000"/>
                  </a:schemeClr>
                </a:solidFill>
                <a:latin typeface="Century Gothic" panose="020B0502020202020204" pitchFamily="34" charset="0"/>
              </a:rPr>
              <a:t>Crecimiento PIB Real per cápita en Turquía (%)</a:t>
            </a:r>
          </a:p>
        </p:txBody>
      </p:sp>
      <p:sp>
        <p:nvSpPr>
          <p:cNvPr id="16" name="Marcador de texto 2"/>
          <p:cNvSpPr txBox="1">
            <a:spLocks/>
          </p:cNvSpPr>
          <p:nvPr/>
        </p:nvSpPr>
        <p:spPr>
          <a:xfrm>
            <a:off x="2127672" y="5305772"/>
            <a:ext cx="2736304" cy="409228"/>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Font typeface="Arial" panose="020B0604020202020204" pitchFamily="34" charset="0"/>
              <a:buNone/>
            </a:pPr>
            <a:r>
              <a:rPr lang="es-CO" sz="1050" dirty="0">
                <a:solidFill>
                  <a:schemeClr val="tx1">
                    <a:lumMod val="50000"/>
                    <a:lumOff val="50000"/>
                  </a:schemeClr>
                </a:solidFill>
                <a:latin typeface="+mj-lt"/>
              </a:rPr>
              <a:t>Fuente: Global Data (2017)</a:t>
            </a:r>
          </a:p>
          <a:p>
            <a:pPr marL="0" indent="0">
              <a:buFont typeface="Arial" panose="020B0604020202020204" pitchFamily="34" charset="0"/>
              <a:buNone/>
            </a:pPr>
            <a:r>
              <a:rPr lang="es-CO" sz="1050" dirty="0">
                <a:solidFill>
                  <a:schemeClr val="tx1">
                    <a:lumMod val="50000"/>
                    <a:lumOff val="50000"/>
                  </a:schemeClr>
                </a:solidFill>
                <a:latin typeface="+mj-lt"/>
              </a:rPr>
              <a:t>*Proyección</a:t>
            </a:r>
          </a:p>
        </p:txBody>
      </p:sp>
      <p:sp>
        <p:nvSpPr>
          <p:cNvPr id="5" name="4 Rectángulo"/>
          <p:cNvSpPr/>
          <p:nvPr/>
        </p:nvSpPr>
        <p:spPr>
          <a:xfrm>
            <a:off x="1839640" y="2940541"/>
            <a:ext cx="360040" cy="276999"/>
          </a:xfrm>
          <a:prstGeom prst="rect">
            <a:avLst/>
          </a:prstGeom>
        </p:spPr>
        <p:txBody>
          <a:bodyPr wrap="square">
            <a:spAutoFit/>
          </a:bodyPr>
          <a:lstStyle/>
          <a:p>
            <a:pPr algn="ctr"/>
            <a:r>
              <a:rPr lang="el-GR" sz="1200" dirty="0">
                <a:solidFill>
                  <a:schemeClr val="tx1">
                    <a:lumMod val="75000"/>
                    <a:lumOff val="25000"/>
                  </a:schemeClr>
                </a:solidFill>
                <a:latin typeface="Century Gothic" panose="020B0502020202020204" pitchFamily="34" charset="0"/>
              </a:rPr>
              <a:t>Δ</a:t>
            </a:r>
            <a:endParaRPr lang="es-CO" sz="1200" dirty="0"/>
          </a:p>
        </p:txBody>
      </p:sp>
      <p:sp>
        <p:nvSpPr>
          <p:cNvPr id="14" name="13 Rectángulo"/>
          <p:cNvSpPr/>
          <p:nvPr/>
        </p:nvSpPr>
        <p:spPr>
          <a:xfrm>
            <a:off x="2487712" y="2940541"/>
            <a:ext cx="360040" cy="276999"/>
          </a:xfrm>
          <a:prstGeom prst="rect">
            <a:avLst/>
          </a:prstGeom>
        </p:spPr>
        <p:txBody>
          <a:bodyPr wrap="square">
            <a:spAutoFit/>
          </a:bodyPr>
          <a:lstStyle/>
          <a:p>
            <a:pPr algn="ctr"/>
            <a:r>
              <a:rPr lang="el-GR" sz="1200" dirty="0">
                <a:solidFill>
                  <a:schemeClr val="tx1">
                    <a:lumMod val="75000"/>
                    <a:lumOff val="25000"/>
                  </a:schemeClr>
                </a:solidFill>
                <a:latin typeface="Century Gothic" panose="020B0502020202020204" pitchFamily="34" charset="0"/>
              </a:rPr>
              <a:t>Δ</a:t>
            </a:r>
            <a:endParaRPr lang="es-CO" sz="1200" dirty="0"/>
          </a:p>
        </p:txBody>
      </p:sp>
      <p:sp>
        <p:nvSpPr>
          <p:cNvPr id="17" name="16 Rectángulo"/>
          <p:cNvSpPr/>
          <p:nvPr/>
        </p:nvSpPr>
        <p:spPr>
          <a:xfrm>
            <a:off x="3135784" y="2940541"/>
            <a:ext cx="360040" cy="276999"/>
          </a:xfrm>
          <a:prstGeom prst="rect">
            <a:avLst/>
          </a:prstGeom>
        </p:spPr>
        <p:txBody>
          <a:bodyPr wrap="square">
            <a:spAutoFit/>
          </a:bodyPr>
          <a:lstStyle/>
          <a:p>
            <a:pPr algn="ctr"/>
            <a:r>
              <a:rPr lang="el-GR" sz="1200" dirty="0">
                <a:solidFill>
                  <a:schemeClr val="tx1">
                    <a:lumMod val="75000"/>
                    <a:lumOff val="25000"/>
                  </a:schemeClr>
                </a:solidFill>
                <a:latin typeface="Century Gothic" panose="020B0502020202020204" pitchFamily="34" charset="0"/>
              </a:rPr>
              <a:t>Δ</a:t>
            </a:r>
            <a:endParaRPr lang="es-CO" sz="1200" dirty="0"/>
          </a:p>
        </p:txBody>
      </p:sp>
      <p:sp>
        <p:nvSpPr>
          <p:cNvPr id="18" name="17 Rectángulo"/>
          <p:cNvSpPr/>
          <p:nvPr/>
        </p:nvSpPr>
        <p:spPr>
          <a:xfrm flipV="1">
            <a:off x="3855864" y="2940541"/>
            <a:ext cx="360040" cy="276999"/>
          </a:xfrm>
          <a:prstGeom prst="rect">
            <a:avLst/>
          </a:prstGeom>
        </p:spPr>
        <p:txBody>
          <a:bodyPr wrap="square">
            <a:spAutoFit/>
          </a:bodyPr>
          <a:lstStyle/>
          <a:p>
            <a:pPr algn="ctr"/>
            <a:r>
              <a:rPr lang="el-GR" sz="1200" dirty="0">
                <a:solidFill>
                  <a:schemeClr val="tx1">
                    <a:lumMod val="75000"/>
                    <a:lumOff val="25000"/>
                  </a:schemeClr>
                </a:solidFill>
                <a:latin typeface="Century Gothic" panose="020B0502020202020204" pitchFamily="34" charset="0"/>
              </a:rPr>
              <a:t>Δ</a:t>
            </a:r>
            <a:endParaRPr lang="es-CO" sz="1200" dirty="0"/>
          </a:p>
        </p:txBody>
      </p:sp>
      <p:sp>
        <p:nvSpPr>
          <p:cNvPr id="19" name="18 Rectángulo"/>
          <p:cNvSpPr/>
          <p:nvPr/>
        </p:nvSpPr>
        <p:spPr>
          <a:xfrm>
            <a:off x="7240240" y="2940541"/>
            <a:ext cx="360040" cy="276999"/>
          </a:xfrm>
          <a:prstGeom prst="rect">
            <a:avLst/>
          </a:prstGeom>
        </p:spPr>
        <p:txBody>
          <a:bodyPr wrap="square">
            <a:spAutoFit/>
          </a:bodyPr>
          <a:lstStyle/>
          <a:p>
            <a:pPr algn="ctr"/>
            <a:r>
              <a:rPr lang="el-GR" sz="1200" dirty="0">
                <a:solidFill>
                  <a:schemeClr val="tx1">
                    <a:lumMod val="75000"/>
                    <a:lumOff val="25000"/>
                  </a:schemeClr>
                </a:solidFill>
                <a:latin typeface="Century Gothic" panose="020B0502020202020204" pitchFamily="34" charset="0"/>
              </a:rPr>
              <a:t>Δ</a:t>
            </a:r>
            <a:endParaRPr lang="es-CO" sz="1200" dirty="0"/>
          </a:p>
        </p:txBody>
      </p:sp>
      <p:sp>
        <p:nvSpPr>
          <p:cNvPr id="20" name="19 Rectángulo"/>
          <p:cNvSpPr/>
          <p:nvPr/>
        </p:nvSpPr>
        <p:spPr>
          <a:xfrm flipV="1">
            <a:off x="4503936" y="2929508"/>
            <a:ext cx="360040" cy="276999"/>
          </a:xfrm>
          <a:prstGeom prst="rect">
            <a:avLst/>
          </a:prstGeom>
        </p:spPr>
        <p:txBody>
          <a:bodyPr wrap="square">
            <a:spAutoFit/>
          </a:bodyPr>
          <a:lstStyle/>
          <a:p>
            <a:pPr algn="ctr"/>
            <a:r>
              <a:rPr lang="el-GR" sz="1200" dirty="0">
                <a:solidFill>
                  <a:schemeClr val="tx1">
                    <a:lumMod val="75000"/>
                    <a:lumOff val="25000"/>
                  </a:schemeClr>
                </a:solidFill>
                <a:latin typeface="Century Gothic" panose="020B0502020202020204" pitchFamily="34" charset="0"/>
              </a:rPr>
              <a:t>Δ</a:t>
            </a:r>
            <a:endParaRPr lang="es-CO" sz="1200" dirty="0"/>
          </a:p>
        </p:txBody>
      </p:sp>
      <p:sp>
        <p:nvSpPr>
          <p:cNvPr id="21" name="20 Rectángulo"/>
          <p:cNvSpPr/>
          <p:nvPr/>
        </p:nvSpPr>
        <p:spPr>
          <a:xfrm flipV="1">
            <a:off x="5224016" y="2929508"/>
            <a:ext cx="360040" cy="276999"/>
          </a:xfrm>
          <a:prstGeom prst="rect">
            <a:avLst/>
          </a:prstGeom>
        </p:spPr>
        <p:txBody>
          <a:bodyPr wrap="square">
            <a:spAutoFit/>
          </a:bodyPr>
          <a:lstStyle/>
          <a:p>
            <a:pPr algn="ctr"/>
            <a:r>
              <a:rPr lang="el-GR" sz="1200" dirty="0">
                <a:solidFill>
                  <a:schemeClr val="tx1">
                    <a:lumMod val="75000"/>
                    <a:lumOff val="25000"/>
                  </a:schemeClr>
                </a:solidFill>
                <a:latin typeface="Century Gothic" panose="020B0502020202020204" pitchFamily="34" charset="0"/>
              </a:rPr>
              <a:t>Δ</a:t>
            </a:r>
            <a:endParaRPr lang="es-CO" sz="1200" dirty="0"/>
          </a:p>
        </p:txBody>
      </p:sp>
      <p:sp>
        <p:nvSpPr>
          <p:cNvPr id="22" name="21 Rectángulo"/>
          <p:cNvSpPr/>
          <p:nvPr/>
        </p:nvSpPr>
        <p:spPr>
          <a:xfrm flipV="1">
            <a:off x="5872088" y="2929508"/>
            <a:ext cx="360040" cy="276999"/>
          </a:xfrm>
          <a:prstGeom prst="rect">
            <a:avLst/>
          </a:prstGeom>
        </p:spPr>
        <p:txBody>
          <a:bodyPr wrap="square">
            <a:spAutoFit/>
          </a:bodyPr>
          <a:lstStyle/>
          <a:p>
            <a:pPr algn="ctr"/>
            <a:r>
              <a:rPr lang="el-GR" sz="1200" dirty="0">
                <a:solidFill>
                  <a:schemeClr val="tx1">
                    <a:lumMod val="75000"/>
                    <a:lumOff val="25000"/>
                  </a:schemeClr>
                </a:solidFill>
                <a:latin typeface="Century Gothic" panose="020B0502020202020204" pitchFamily="34" charset="0"/>
              </a:rPr>
              <a:t>Δ</a:t>
            </a:r>
            <a:endParaRPr lang="es-CO" sz="1200" dirty="0"/>
          </a:p>
        </p:txBody>
      </p:sp>
      <p:sp>
        <p:nvSpPr>
          <p:cNvPr id="24" name="23 Rectángulo"/>
          <p:cNvSpPr/>
          <p:nvPr/>
        </p:nvSpPr>
        <p:spPr>
          <a:xfrm>
            <a:off x="6592168" y="2940541"/>
            <a:ext cx="360040" cy="276999"/>
          </a:xfrm>
          <a:prstGeom prst="rect">
            <a:avLst/>
          </a:prstGeom>
        </p:spPr>
        <p:txBody>
          <a:bodyPr wrap="square">
            <a:spAutoFit/>
          </a:bodyPr>
          <a:lstStyle/>
          <a:p>
            <a:pPr algn="ctr"/>
            <a:r>
              <a:rPr lang="el-GR" sz="1200" dirty="0">
                <a:solidFill>
                  <a:schemeClr val="tx1">
                    <a:lumMod val="75000"/>
                    <a:lumOff val="25000"/>
                  </a:schemeClr>
                </a:solidFill>
                <a:latin typeface="Century Gothic" panose="020B0502020202020204" pitchFamily="34" charset="0"/>
              </a:rPr>
              <a:t>Δ</a:t>
            </a:r>
            <a:endParaRPr lang="es-CO" sz="1200" dirty="0"/>
          </a:p>
        </p:txBody>
      </p:sp>
      <p:sp>
        <p:nvSpPr>
          <p:cNvPr id="25" name="24 Rectángulo"/>
          <p:cNvSpPr/>
          <p:nvPr/>
        </p:nvSpPr>
        <p:spPr>
          <a:xfrm>
            <a:off x="7888312" y="2940541"/>
            <a:ext cx="360040" cy="276999"/>
          </a:xfrm>
          <a:prstGeom prst="rect">
            <a:avLst/>
          </a:prstGeom>
        </p:spPr>
        <p:txBody>
          <a:bodyPr wrap="square">
            <a:spAutoFit/>
          </a:bodyPr>
          <a:lstStyle/>
          <a:p>
            <a:pPr algn="ctr"/>
            <a:r>
              <a:rPr lang="el-GR" sz="1200" dirty="0">
                <a:solidFill>
                  <a:schemeClr val="tx1">
                    <a:lumMod val="75000"/>
                    <a:lumOff val="25000"/>
                  </a:schemeClr>
                </a:solidFill>
                <a:latin typeface="Century Gothic" panose="020B0502020202020204" pitchFamily="34" charset="0"/>
              </a:rPr>
              <a:t>Δ</a:t>
            </a:r>
            <a:endParaRPr lang="es-CO" sz="1200" dirty="0"/>
          </a:p>
        </p:txBody>
      </p:sp>
      <p:sp>
        <p:nvSpPr>
          <p:cNvPr id="26" name="25 Rectángulo"/>
          <p:cNvSpPr/>
          <p:nvPr/>
        </p:nvSpPr>
        <p:spPr>
          <a:xfrm>
            <a:off x="8608392" y="2940541"/>
            <a:ext cx="360040" cy="276999"/>
          </a:xfrm>
          <a:prstGeom prst="rect">
            <a:avLst/>
          </a:prstGeom>
        </p:spPr>
        <p:txBody>
          <a:bodyPr wrap="square">
            <a:spAutoFit/>
          </a:bodyPr>
          <a:lstStyle/>
          <a:p>
            <a:pPr algn="ctr"/>
            <a:r>
              <a:rPr lang="el-GR" sz="1200" dirty="0">
                <a:solidFill>
                  <a:schemeClr val="tx1">
                    <a:lumMod val="75000"/>
                    <a:lumOff val="25000"/>
                  </a:schemeClr>
                </a:solidFill>
                <a:latin typeface="Century Gothic" panose="020B0502020202020204" pitchFamily="34" charset="0"/>
              </a:rPr>
              <a:t>Δ</a:t>
            </a:r>
            <a:endParaRPr lang="es-CO" sz="1200" dirty="0"/>
          </a:p>
        </p:txBody>
      </p:sp>
    </p:spTree>
    <p:extLst>
      <p:ext uri="{BB962C8B-B14F-4D97-AF65-F5344CB8AC3E}">
        <p14:creationId xmlns:p14="http://schemas.microsoft.com/office/powerpoint/2010/main" val="2139507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639EB83-9322-45F6-937E-18E7DDF2D646}" type="slidenum">
              <a:rPr lang="es-CO" smtClean="0"/>
              <a:pPr/>
              <a:t>7</a:t>
            </a:fld>
            <a:endParaRPr lang="es-CO"/>
          </a:p>
        </p:txBody>
      </p:sp>
      <p:sp>
        <p:nvSpPr>
          <p:cNvPr id="3" name="Marcador de texto 2"/>
          <p:cNvSpPr>
            <a:spLocks noGrp="1"/>
          </p:cNvSpPr>
          <p:nvPr>
            <p:ph type="body" sz="quarter" idx="4294967295"/>
          </p:nvPr>
        </p:nvSpPr>
        <p:spPr>
          <a:xfrm>
            <a:off x="0" y="120650"/>
            <a:ext cx="10160000" cy="576263"/>
          </a:xfrm>
          <a:prstGeom prst="rect">
            <a:avLst/>
          </a:prstGeom>
        </p:spPr>
        <p:txBody>
          <a:bodyPr/>
          <a:lstStyle/>
          <a:p>
            <a:pPr marL="0" indent="0" algn="ctr">
              <a:buNone/>
            </a:pPr>
            <a:r>
              <a:rPr lang="es-CO" sz="1600" b="1" dirty="0">
                <a:solidFill>
                  <a:schemeClr val="tx1">
                    <a:lumMod val="65000"/>
                    <a:lumOff val="35000"/>
                  </a:schemeClr>
                </a:solidFill>
                <a:latin typeface="Century Gothic" panose="020B0502020202020204" pitchFamily="34" charset="0"/>
              </a:rPr>
              <a:t>Se espera que el desempleo disminuya paulatinamente en los próximos cinco años. Entre el 2016-2017 tendrá un comportamiento negativo, aumentando 0,7%</a:t>
            </a:r>
          </a:p>
        </p:txBody>
      </p:sp>
      <p:sp>
        <p:nvSpPr>
          <p:cNvPr id="5" name="Rectángulo 4"/>
          <p:cNvSpPr/>
          <p:nvPr/>
        </p:nvSpPr>
        <p:spPr>
          <a:xfrm>
            <a:off x="1695624" y="1057299"/>
            <a:ext cx="7621256" cy="307777"/>
          </a:xfrm>
          <a:prstGeom prst="rect">
            <a:avLst/>
          </a:prstGeom>
        </p:spPr>
        <p:txBody>
          <a:bodyPr/>
          <a:lstStyle/>
          <a:p>
            <a:pPr algn="ctr" defTabSz="1015990">
              <a:spcBef>
                <a:spcPct val="20000"/>
              </a:spcBef>
              <a:buFont typeface="Arial" panose="020B0604020202020204" pitchFamily="34" charset="0"/>
              <a:buNone/>
            </a:pPr>
            <a:r>
              <a:rPr lang="es-CO" sz="1400" dirty="0">
                <a:solidFill>
                  <a:schemeClr val="tx1">
                    <a:lumMod val="75000"/>
                    <a:lumOff val="25000"/>
                  </a:schemeClr>
                </a:solidFill>
                <a:latin typeface="Century Gothic" panose="020B0502020202020204" pitchFamily="34" charset="0"/>
              </a:rPr>
              <a:t>Tasa de desempleo en Turquía  (%) </a:t>
            </a:r>
          </a:p>
        </p:txBody>
      </p:sp>
      <p:graphicFrame>
        <p:nvGraphicFramePr>
          <p:cNvPr id="9" name="Gráfico 13"/>
          <p:cNvGraphicFramePr/>
          <p:nvPr>
            <p:extLst>
              <p:ext uri="{D42A27DB-BD31-4B8C-83A1-F6EECF244321}">
                <p14:modId xmlns:p14="http://schemas.microsoft.com/office/powerpoint/2010/main" val="782972657"/>
              </p:ext>
            </p:extLst>
          </p:nvPr>
        </p:nvGraphicFramePr>
        <p:xfrm>
          <a:off x="831528" y="1633364"/>
          <a:ext cx="8280920" cy="3094674"/>
        </p:xfrm>
        <a:graphic>
          <a:graphicData uri="http://schemas.openxmlformats.org/drawingml/2006/chart">
            <c:chart xmlns:c="http://schemas.openxmlformats.org/drawingml/2006/chart" xmlns:r="http://schemas.openxmlformats.org/officeDocument/2006/relationships" r:id="rId2"/>
          </a:graphicData>
        </a:graphic>
      </p:graphicFrame>
      <p:cxnSp>
        <p:nvCxnSpPr>
          <p:cNvPr id="11" name="10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Marcador de texto 2"/>
          <p:cNvSpPr txBox="1">
            <a:spLocks/>
          </p:cNvSpPr>
          <p:nvPr/>
        </p:nvSpPr>
        <p:spPr>
          <a:xfrm>
            <a:off x="2127672" y="5305772"/>
            <a:ext cx="2736304" cy="409228"/>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Font typeface="Arial" panose="020B0604020202020204" pitchFamily="34" charset="0"/>
              <a:buNone/>
            </a:pPr>
            <a:r>
              <a:rPr lang="es-CO" sz="1050" dirty="0">
                <a:solidFill>
                  <a:schemeClr val="tx1">
                    <a:lumMod val="50000"/>
                    <a:lumOff val="50000"/>
                  </a:schemeClr>
                </a:solidFill>
                <a:latin typeface="+mj-lt"/>
              </a:rPr>
              <a:t>Fuente: Global Data (2017)</a:t>
            </a:r>
          </a:p>
          <a:p>
            <a:pPr marL="0" indent="0">
              <a:buFont typeface="Arial" panose="020B0604020202020204" pitchFamily="34" charset="0"/>
              <a:buNone/>
            </a:pPr>
            <a:r>
              <a:rPr lang="es-CO" sz="1050" dirty="0">
                <a:solidFill>
                  <a:schemeClr val="tx1">
                    <a:lumMod val="50000"/>
                    <a:lumOff val="50000"/>
                  </a:schemeClr>
                </a:solidFill>
                <a:latin typeface="+mj-lt"/>
              </a:rPr>
              <a:t>*Proyección</a:t>
            </a:r>
          </a:p>
        </p:txBody>
      </p:sp>
    </p:spTree>
    <p:extLst>
      <p:ext uri="{BB962C8B-B14F-4D97-AF65-F5344CB8AC3E}">
        <p14:creationId xmlns:p14="http://schemas.microsoft.com/office/powerpoint/2010/main" val="156358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número de diapositiva"/>
          <p:cNvSpPr>
            <a:spLocks noGrp="1"/>
          </p:cNvSpPr>
          <p:nvPr>
            <p:ph type="sldNum" sz="quarter" idx="12"/>
          </p:nvPr>
        </p:nvSpPr>
        <p:spPr/>
        <p:txBody>
          <a:bodyPr/>
          <a:lstStyle/>
          <a:p>
            <a:fld id="{C639EB83-9322-45F6-937E-18E7DDF2D646}" type="slidenum">
              <a:rPr lang="es-CO" smtClean="0"/>
              <a:pPr/>
              <a:t>8</a:t>
            </a:fld>
            <a:endParaRPr lang="es-CO" dirty="0"/>
          </a:p>
        </p:txBody>
      </p:sp>
      <p:sp>
        <p:nvSpPr>
          <p:cNvPr id="3" name="Marcador de texto 2"/>
          <p:cNvSpPr txBox="1">
            <a:spLocks/>
          </p:cNvSpPr>
          <p:nvPr/>
        </p:nvSpPr>
        <p:spPr>
          <a:xfrm>
            <a:off x="-9465" y="121196"/>
            <a:ext cx="10160000" cy="759789"/>
          </a:xfrm>
          <a:prstGeom prst="rect">
            <a:avLst/>
          </a:prstGeom>
        </p:spPr>
        <p:txBody>
          <a:bodyPr/>
          <a:lstStyle>
            <a:lvl1pPr indent="0" algn="ctr" defTabSz="1015990">
              <a:spcBef>
                <a:spcPct val="20000"/>
              </a:spcBef>
              <a:buFont typeface="Arial" panose="020B0604020202020204" pitchFamily="34" charset="0"/>
              <a:buNone/>
              <a:defRPr sz="1600" b="1">
                <a:solidFill>
                  <a:schemeClr val="tx1">
                    <a:lumMod val="65000"/>
                    <a:lumOff val="35000"/>
                  </a:schemeClr>
                </a:solidFill>
                <a:latin typeface="Century Gothic" panose="020B0502020202020204" pitchFamily="34" charset="0"/>
              </a:defRPr>
            </a:lvl1pPr>
            <a:lvl2pPr marL="825492" indent="-317497" defTabSz="1015990">
              <a:spcBef>
                <a:spcPct val="20000"/>
              </a:spcBef>
              <a:buFont typeface="Arial" panose="020B0604020202020204" pitchFamily="34" charset="0"/>
              <a:buChar char="–"/>
              <a:defRPr sz="3111"/>
            </a:lvl2pPr>
            <a:lvl3pPr marL="1269987" indent="-253997" defTabSz="1015990">
              <a:spcBef>
                <a:spcPct val="20000"/>
              </a:spcBef>
              <a:buFont typeface="Arial" panose="020B0604020202020204" pitchFamily="34" charset="0"/>
              <a:buChar char="•"/>
              <a:defRPr sz="2667"/>
            </a:lvl3pPr>
            <a:lvl4pPr marL="1777982" indent="-253997" defTabSz="1015990">
              <a:spcBef>
                <a:spcPct val="20000"/>
              </a:spcBef>
              <a:buFont typeface="Arial" panose="020B0604020202020204" pitchFamily="34" charset="0"/>
              <a:buChar char="–"/>
              <a:defRPr sz="2222"/>
            </a:lvl4pPr>
            <a:lvl5pPr marL="2285977" indent="-253997" defTabSz="1015990">
              <a:spcBef>
                <a:spcPct val="20000"/>
              </a:spcBef>
              <a:buFont typeface="Arial" panose="020B0604020202020204" pitchFamily="34" charset="0"/>
              <a:buChar char="»"/>
              <a:defRPr sz="2222"/>
            </a:lvl5pPr>
            <a:lvl6pPr marL="2793972" indent="-253997" defTabSz="1015990">
              <a:spcBef>
                <a:spcPct val="20000"/>
              </a:spcBef>
              <a:buFont typeface="Arial" panose="020B0604020202020204" pitchFamily="34" charset="0"/>
              <a:buChar char="•"/>
              <a:defRPr sz="2222"/>
            </a:lvl6pPr>
            <a:lvl7pPr marL="3301967" indent="-253997" defTabSz="1015990">
              <a:spcBef>
                <a:spcPct val="20000"/>
              </a:spcBef>
              <a:buFont typeface="Arial" panose="020B0604020202020204" pitchFamily="34" charset="0"/>
              <a:buChar char="•"/>
              <a:defRPr sz="2222"/>
            </a:lvl7pPr>
            <a:lvl8pPr marL="3809962" indent="-253997" defTabSz="1015990">
              <a:spcBef>
                <a:spcPct val="20000"/>
              </a:spcBef>
              <a:buFont typeface="Arial" panose="020B0604020202020204" pitchFamily="34" charset="0"/>
              <a:buChar char="•"/>
              <a:defRPr sz="2222"/>
            </a:lvl8pPr>
            <a:lvl9pPr marL="4317957" indent="-253997" defTabSz="1015990">
              <a:spcBef>
                <a:spcPct val="20000"/>
              </a:spcBef>
              <a:buFont typeface="Arial" panose="020B0604020202020204" pitchFamily="34" charset="0"/>
              <a:buChar char="•"/>
              <a:defRPr sz="2222"/>
            </a:lvl9pPr>
          </a:lstStyle>
          <a:p>
            <a:r>
              <a:rPr lang="es-CO" dirty="0"/>
              <a:t>8 millones de turcos viajaron al exterior en el 2016, se espera que para 2021, esta cifra aumente 12,68% llegando a 9.084.000 viajeros</a:t>
            </a:r>
          </a:p>
        </p:txBody>
      </p:sp>
      <p:sp>
        <p:nvSpPr>
          <p:cNvPr id="5" name="Marcador de texto 2"/>
          <p:cNvSpPr txBox="1">
            <a:spLocks/>
          </p:cNvSpPr>
          <p:nvPr/>
        </p:nvSpPr>
        <p:spPr>
          <a:xfrm>
            <a:off x="2127672" y="5305772"/>
            <a:ext cx="2736304" cy="409228"/>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Font typeface="Arial" panose="020B0604020202020204" pitchFamily="34" charset="0"/>
              <a:buNone/>
            </a:pPr>
            <a:r>
              <a:rPr lang="es-CO" sz="1050" dirty="0">
                <a:solidFill>
                  <a:schemeClr val="tx1">
                    <a:lumMod val="50000"/>
                    <a:lumOff val="50000"/>
                  </a:schemeClr>
                </a:solidFill>
                <a:latin typeface="+mj-lt"/>
              </a:rPr>
              <a:t>Fuente: Global Data (2017)</a:t>
            </a:r>
          </a:p>
          <a:p>
            <a:pPr marL="0" indent="0">
              <a:buFont typeface="Arial" panose="020B0604020202020204" pitchFamily="34" charset="0"/>
              <a:buNone/>
            </a:pPr>
            <a:r>
              <a:rPr lang="es-CO" sz="1050" dirty="0">
                <a:solidFill>
                  <a:schemeClr val="tx1">
                    <a:lumMod val="50000"/>
                    <a:lumOff val="50000"/>
                  </a:schemeClr>
                </a:solidFill>
                <a:latin typeface="+mj-lt"/>
              </a:rPr>
              <a:t>*Proyección</a:t>
            </a:r>
          </a:p>
        </p:txBody>
      </p:sp>
      <p:graphicFrame>
        <p:nvGraphicFramePr>
          <p:cNvPr id="30" name="29 Gráfico"/>
          <p:cNvGraphicFramePr/>
          <p:nvPr>
            <p:extLst>
              <p:ext uri="{D42A27DB-BD31-4B8C-83A1-F6EECF244321}">
                <p14:modId xmlns:p14="http://schemas.microsoft.com/office/powerpoint/2010/main" val="3054658378"/>
              </p:ext>
            </p:extLst>
          </p:nvPr>
        </p:nvGraphicFramePr>
        <p:xfrm>
          <a:off x="1047552" y="1417340"/>
          <a:ext cx="8352928" cy="3801883"/>
        </p:xfrm>
        <a:graphic>
          <a:graphicData uri="http://schemas.openxmlformats.org/drawingml/2006/chart">
            <c:chart xmlns:c="http://schemas.openxmlformats.org/drawingml/2006/chart" xmlns:r="http://schemas.openxmlformats.org/officeDocument/2006/relationships" r:id="rId2"/>
          </a:graphicData>
        </a:graphic>
      </p:graphicFrame>
      <p:sp>
        <p:nvSpPr>
          <p:cNvPr id="7" name="Marcador de texto 2"/>
          <p:cNvSpPr txBox="1">
            <a:spLocks/>
          </p:cNvSpPr>
          <p:nvPr/>
        </p:nvSpPr>
        <p:spPr>
          <a:xfrm>
            <a:off x="1543741" y="1034743"/>
            <a:ext cx="7711728" cy="323850"/>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lgn="ctr">
              <a:buFont typeface="Arial" panose="020B0604020202020204" pitchFamily="34" charset="0"/>
              <a:buNone/>
            </a:pPr>
            <a:r>
              <a:rPr lang="es-CO" sz="1400" dirty="0">
                <a:latin typeface="Century Gothic" panose="020B0502020202020204" pitchFamily="34" charset="0"/>
              </a:rPr>
              <a:t>Flujo de viajeros de residentes en Turquía al exterior entre 2009 y 2021</a:t>
            </a:r>
          </a:p>
          <a:p>
            <a:pPr marL="0" indent="0" algn="ctr">
              <a:buFont typeface="Arial" panose="020B0604020202020204" pitchFamily="34" charset="0"/>
              <a:buNone/>
            </a:pPr>
            <a:endParaRPr lang="es-CO" sz="1400" dirty="0">
              <a:latin typeface="Century Gothic" panose="020B0502020202020204" pitchFamily="34" charset="0"/>
            </a:endParaRPr>
          </a:p>
        </p:txBody>
      </p:sp>
      <p:cxnSp>
        <p:nvCxnSpPr>
          <p:cNvPr id="8" name="7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427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p:cNvSpPr>
            <a:spLocks noGrp="1"/>
          </p:cNvSpPr>
          <p:nvPr>
            <p:ph type="sldNum" sz="quarter" idx="12"/>
          </p:nvPr>
        </p:nvSpPr>
        <p:spPr/>
        <p:txBody>
          <a:bodyPr/>
          <a:lstStyle/>
          <a:p>
            <a:fld id="{C639EB83-9322-45F6-937E-18E7DDF2D646}" type="slidenum">
              <a:rPr lang="es-CO" smtClean="0"/>
              <a:pPr/>
              <a:t>9</a:t>
            </a:fld>
            <a:endParaRPr lang="es-CO"/>
          </a:p>
        </p:txBody>
      </p:sp>
      <p:sp>
        <p:nvSpPr>
          <p:cNvPr id="3" name="Marcador de texto 2"/>
          <p:cNvSpPr>
            <a:spLocks noGrp="1"/>
          </p:cNvSpPr>
          <p:nvPr>
            <p:ph type="body" sz="quarter" idx="4294967295"/>
          </p:nvPr>
        </p:nvSpPr>
        <p:spPr>
          <a:xfrm>
            <a:off x="542925" y="147638"/>
            <a:ext cx="9617075" cy="549275"/>
          </a:xfrm>
          <a:prstGeom prst="rect">
            <a:avLst/>
          </a:prstGeom>
        </p:spPr>
        <p:txBody>
          <a:bodyPr/>
          <a:lstStyle/>
          <a:p>
            <a:pPr marL="0" indent="0" algn="ctr">
              <a:buNone/>
            </a:pPr>
            <a:r>
              <a:rPr lang="es-CO" sz="1600" b="1" dirty="0">
                <a:solidFill>
                  <a:schemeClr val="tx1">
                    <a:lumMod val="65000"/>
                    <a:lumOff val="35000"/>
                  </a:schemeClr>
                </a:solidFill>
                <a:latin typeface="Century Gothic" panose="020B0502020202020204" pitchFamily="34" charset="0"/>
              </a:rPr>
              <a:t>Los turistas turcos viajan al exterior en mayor proporción por vía aérea y prefieren los países europeos para ir de vacaciones</a:t>
            </a:r>
          </a:p>
        </p:txBody>
      </p:sp>
      <p:sp>
        <p:nvSpPr>
          <p:cNvPr id="4" name="12 Marcador de contenido"/>
          <p:cNvSpPr txBox="1">
            <a:spLocks/>
          </p:cNvSpPr>
          <p:nvPr/>
        </p:nvSpPr>
        <p:spPr>
          <a:xfrm>
            <a:off x="625617" y="851148"/>
            <a:ext cx="9001000" cy="566192"/>
          </a:xfrm>
          <a:prstGeom prst="rect">
            <a:avLst/>
          </a:prstGeom>
        </p:spPr>
        <p:txBody>
          <a:bodyPr/>
          <a:lstStyle>
            <a:lvl1pPr marL="342816" indent="-342816" algn="just" defTabSz="457088" rtl="0" eaLnBrk="1" latinLnBrk="0" hangingPunct="1">
              <a:spcBef>
                <a:spcPct val="20000"/>
              </a:spcBef>
              <a:buFontTx/>
              <a:buBlip>
                <a:blip r:embed="rId2"/>
              </a:buBlip>
              <a:defRPr sz="1800" kern="1200">
                <a:solidFill>
                  <a:schemeClr val="tx1">
                    <a:lumMod val="65000"/>
                    <a:lumOff val="35000"/>
                  </a:schemeClr>
                </a:solidFill>
                <a:latin typeface="+mj-lt"/>
                <a:ea typeface="+mn-ea"/>
                <a:cs typeface="+mn-cs"/>
              </a:defRPr>
            </a:lvl1pPr>
            <a:lvl2pPr marL="742767" indent="-285680" algn="just" defTabSz="457088" rtl="0" eaLnBrk="1" latinLnBrk="0" hangingPunct="1">
              <a:spcBef>
                <a:spcPct val="20000"/>
              </a:spcBef>
              <a:buFontTx/>
              <a:buBlip>
                <a:blip r:embed="rId2"/>
              </a:buBlip>
              <a:defRPr sz="1800" kern="1200">
                <a:solidFill>
                  <a:schemeClr val="tx1">
                    <a:lumMod val="65000"/>
                    <a:lumOff val="35000"/>
                  </a:schemeClr>
                </a:solidFill>
                <a:latin typeface="+mj-lt"/>
                <a:ea typeface="+mn-ea"/>
                <a:cs typeface="+mn-cs"/>
              </a:defRPr>
            </a:lvl2pPr>
            <a:lvl3pPr marL="1142718" indent="-228544" algn="just" defTabSz="457088" rtl="0" eaLnBrk="1" latinLnBrk="0" hangingPunct="1">
              <a:spcBef>
                <a:spcPct val="20000"/>
              </a:spcBef>
              <a:buFontTx/>
              <a:buBlip>
                <a:blip r:embed="rId2"/>
              </a:buBlip>
              <a:defRPr sz="1800" kern="1200">
                <a:solidFill>
                  <a:schemeClr val="tx1">
                    <a:lumMod val="65000"/>
                    <a:lumOff val="35000"/>
                  </a:schemeClr>
                </a:solidFill>
                <a:latin typeface="+mj-lt"/>
                <a:ea typeface="+mn-ea"/>
                <a:cs typeface="+mn-cs"/>
              </a:defRPr>
            </a:lvl3pPr>
            <a:lvl4pPr marL="1599806" indent="-228544" algn="just" defTabSz="457088" rtl="0" eaLnBrk="1" latinLnBrk="0" hangingPunct="1">
              <a:spcBef>
                <a:spcPct val="20000"/>
              </a:spcBef>
              <a:buFontTx/>
              <a:buBlip>
                <a:blip r:embed="rId2"/>
              </a:buBlip>
              <a:defRPr sz="1800" kern="1200">
                <a:solidFill>
                  <a:schemeClr val="tx1">
                    <a:lumMod val="65000"/>
                    <a:lumOff val="35000"/>
                  </a:schemeClr>
                </a:solidFill>
                <a:latin typeface="+mj-lt"/>
                <a:ea typeface="+mn-ea"/>
                <a:cs typeface="+mn-cs"/>
              </a:defRPr>
            </a:lvl4pPr>
            <a:lvl5pPr marL="2056894" indent="-228544" algn="just" defTabSz="457088" rtl="0" eaLnBrk="1" latinLnBrk="0" hangingPunct="1">
              <a:spcBef>
                <a:spcPct val="20000"/>
              </a:spcBef>
              <a:buFontTx/>
              <a:buBlip>
                <a:blip r:embed="rId2"/>
              </a:buBlip>
              <a:defRPr sz="1800" kern="1200">
                <a:solidFill>
                  <a:schemeClr val="tx1">
                    <a:lumMod val="65000"/>
                    <a:lumOff val="35000"/>
                  </a:schemeClr>
                </a:solidFill>
                <a:latin typeface="+mj-lt"/>
                <a:ea typeface="+mn-ea"/>
                <a:cs typeface="+mn-cs"/>
              </a:defRPr>
            </a:lvl5pPr>
            <a:lvl6pPr marL="2513981" indent="-228544" algn="l" defTabSz="457088" rtl="0" eaLnBrk="1" latinLnBrk="0" hangingPunct="1">
              <a:spcBef>
                <a:spcPct val="20000"/>
              </a:spcBef>
              <a:buFont typeface="Arial"/>
              <a:buChar char="•"/>
              <a:defRPr sz="2000" kern="1200">
                <a:solidFill>
                  <a:schemeClr val="tx1"/>
                </a:solidFill>
                <a:latin typeface="+mn-lt"/>
                <a:ea typeface="+mn-ea"/>
                <a:cs typeface="+mn-cs"/>
              </a:defRPr>
            </a:lvl6pPr>
            <a:lvl7pPr marL="2971069" indent="-228544" algn="l" defTabSz="457088" rtl="0" eaLnBrk="1" latinLnBrk="0" hangingPunct="1">
              <a:spcBef>
                <a:spcPct val="20000"/>
              </a:spcBef>
              <a:buFont typeface="Arial"/>
              <a:buChar char="•"/>
              <a:defRPr sz="2000" kern="1200">
                <a:solidFill>
                  <a:schemeClr val="tx1"/>
                </a:solidFill>
                <a:latin typeface="+mn-lt"/>
                <a:ea typeface="+mn-ea"/>
                <a:cs typeface="+mn-cs"/>
              </a:defRPr>
            </a:lvl7pPr>
            <a:lvl8pPr marL="3428156" indent="-228544" algn="l" defTabSz="457088" rtl="0" eaLnBrk="1" latinLnBrk="0" hangingPunct="1">
              <a:spcBef>
                <a:spcPct val="20000"/>
              </a:spcBef>
              <a:buFont typeface="Arial"/>
              <a:buChar char="•"/>
              <a:defRPr sz="2000" kern="1200">
                <a:solidFill>
                  <a:schemeClr val="tx1"/>
                </a:solidFill>
                <a:latin typeface="+mn-lt"/>
                <a:ea typeface="+mn-ea"/>
                <a:cs typeface="+mn-cs"/>
              </a:defRPr>
            </a:lvl8pPr>
            <a:lvl9pPr marL="3885243" indent="-228544" algn="l" defTabSz="457088" rtl="0" eaLnBrk="1" latinLnBrk="0" hangingPunct="1">
              <a:spcBef>
                <a:spcPct val="20000"/>
              </a:spcBef>
              <a:buFont typeface="Arial"/>
              <a:buChar char="•"/>
              <a:defRPr sz="2000" kern="1200">
                <a:solidFill>
                  <a:schemeClr val="tx1"/>
                </a:solidFill>
                <a:latin typeface="+mn-lt"/>
                <a:ea typeface="+mn-ea"/>
                <a:cs typeface="+mn-cs"/>
              </a:defRPr>
            </a:lvl9pPr>
          </a:lstStyle>
          <a:p>
            <a:pPr marL="0" indent="0" fontAlgn="base">
              <a:spcBef>
                <a:spcPct val="0"/>
              </a:spcBef>
              <a:spcAft>
                <a:spcPct val="0"/>
              </a:spcAft>
              <a:buNone/>
              <a:defRPr/>
            </a:pPr>
            <a:r>
              <a:rPr lang="es-ES_tradnl" sz="1400" dirty="0">
                <a:solidFill>
                  <a:schemeClr val="tx1"/>
                </a:solidFill>
                <a:latin typeface="Century Gothic" panose="020B0502020202020204" pitchFamily="34" charset="0"/>
              </a:rPr>
              <a:t>En 2016, 64,4% visitaron el viejo continente, un 24,5% Medio Oriente, Asia-Pacífico un 4,5%, Norteamérica 4,2%, África 2,2% y Centroamérica y </a:t>
            </a:r>
            <a:r>
              <a:rPr lang="es-ES_tradnl" sz="1400" b="1" dirty="0">
                <a:solidFill>
                  <a:schemeClr val="tx1"/>
                </a:solidFill>
                <a:latin typeface="Century Gothic" panose="020B0502020202020204" pitchFamily="34" charset="0"/>
              </a:rPr>
              <a:t>Suramérica</a:t>
            </a:r>
            <a:r>
              <a:rPr lang="es-ES_tradnl" sz="1400" dirty="0">
                <a:solidFill>
                  <a:schemeClr val="tx1"/>
                </a:solidFill>
                <a:latin typeface="Century Gothic" panose="020B0502020202020204" pitchFamily="34" charset="0"/>
              </a:rPr>
              <a:t> un </a:t>
            </a:r>
            <a:r>
              <a:rPr lang="es-ES_tradnl" sz="1400" b="1" dirty="0">
                <a:solidFill>
                  <a:schemeClr val="tx1"/>
                </a:solidFill>
                <a:latin typeface="Century Gothic" panose="020B0502020202020204" pitchFamily="34" charset="0"/>
              </a:rPr>
              <a:t>0,2% </a:t>
            </a:r>
            <a:r>
              <a:rPr lang="es-ES_tradnl" sz="1400" dirty="0">
                <a:solidFill>
                  <a:schemeClr val="tx1"/>
                </a:solidFill>
                <a:latin typeface="Century Gothic" panose="020B0502020202020204" pitchFamily="34" charset="0"/>
              </a:rPr>
              <a:t>del total de los viajeros turcos.</a:t>
            </a:r>
            <a:endParaRPr lang="es-CO" sz="1400" dirty="0">
              <a:solidFill>
                <a:schemeClr val="tx1"/>
              </a:solidFill>
              <a:latin typeface="Century Gothic" panose="020B0502020202020204" pitchFamily="34" charset="0"/>
            </a:endParaRPr>
          </a:p>
        </p:txBody>
      </p:sp>
      <p:sp>
        <p:nvSpPr>
          <p:cNvPr id="9" name="8 CuadroTexto"/>
          <p:cNvSpPr txBox="1"/>
          <p:nvPr/>
        </p:nvSpPr>
        <p:spPr>
          <a:xfrm>
            <a:off x="615504" y="1417340"/>
            <a:ext cx="5760640" cy="738664"/>
          </a:xfrm>
          <a:prstGeom prst="rect">
            <a:avLst/>
          </a:prstGeom>
          <a:noFill/>
        </p:spPr>
        <p:txBody>
          <a:bodyPr wrap="square">
            <a:spAutoFit/>
          </a:bodyPr>
          <a:lstStyle/>
          <a:p>
            <a:pPr algn="ctr" fontAlgn="base">
              <a:spcBef>
                <a:spcPct val="0"/>
              </a:spcBef>
              <a:spcAft>
                <a:spcPct val="0"/>
              </a:spcAft>
              <a:defRPr/>
            </a:pPr>
            <a:r>
              <a:rPr lang="es-CO" sz="1400" dirty="0">
                <a:solidFill>
                  <a:prstClr val="black"/>
                </a:solidFill>
                <a:latin typeface="Century Gothic" panose="020B0502020202020204" pitchFamily="34" charset="0"/>
                <a:cs typeface="Arial" pitchFamily="34" charset="0"/>
              </a:rPr>
              <a:t>Región destino de los viajes de los turcos al exterior (aproximación),</a:t>
            </a:r>
          </a:p>
          <a:p>
            <a:pPr algn="ctr" fontAlgn="base">
              <a:spcBef>
                <a:spcPct val="0"/>
              </a:spcBef>
              <a:spcAft>
                <a:spcPct val="0"/>
              </a:spcAft>
              <a:defRPr/>
            </a:pPr>
            <a:r>
              <a:rPr lang="es-CO" sz="1400" dirty="0">
                <a:solidFill>
                  <a:prstClr val="black"/>
                </a:solidFill>
                <a:latin typeface="Century Gothic" panose="020B0502020202020204" pitchFamily="34" charset="0"/>
                <a:cs typeface="Arial" pitchFamily="34" charset="0"/>
              </a:rPr>
              <a:t> 2009-2016</a:t>
            </a:r>
          </a:p>
        </p:txBody>
      </p:sp>
      <p:sp>
        <p:nvSpPr>
          <p:cNvPr id="12" name="Marcador de texto 2"/>
          <p:cNvSpPr txBox="1">
            <a:spLocks/>
          </p:cNvSpPr>
          <p:nvPr/>
        </p:nvSpPr>
        <p:spPr>
          <a:xfrm>
            <a:off x="2127672" y="5449788"/>
            <a:ext cx="2736304" cy="265212"/>
          </a:xfrm>
          <a:prstGeom prst="rect">
            <a:avLst/>
          </a:prstGeom>
        </p:spPr>
        <p:txBody>
          <a:bodyPr/>
          <a:lstStyle>
            <a:lvl1pPr marL="380996" indent="-380996" algn="l" defTabSz="1015990" rtl="0" eaLnBrk="1" latinLnBrk="0" hangingPunct="1">
              <a:spcBef>
                <a:spcPct val="20000"/>
              </a:spcBef>
              <a:buFont typeface="Arial" panose="020B0604020202020204" pitchFamily="34" charset="0"/>
              <a:buChar char="•"/>
              <a:defRPr sz="3556" kern="1200">
                <a:solidFill>
                  <a:schemeClr val="tx1"/>
                </a:solidFill>
                <a:latin typeface="+mn-lt"/>
                <a:ea typeface="+mn-ea"/>
                <a:cs typeface="+mn-cs"/>
              </a:defRPr>
            </a:lvl1pPr>
            <a:lvl2pPr marL="825492" indent="-317497" algn="l" defTabSz="1015990" rtl="0" eaLnBrk="1" latinLnBrk="0" hangingPunct="1">
              <a:spcBef>
                <a:spcPct val="20000"/>
              </a:spcBef>
              <a:buFont typeface="Arial" panose="020B0604020202020204" pitchFamily="34" charset="0"/>
              <a:buChar char="–"/>
              <a:defRPr sz="3111" kern="1200">
                <a:solidFill>
                  <a:schemeClr val="tx1"/>
                </a:solidFill>
                <a:latin typeface="+mn-lt"/>
                <a:ea typeface="+mn-ea"/>
                <a:cs typeface="+mn-cs"/>
              </a:defRPr>
            </a:lvl2pPr>
            <a:lvl3pPr marL="1269987" indent="-253997" algn="l" defTabSz="101599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3pPr>
            <a:lvl4pPr marL="177798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4pPr>
            <a:lvl5pPr marL="228597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5pPr>
            <a:lvl6pPr marL="279397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6pPr>
            <a:lvl7pPr marL="330196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7pPr>
            <a:lvl8pPr marL="3809962"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8pPr>
            <a:lvl9pPr marL="4317957" indent="-253997" algn="l" defTabSz="1015990" rtl="0" eaLnBrk="1" latinLnBrk="0" hangingPunct="1">
              <a:spcBef>
                <a:spcPct val="20000"/>
              </a:spcBef>
              <a:buFont typeface="Arial" panose="020B0604020202020204" pitchFamily="34" charset="0"/>
              <a:buChar char="•"/>
              <a:defRPr sz="2222" kern="1200">
                <a:solidFill>
                  <a:schemeClr val="tx1"/>
                </a:solidFill>
                <a:latin typeface="+mn-lt"/>
                <a:ea typeface="+mn-ea"/>
                <a:cs typeface="+mn-cs"/>
              </a:defRPr>
            </a:lvl9pPr>
          </a:lstStyle>
          <a:p>
            <a:pPr marL="0" indent="0">
              <a:buFont typeface="Arial" panose="020B0604020202020204" pitchFamily="34" charset="0"/>
              <a:buNone/>
            </a:pPr>
            <a:r>
              <a:rPr lang="es-CO" sz="1050" dirty="0">
                <a:solidFill>
                  <a:schemeClr val="tx1">
                    <a:lumMod val="50000"/>
                    <a:lumOff val="50000"/>
                  </a:schemeClr>
                </a:solidFill>
                <a:latin typeface="+mj-lt"/>
              </a:rPr>
              <a:t>Fuente: Global Data (2017)</a:t>
            </a:r>
          </a:p>
        </p:txBody>
      </p:sp>
      <p:graphicFrame>
        <p:nvGraphicFramePr>
          <p:cNvPr id="10" name="9 Gráfico"/>
          <p:cNvGraphicFramePr/>
          <p:nvPr>
            <p:extLst>
              <p:ext uri="{D42A27DB-BD31-4B8C-83A1-F6EECF244321}">
                <p14:modId xmlns:p14="http://schemas.microsoft.com/office/powerpoint/2010/main" val="3159386754"/>
              </p:ext>
            </p:extLst>
          </p:nvPr>
        </p:nvGraphicFramePr>
        <p:xfrm>
          <a:off x="327472" y="1993404"/>
          <a:ext cx="5996330" cy="3560465"/>
        </p:xfrm>
        <a:graphic>
          <a:graphicData uri="http://schemas.openxmlformats.org/drawingml/2006/chart">
            <c:chart xmlns:c="http://schemas.openxmlformats.org/drawingml/2006/chart" xmlns:r="http://schemas.openxmlformats.org/officeDocument/2006/relationships" r:id="rId3"/>
          </a:graphicData>
        </a:graphic>
      </p:graphicFrame>
      <p:cxnSp>
        <p:nvCxnSpPr>
          <p:cNvPr id="20" name="19 Conector recto"/>
          <p:cNvCxnSpPr/>
          <p:nvPr/>
        </p:nvCxnSpPr>
        <p:spPr>
          <a:xfrm>
            <a:off x="1387926" y="769268"/>
            <a:ext cx="7128792" cy="0"/>
          </a:xfrm>
          <a:prstGeom prst="line">
            <a:avLst/>
          </a:prstGeom>
          <a:ln w="12700">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1" name="18 CuadroTexto"/>
          <p:cNvSpPr txBox="1"/>
          <p:nvPr/>
        </p:nvSpPr>
        <p:spPr>
          <a:xfrm>
            <a:off x="6232128" y="1489348"/>
            <a:ext cx="3711847" cy="523220"/>
          </a:xfrm>
          <a:prstGeom prst="rect">
            <a:avLst/>
          </a:prstGeom>
          <a:noFill/>
        </p:spPr>
        <p:txBody>
          <a:bodyPr wrap="square">
            <a:spAutoFit/>
          </a:bodyPr>
          <a:lstStyle/>
          <a:p>
            <a:pPr algn="ctr" fontAlgn="base">
              <a:spcBef>
                <a:spcPct val="0"/>
              </a:spcBef>
              <a:spcAft>
                <a:spcPct val="0"/>
              </a:spcAft>
              <a:defRPr/>
            </a:pPr>
            <a:r>
              <a:rPr lang="es-CO" sz="1400" dirty="0">
                <a:solidFill>
                  <a:prstClr val="black"/>
                </a:solidFill>
                <a:latin typeface="Century Gothic" panose="020B0502020202020204" pitchFamily="34" charset="0"/>
                <a:cs typeface="Arial" pitchFamily="34" charset="0"/>
              </a:rPr>
              <a:t>Salidas de Turquía al mundo según modo de transporte (2016)</a:t>
            </a:r>
          </a:p>
        </p:txBody>
      </p:sp>
      <p:graphicFrame>
        <p:nvGraphicFramePr>
          <p:cNvPr id="13" name="13 Gráfico"/>
          <p:cNvGraphicFramePr/>
          <p:nvPr>
            <p:extLst>
              <p:ext uri="{D42A27DB-BD31-4B8C-83A1-F6EECF244321}">
                <p14:modId xmlns:p14="http://schemas.microsoft.com/office/powerpoint/2010/main" val="412912102"/>
              </p:ext>
            </p:extLst>
          </p:nvPr>
        </p:nvGraphicFramePr>
        <p:xfrm>
          <a:off x="6232128" y="1705372"/>
          <a:ext cx="5296340" cy="3554814"/>
        </p:xfrm>
        <a:graphic>
          <a:graphicData uri="http://schemas.openxmlformats.org/drawingml/2006/chart">
            <c:chart xmlns:c="http://schemas.openxmlformats.org/drawingml/2006/chart" xmlns:r="http://schemas.openxmlformats.org/officeDocument/2006/relationships" r:id="rId4"/>
          </a:graphicData>
        </a:graphic>
      </p:graphicFrame>
      <p:sp>
        <p:nvSpPr>
          <p:cNvPr id="14" name="14 Rectángulo"/>
          <p:cNvSpPr/>
          <p:nvPr/>
        </p:nvSpPr>
        <p:spPr>
          <a:xfrm>
            <a:off x="8624730" y="2971899"/>
            <a:ext cx="864096" cy="461665"/>
          </a:xfrm>
          <a:prstGeom prst="rect">
            <a:avLst/>
          </a:prstGeom>
        </p:spPr>
        <p:txBody>
          <a:bodyPr wrap="square">
            <a:spAutoFit/>
          </a:bodyPr>
          <a:lstStyle/>
          <a:p>
            <a:r>
              <a:rPr lang="es-CO" sz="1200" dirty="0"/>
              <a:t>58%	</a:t>
            </a:r>
          </a:p>
        </p:txBody>
      </p:sp>
      <p:sp>
        <p:nvSpPr>
          <p:cNvPr id="15" name="15 Rectángulo"/>
          <p:cNvSpPr/>
          <p:nvPr/>
        </p:nvSpPr>
        <p:spPr>
          <a:xfrm>
            <a:off x="7456264" y="2953844"/>
            <a:ext cx="864096" cy="461665"/>
          </a:xfrm>
          <a:prstGeom prst="rect">
            <a:avLst/>
          </a:prstGeom>
        </p:spPr>
        <p:txBody>
          <a:bodyPr wrap="square">
            <a:spAutoFit/>
          </a:bodyPr>
          <a:lstStyle/>
          <a:p>
            <a:r>
              <a:rPr lang="es-CO" sz="1200" dirty="0"/>
              <a:t>32%	</a:t>
            </a:r>
          </a:p>
        </p:txBody>
      </p:sp>
      <p:sp>
        <p:nvSpPr>
          <p:cNvPr id="16" name="16 Rectángulo"/>
          <p:cNvSpPr/>
          <p:nvPr/>
        </p:nvSpPr>
        <p:spPr>
          <a:xfrm>
            <a:off x="8068332" y="2312992"/>
            <a:ext cx="864096" cy="461665"/>
          </a:xfrm>
          <a:prstGeom prst="rect">
            <a:avLst/>
          </a:prstGeom>
        </p:spPr>
        <p:txBody>
          <a:bodyPr wrap="square">
            <a:spAutoFit/>
          </a:bodyPr>
          <a:lstStyle/>
          <a:p>
            <a:r>
              <a:rPr lang="es-CO" sz="1200" dirty="0"/>
              <a:t>7%	</a:t>
            </a:r>
          </a:p>
        </p:txBody>
      </p:sp>
      <p:sp>
        <p:nvSpPr>
          <p:cNvPr id="17" name="17 Rectángulo"/>
          <p:cNvSpPr/>
          <p:nvPr/>
        </p:nvSpPr>
        <p:spPr>
          <a:xfrm>
            <a:off x="7780300" y="2420171"/>
            <a:ext cx="1080120" cy="461665"/>
          </a:xfrm>
          <a:prstGeom prst="rect">
            <a:avLst/>
          </a:prstGeom>
        </p:spPr>
        <p:txBody>
          <a:bodyPr wrap="square">
            <a:spAutoFit/>
          </a:bodyPr>
          <a:lstStyle/>
          <a:p>
            <a:r>
              <a:rPr lang="es-CO" sz="1200" dirty="0"/>
              <a:t>4%	</a:t>
            </a:r>
          </a:p>
        </p:txBody>
      </p:sp>
    </p:spTree>
    <p:extLst>
      <p:ext uri="{BB962C8B-B14F-4D97-AF65-F5344CB8AC3E}">
        <p14:creationId xmlns:p14="http://schemas.microsoft.com/office/powerpoint/2010/main" val="250935860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DV_TOP" val="99,90228"/>
  <p:tag name="ADV_LEFT" val="144,3124"/>
  <p:tag name="ADV_HEIGHT" val="281,25"/>
  <p:tag name="ADV_WIDTH" val="491,375"/>
</p:tagLst>
</file>

<file path=ppt/theme/theme1.xml><?xml version="1.0" encoding="utf-8"?>
<a:theme xmlns:a="http://schemas.openxmlformats.org/drawingml/2006/main" name="1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flip="none" rotWithShape="1">
          <a:gsLst>
            <a:gs pos="0">
              <a:schemeClr val="bg1">
                <a:lumMod val="85000"/>
              </a:schemeClr>
            </a:gs>
            <a:gs pos="67000">
              <a:schemeClr val="bg1"/>
            </a:gs>
            <a:gs pos="34000">
              <a:schemeClr val="bg1"/>
            </a:gs>
            <a:gs pos="100000">
              <a:schemeClr val="bg1">
                <a:lumMod val="85000"/>
              </a:schemeClr>
            </a:gs>
          </a:gsLst>
          <a:lin ang="10800000" scaled="1"/>
          <a:tileRect/>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haredContentType xmlns="Microsoft.SharePoint.Taxonomy.ContentTypeSync" SourceId="beac10f8-9a02-4801-b112-afcd69392647" ContentTypeId="0x010100C85E44D7B78D8D46B6948BE588063AAD06" PreviousValue="false"/>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Microsoft.Office.RecordsManagement.PolicyFeatures.ExpirationEventReceiver</Name>
    <Synchronization>Synchronous</Synchronization>
    <Type>10001</Type>
    <SequenceNumber>101</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10002</Type>
    <SequenceNumber>102</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10004</Type>
    <SequenceNumber>103</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10006</Type>
    <SequenceNumber>104</SequenceNumber>
    <Url/>
    <Assembly>Microsoft.Office.Policy, Version=16.0.0.0, Culture=neutral, PublicKeyToken=71e9bce111e9429c</Assembly>
    <Class>Microsoft.Office.RecordsManagement.Internal.UpdateExpireDate</Class>
    <Data/>
    <Filter/>
  </Receiver>
  <Receiver>
    <Name>Microsoft.Office.RecordsManagement.PolicyFeatures.ExpirationEventReceiver</Name>
    <Synchronization>Synchronous</Synchronization>
    <Type>10009</Type>
    <SequenceNumber>105</SequenceNumber>
    <Url/>
    <Assembly>Microsoft.Office.Policy, Version=16.0.0.0, Culture=neutral, PublicKeyToken=71e9bce111e9429c</Assembly>
    <Class>Microsoft.Office.RecordsManagement.Internal.UpdateExpireDate</Class>
    <Data/>
    <Filter/>
  </Receiver>
  <Receiver>
    <Name>Policy Auditing</Name>
    <Synchronization>Synchronous</Synchronization>
    <Type>10001</Type>
    <SequenceNumber>1100</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10002</Type>
    <SequenceNumber>1101</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10004</Type>
    <SequenceNumber>1102</SequenceNumber>
    <Url/>
    <Assembly>Microsoft.Office.Policy, Version=16.0.0.0, Culture=neutral, PublicKeyToken=71e9bce111e9429c</Assembly>
    <Class>Microsoft.Office.RecordsManagement.Internal.AuditHandler</Class>
    <Data/>
    <Filter/>
  </Receiver>
  <Receiver>
    <Name>Policy Auditing</Name>
    <Synchronization>Synchronous</Synchronization>
    <Type>10006</Type>
    <SequenceNumber>1103</SequenceNumber>
    <Url/>
    <Assembly>Microsoft.Office.Policy, Version=16.0.0.0, Culture=neutral, PublicKeyToken=71e9bce111e9429c</Assembly>
    <Class>Microsoft.Office.RecordsManagement.Internal.AuditHandler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Perfiles" ma:contentTypeID="0x010100C85E44D7B78D8D46B6948BE588063AAD0600CF4559D76164DF4E8FB9A83DE86E4193" ma:contentTypeVersion="48" ma:contentTypeDescription="Incluye los principales factores, características e indicadores del sector, ciudad, país, nicho entre otros. Incluye: Perfiles Sectoriales, Logísticos, Fichas Geográficas (país, región) entre otros." ma:contentTypeScope="" ma:versionID="7e9cc725cd631661b4fb2ae3309e8146">
  <xsd:schema xmlns:xsd="http://www.w3.org/2001/XMLSchema" xmlns:xs="http://www.w3.org/2001/XMLSchema" xmlns:p="http://schemas.microsoft.com/office/2006/metadata/properties" xmlns:ns1="http://schemas.microsoft.com/sharepoint/v3" xmlns:ns3="c663fec4-3887-4411-8602-3a371f6e4ebe" targetNamespace="http://schemas.microsoft.com/office/2006/metadata/properties" ma:root="true" ma:fieldsID="e436bab63e634f4de444de7bda98805c" ns1:_="" ns3:_="">
    <xsd:import namespace="http://schemas.microsoft.com/sharepoint/v3"/>
    <xsd:import namespace="c663fec4-3887-4411-8602-3a371f6e4ebe"/>
    <xsd:element name="properties">
      <xsd:complexType>
        <xsd:sequence>
          <xsd:element name="documentManagement">
            <xsd:complexType>
              <xsd:all>
                <xsd:element ref="ns3:Área_x002f_Autor"/>
                <xsd:element ref="ns3:TaxKeywordTaxHTField" minOccurs="0"/>
                <xsd:element ref="ns3:TaxCatchAll" minOccurs="0"/>
                <xsd:element ref="ns3:TaxCatchAllLabel" minOccurs="0"/>
                <xsd:element ref="ns3:kcd5ebbd8c9640fd90e041a869415e94" minOccurs="0"/>
                <xsd:element ref="ns3:f9a661b30a0f4c62bab17b12b72cddbc" minOccurs="0"/>
                <xsd:element ref="ns3:g19258d119de47418a3f11ebb1815d4f" minOccurs="0"/>
                <xsd:element ref="ns3:ja68fbfe0d5642c2ac2ab771f77c6978" minOccurs="0"/>
                <xsd:element ref="ns3:Tipo_x0020_de_x0020_Perfil"/>
                <xsd:element ref="ns1:_dlc_ExpireDateSaved" minOccurs="0"/>
                <xsd:element ref="ns1:_dlc_ExpireDate" minOccurs="0"/>
                <xsd:element ref="ns3:Medio_x0020__x0020_al_x0020_que_x0020_entrega" minOccurs="0"/>
                <xsd:element ref="ns3:Medio." minOccurs="0"/>
                <xsd:element ref="ns3:Fecha_x0020_Publicació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pireDateSaved" ma:index="22" nillable="true" ma:displayName="Fecha de expiración original" ma:hidden="true" ma:internalName="_dlc_ExpireDateSaved" ma:readOnly="true">
      <xsd:simpleType>
        <xsd:restriction base="dms:DateTime"/>
      </xsd:simpleType>
    </xsd:element>
    <xsd:element name="_dlc_ExpireDate" ma:index="23" nillable="true" ma:displayName="Fecha de expiración" ma:description="" ma:hidden="true" ma:indexed="true" ma:internalName="_dlc_ExpireDat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663fec4-3887-4411-8602-3a371f6e4ebe" elementFormDefault="qualified">
    <xsd:import namespace="http://schemas.microsoft.com/office/2006/documentManagement/types"/>
    <xsd:import namespace="http://schemas.microsoft.com/office/infopath/2007/PartnerControls"/>
    <xsd:element name="Área_x002f_Autor" ma:index="4" ma:displayName="Área/Autor" ma:list="UserInfo" ma:SearchPeopleOnly="false" ma:SharePointGroup="0" ma:internalName="_x00c1_rea_x002F_Autor" ma:readOnly="false" ma:showField="ImnName">
      <xsd:complexType>
        <xsd:complexContent>
          <xsd:extension base="dms:UserMulti">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TaxKeywordTaxHTField" ma:index="8" nillable="true" ma:taxonomy="true" ma:internalName="TaxKeywordTaxHTField" ma:taxonomyFieldName="TaxKeyword" ma:displayName="Palabras clave de empresa" ma:fieldId="{23f27201-bee3-471e-b2e7-b64fd8b7ca38}" ma:taxonomyMulti="true" ma:sspId="beac10f8-9a02-4801-b112-afcd69392647" ma:termSetId="00000000-0000-0000-0000-000000000000" ma:anchorId="00000000-0000-0000-0000-000000000000" ma:open="true" ma:isKeyword="true">
      <xsd:complexType>
        <xsd:sequence>
          <xsd:element ref="pc:Terms" minOccurs="0" maxOccurs="1"/>
        </xsd:sequence>
      </xsd:complexType>
    </xsd:element>
    <xsd:element name="TaxCatchAll" ma:index="9" nillable="true" ma:displayName="Taxonomy Catch All Column" ma:hidden="true" ma:list="{fab3aeaa-f035-4016-8a03-29c53bfdf562}" ma:internalName="TaxCatchAll" ma:showField="CatchAllData" ma:web="f7032898-0e7b-48ce-ba2b-9ae96c4004c0">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ab3aeaa-f035-4016-8a03-29c53bfdf562}" ma:internalName="TaxCatchAllLabel" ma:readOnly="true" ma:showField="CatchAllDataLabel" ma:web="f7032898-0e7b-48ce-ba2b-9ae96c4004c0">
      <xsd:complexType>
        <xsd:complexContent>
          <xsd:extension base="dms:MultiChoiceLookup">
            <xsd:sequence>
              <xsd:element name="Value" type="dms:Lookup" maxOccurs="unbounded" minOccurs="0" nillable="true"/>
            </xsd:sequence>
          </xsd:extension>
        </xsd:complexContent>
      </xsd:complexType>
    </xsd:element>
    <xsd:element name="kcd5ebbd8c9640fd90e041a869415e94" ma:index="13" ma:taxonomy="true" ma:internalName="kcd5ebbd8c9640fd90e041a869415e94" ma:taxonomyFieldName="Eje_x0020_o_x0020_tem_x00e1_tica" ma:displayName="Eje o temática" ma:readOnly="false" ma:default="" ma:fieldId="{4cd5ebbd-8c96-40fd-90e0-41a869415e94}" ma:sspId="beac10f8-9a02-4801-b112-afcd69392647" ma:termSetId="70bcdf5c-5f87-486f-8da7-b9fba3ceeb0a" ma:anchorId="00000000-0000-0000-0000-000000000000" ma:open="false" ma:isKeyword="false">
      <xsd:complexType>
        <xsd:sequence>
          <xsd:element ref="pc:Terms" minOccurs="0" maxOccurs="1"/>
        </xsd:sequence>
      </xsd:complexType>
    </xsd:element>
    <xsd:element name="f9a661b30a0f4c62bab17b12b72cddbc" ma:index="15" ma:taxonomy="true" ma:internalName="f9a661b30a0f4c62bab17b12b72cddbc" ma:taxonomyFieldName="Especificaci_x00f3_n" ma:displayName="Especificación" ma:readOnly="false" ma:default="" ma:fieldId="{f9a661b3-0a0f-4c62-bab1-7b12b72cddbc}" ma:sspId="beac10f8-9a02-4801-b112-afcd69392647" ma:termSetId="95660726-622c-4c39-8ad1-1761becd5e79" ma:anchorId="00000000-0000-0000-0000-000000000000" ma:open="false" ma:isKeyword="false">
      <xsd:complexType>
        <xsd:sequence>
          <xsd:element ref="pc:Terms" minOccurs="0" maxOccurs="1"/>
        </xsd:sequence>
      </xsd:complexType>
    </xsd:element>
    <xsd:element name="g19258d119de47418a3f11ebb1815d4f" ma:index="17" nillable="true" ma:taxonomy="true" ma:internalName="g19258d119de47418a3f11ebb1815d4f" ma:taxonomyFieldName="Idioma_x0020_del_x0020_documento" ma:displayName="Idioma del documento" ma:default="1;#Español|b7f054a6-3bc2-4afb-9218-be782ef86174" ma:fieldId="{019258d1-19de-4741-8a3f-11ebb1815d4f}" ma:taxonomyMulti="true" ma:sspId="beac10f8-9a02-4801-b112-afcd69392647" ma:termSetId="20088ba9-1ee4-4024-b5ab-c04644e93998" ma:anchorId="00000000-0000-0000-0000-000000000000" ma:open="false" ma:isKeyword="false">
      <xsd:complexType>
        <xsd:sequence>
          <xsd:element ref="pc:Terms" minOccurs="0" maxOccurs="1"/>
        </xsd:sequence>
      </xsd:complexType>
    </xsd:element>
    <xsd:element name="ja68fbfe0d5642c2ac2ab771f77c6978" ma:index="19" nillable="true" ma:taxonomy="true" ma:internalName="ja68fbfe0d5642c2ac2ab771f77c6978" ma:taxonomyFieldName="Ubicaci_x00f3_n_x0020_geogr_x00e1_fica" ma:displayName="Ubicación geográfica" ma:default="" ma:fieldId="{3a68fbfe-0d56-42c2-ac2a-b771f77c6978}" ma:taxonomyMulti="true" ma:sspId="beac10f8-9a02-4801-b112-afcd69392647" ma:termSetId="8e611ec3-4d82-451b-bba8-cdd82189eea5" ma:anchorId="00000000-0000-0000-0000-000000000000" ma:open="false" ma:isKeyword="false">
      <xsd:complexType>
        <xsd:sequence>
          <xsd:element ref="pc:Terms" minOccurs="0" maxOccurs="1"/>
        </xsd:sequence>
      </xsd:complexType>
    </xsd:element>
    <xsd:element name="Tipo_x0020_de_x0020_Perfil" ma:index="21" ma:displayName="Tipo de Perfil" ma:description="Elija el tipo de documento." ma:format="Dropdown" ma:internalName="Tipo_x0020_de_x0020_Perfil" ma:readOnly="false">
      <xsd:simpleType>
        <xsd:restriction base="dms:Choice">
          <xsd:enumeration value="Fact Sheet"/>
          <xsd:enumeration value="Ficha Ciudad/Municipio"/>
          <xsd:enumeration value="Ficha País"/>
          <xsd:enumeration value="Ficha Región"/>
          <xsd:enumeration value="Key Drivers"/>
          <xsd:enumeration value="Perfil Aerolínea"/>
          <xsd:enumeration value="Perfil del Turista"/>
          <xsd:enumeration value="Perfil Logístico"/>
          <xsd:enumeration value="Perfil Sectorial"/>
          <xsd:enumeration value="Talking Points"/>
        </xsd:restriction>
      </xsd:simpleType>
    </xsd:element>
    <xsd:element name="Medio_x0020__x0020_al_x0020_que_x0020_entrega" ma:index="24" nillable="true" ma:displayName="Medio  al que entrega" ma:internalName="Medio_x0020__x0020_al_x0020_que_x0020_entrega">
      <xsd:simpleType>
        <xsd:restriction base="dms:Text">
          <xsd:maxLength value="255"/>
        </xsd:restriction>
      </xsd:simpleType>
    </xsd:element>
    <xsd:element name="Medio." ma:index="25" nillable="true" ma:displayName="Medio." ma:default="Nacional" ma:internalName="Medio_x002e_">
      <xsd:complexType>
        <xsd:complexContent>
          <xsd:extension base="dms:MultiChoice">
            <xsd:sequence>
              <xsd:element name="Value" maxOccurs="unbounded" minOccurs="0" nillable="true">
                <xsd:simpleType>
                  <xsd:restriction base="dms:Choice">
                    <xsd:enumeration value="Nacional"/>
                    <xsd:enumeration value="Internacional"/>
                  </xsd:restriction>
                </xsd:simpleType>
              </xsd:element>
            </xsd:sequence>
          </xsd:extension>
        </xsd:complexContent>
      </xsd:complexType>
    </xsd:element>
    <xsd:element name="Fecha_x0020_Publicación" ma:index="26" nillable="true" ma:displayName="Fecha Publicación" ma:format="DateOnly" ma:internalName="Fecha_x0020_Publicaci_x00f3_n">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Tipo de contenido"/>
        <xsd:element ref="dc:title" maxOccurs="1" ma:index="1"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TaxKeywordTaxHTField xmlns="c663fec4-3887-4411-8602-3a371f6e4ebe">
      <Terms xmlns="http://schemas.microsoft.com/office/infopath/2007/PartnerControls">
        <TermInfo xmlns="http://schemas.microsoft.com/office/infopath/2007/PartnerControls">
          <TermName xmlns="http://schemas.microsoft.com/office/infopath/2007/PartnerControls">perfil del turista</TermName>
          <TermId xmlns="http://schemas.microsoft.com/office/infopath/2007/PartnerControls">58f0c68b-f722-42dd-9662-118a3bb82f7c</TermId>
        </TermInfo>
        <TermInfo xmlns="http://schemas.microsoft.com/office/infopath/2007/PartnerControls">
          <TermName xmlns="http://schemas.microsoft.com/office/infopath/2007/PartnerControls">Portugal</TermName>
          <TermId xmlns="http://schemas.microsoft.com/office/infopath/2007/PartnerControls">e4cde55b-f08b-4f0e-8bfd-3e86caf23d01</TermId>
        </TermInfo>
        <TermInfo xmlns="http://schemas.microsoft.com/office/infopath/2007/PartnerControls">
          <TermName xmlns="http://schemas.microsoft.com/office/infopath/2007/PartnerControls">perfil del consumidor</TermName>
          <TermId xmlns="http://schemas.microsoft.com/office/infopath/2007/PartnerControls">8563c529-5945-4cbe-9d91-a62aa888e3ef</TermId>
        </TermInfo>
        <TermInfo xmlns="http://schemas.microsoft.com/office/infopath/2007/PartnerControls">
          <TermName xmlns="http://schemas.microsoft.com/office/infopath/2007/PartnerControls">perfil del mercado</TermName>
          <TermId xmlns="http://schemas.microsoft.com/office/infopath/2007/PartnerControls">b1f200c7-defb-49f8-b500-2d95e865d3df</TermId>
        </TermInfo>
        <TermInfo xmlns="http://schemas.microsoft.com/office/infopath/2007/PartnerControls">
          <TermName xmlns="http://schemas.microsoft.com/office/infopath/2007/PartnerControls">perfil del viajero</TermName>
          <TermId xmlns="http://schemas.microsoft.com/office/infopath/2007/PartnerControls">cb2f0008-b6f4-47a2-b838-173ddc35033d</TermId>
        </TermInfo>
      </Terms>
    </TaxKeywordTaxHTField>
    <f9a661b30a0f4c62bab17b12b72cddbc xmlns="c663fec4-3887-4411-8602-3a371f6e4ebe">
      <Terms xmlns="http://schemas.microsoft.com/office/infopath/2007/PartnerControls">
        <TermInfo xmlns="http://schemas.microsoft.com/office/infopath/2007/PartnerControls">
          <TermName xmlns="http://schemas.microsoft.com/office/infopath/2007/PartnerControls">Turismo</TermName>
          <TermId xmlns="http://schemas.microsoft.com/office/infopath/2007/PartnerControls">89217e6b-0354-45c8-a81e-3fa9b7688735</TermId>
        </TermInfo>
      </Terms>
    </f9a661b30a0f4c62bab17b12b72cddbc>
    <kcd5ebbd8c9640fd90e041a869415e94 xmlns="c663fec4-3887-4411-8602-3a371f6e4ebe">
      <Terms xmlns="http://schemas.microsoft.com/office/infopath/2007/PartnerControls">
        <TermInfo xmlns="http://schemas.microsoft.com/office/infopath/2007/PartnerControls">
          <TermName xmlns="http://schemas.microsoft.com/office/infopath/2007/PartnerControls">Turismo</TermName>
          <TermId xmlns="http://schemas.microsoft.com/office/infopath/2007/PartnerControls">5e6fbe91-b4b6-4e1c-beaf-e2ad759b208c</TermId>
        </TermInfo>
      </Terms>
    </kcd5ebbd8c9640fd90e041a869415e94>
    <g19258d119de47418a3f11ebb1815d4f xmlns="c663fec4-3887-4411-8602-3a371f6e4ebe">
      <Terms xmlns="http://schemas.microsoft.com/office/infopath/2007/PartnerControls">
        <TermInfo xmlns="http://schemas.microsoft.com/office/infopath/2007/PartnerControls">
          <TermName xmlns="http://schemas.microsoft.com/office/infopath/2007/PartnerControls">Español</TermName>
          <TermId xmlns="http://schemas.microsoft.com/office/infopath/2007/PartnerControls">b7f054a6-3bc2-4afb-9218-be782ef86174</TermId>
        </TermInfo>
      </Terms>
    </g19258d119de47418a3f11ebb1815d4f>
    <Medio_x0020__x0020_al_x0020_que_x0020_entrega xmlns="c663fec4-3887-4411-8602-3a371f6e4ebe" xsi:nil="true"/>
    <Área_x002f_Autor xmlns="c663fec4-3887-4411-8602-3a371f6e4ebe">
      <UserInfo>
        <DisplayName>i:0#.f|membership|amolano@procolombia.co</DisplayName>
        <AccountId>24</AccountId>
        <AccountType/>
      </UserInfo>
      <UserInfo>
        <DisplayName>c:0-.f|rolemanager|s-1-5-21-1493365673-4188278380-1636788260-4597472</DisplayName>
        <AccountId>23</AccountId>
        <AccountType/>
      </UserInfo>
    </Área_x002f_Autor>
    <TaxCatchAll xmlns="c663fec4-3887-4411-8602-3a371f6e4ebe">
      <Value>251</Value>
      <Value>335</Value>
      <Value>1047</Value>
      <Value>748</Value>
      <Value>144</Value>
      <Value>769</Value>
      <Value>765</Value>
      <Value>1</Value>
      <Value>17</Value>
    </TaxCatchAll>
    <Medio. xmlns="c663fec4-3887-4411-8602-3a371f6e4ebe">
      <Value>Nacional</Value>
    </Medio.>
    <Fecha_x0020_Publicación xmlns="c663fec4-3887-4411-8602-3a371f6e4ebe" xsi:nil="true"/>
    <Tipo_x0020_de_x0020_Perfil xmlns="c663fec4-3887-4411-8602-3a371f6e4ebe">Perfil del Turista</Tipo_x0020_de_x0020_Perfil>
    <ja68fbfe0d5642c2ac2ab771f77c6978 xmlns="c663fec4-3887-4411-8602-3a371f6e4ebe">
      <Terms xmlns="http://schemas.microsoft.com/office/infopath/2007/PartnerControls">
        <TermInfo xmlns="http://schemas.microsoft.com/office/infopath/2007/PartnerControls">
          <TermName xmlns="http://schemas.microsoft.com/office/infopath/2007/PartnerControls">Portugal</TermName>
          <TermId xmlns="http://schemas.microsoft.com/office/infopath/2007/PartnerControls">e4cde55b-f08b-4f0e-8bfd-3e86caf23d01</TermId>
        </TermInfo>
      </Terms>
    </ja68fbfe0d5642c2ac2ab771f77c6978>
  </documentManagement>
</p:properties>
</file>

<file path=customXml/itemProps1.xml><?xml version="1.0" encoding="utf-8"?>
<ds:datastoreItem xmlns:ds="http://schemas.openxmlformats.org/officeDocument/2006/customXml" ds:itemID="{519A3A6A-950F-4929-B10A-5FE4D9353DEF}">
  <ds:schemaRefs>
    <ds:schemaRef ds:uri="Microsoft.SharePoint.Taxonomy.ContentTypeSync"/>
  </ds:schemaRefs>
</ds:datastoreItem>
</file>

<file path=customXml/itemProps2.xml><?xml version="1.0" encoding="utf-8"?>
<ds:datastoreItem xmlns:ds="http://schemas.openxmlformats.org/officeDocument/2006/customXml" ds:itemID="{EE82085D-6A58-4436-A76A-1C5051E43BAC}">
  <ds:schemaRefs>
    <ds:schemaRef ds:uri="http://schemas.microsoft.com/sharepoint/v3/contenttype/forms"/>
  </ds:schemaRefs>
</ds:datastoreItem>
</file>

<file path=customXml/itemProps3.xml><?xml version="1.0" encoding="utf-8"?>
<ds:datastoreItem xmlns:ds="http://schemas.openxmlformats.org/officeDocument/2006/customXml" ds:itemID="{6F047891-DF4A-4BBB-BE3D-6EF356F52B43}">
  <ds:schemaRefs>
    <ds:schemaRef ds:uri="http://schemas.microsoft.com/sharepoint/events"/>
  </ds:schemaRefs>
</ds:datastoreItem>
</file>

<file path=customXml/itemProps4.xml><?xml version="1.0" encoding="utf-8"?>
<ds:datastoreItem xmlns:ds="http://schemas.openxmlformats.org/officeDocument/2006/customXml" ds:itemID="{595CF085-72F9-41DB-BFF3-151491700A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663fec4-3887-4411-8602-3a371f6e4e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0FB84EF7-0D42-47AD-BAB8-4BE89FD2F207}">
  <ds:schemaRefs>
    <ds:schemaRef ds:uri="http://schemas.microsoft.com/office/2006/metadata/properties"/>
    <ds:schemaRef ds:uri="http://schemas.microsoft.com/sharepoint/v3"/>
    <ds:schemaRef ds:uri="http://purl.org/dc/terms/"/>
    <ds:schemaRef ds:uri="http://schemas.microsoft.com/office/2006/documentManagement/types"/>
    <ds:schemaRef ds:uri="http://purl.org/dc/elements/1.1/"/>
    <ds:schemaRef ds:uri="http://purl.org/dc/dcmitype/"/>
    <ds:schemaRef ds:uri="http://schemas.microsoft.com/office/infopath/2007/PartnerControls"/>
    <ds:schemaRef ds:uri="http://schemas.openxmlformats.org/package/2006/metadata/core-properties"/>
    <ds:schemaRef ds:uri="c663fec4-3887-4411-8602-3a371f6e4eb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31439</TotalTime>
  <Words>3541</Words>
  <Application>Microsoft Office PowerPoint</Application>
  <PresentationFormat>Personalizado</PresentationFormat>
  <Paragraphs>642</Paragraphs>
  <Slides>40</Slides>
  <Notes>18</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40</vt:i4>
      </vt:variant>
    </vt:vector>
  </HeadingPairs>
  <TitlesOfParts>
    <vt:vector size="46" baseType="lpstr">
      <vt:lpstr>Arial</vt:lpstr>
      <vt:lpstr>Arial Narrow</vt:lpstr>
      <vt:lpstr>Calibri</vt:lpstr>
      <vt:lpstr>Century Gothic</vt:lpstr>
      <vt:lpstr>Maven Pro</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Perfil del turista Portugal</dc:title>
  <dc:creator>CAROLINA PALACIO PARRA;Juan David Hurtado Tafur</dc:creator>
  <cp:keywords>perfil del turista; perfil del mercado; perfil del consumidor; Portugal; perfil del viajero</cp:keywords>
  <cp:lastModifiedBy>Diana Aroca</cp:lastModifiedBy>
  <cp:revision>739</cp:revision>
  <dcterms:created xsi:type="dcterms:W3CDTF">2016-01-13T14:35:20Z</dcterms:created>
  <dcterms:modified xsi:type="dcterms:W3CDTF">2024-05-24T21:18:37Z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0x010100C85E44D7B78D8D46B6948BE588063AAD0600CF4559D76164DF4E8FB9A83DE86E4193</vt:lpwstr>
  </property>
  <property fmtid="{D5CDD505-2E9C-101B-9397-08002B2CF9AE}" pid="3" name="_dlc_policyId">
    <vt:lpwstr/>
  </property>
  <property fmtid="{D5CDD505-2E9C-101B-9397-08002B2CF9AE}" pid="4" name="ItemRetentionFormula">
    <vt:lpwstr/>
  </property>
  <property fmtid="{D5CDD505-2E9C-101B-9397-08002B2CF9AE}" pid="5" name="TaxKeyword">
    <vt:lpwstr>335;#perfil del turista|58f0c68b-f722-42dd-9662-118a3bb82f7c;#769;#Portugal|e4cde55b-f08b-4f0e-8bfd-3e86caf23d01;#1047;#perfil del consumidor|8563c529-5945-4cbe-9d91-a62aa888e3ef;#765;#perfil del mercado|b1f200c7-defb-49f8-b500-2d95e865d3df;#748;#perfil d</vt:lpwstr>
  </property>
  <property fmtid="{D5CDD505-2E9C-101B-9397-08002B2CF9AE}" pid="6" name="Ubicación geográfica">
    <vt:lpwstr>251;#Portugal|e4cde55b-f08b-4f0e-8bfd-3e86caf23d01</vt:lpwstr>
  </property>
  <property fmtid="{D5CDD505-2E9C-101B-9397-08002B2CF9AE}" pid="7" name="Especificación">
    <vt:lpwstr>17;#Turismo|89217e6b-0354-45c8-a81e-3fa9b7688735</vt:lpwstr>
  </property>
  <property fmtid="{D5CDD505-2E9C-101B-9397-08002B2CF9AE}" pid="8" name="Idioma del documento">
    <vt:lpwstr>1;#Español|b7f054a6-3bc2-4afb-9218-be782ef86174</vt:lpwstr>
  </property>
  <property fmtid="{D5CDD505-2E9C-101B-9397-08002B2CF9AE}" pid="9" name="Eje o temática">
    <vt:lpwstr>144;#Turismo|5e6fbe91-b4b6-4e1c-beaf-e2ad759b208c</vt:lpwstr>
  </property>
</Properties>
</file>