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88"/>
  </p:notesMasterIdLst>
  <p:handoutMasterIdLst>
    <p:handoutMasterId r:id="rId89"/>
  </p:handoutMasterIdLst>
  <p:sldIdLst>
    <p:sldId id="513" r:id="rId2"/>
    <p:sldId id="514" r:id="rId3"/>
    <p:sldId id="618" r:id="rId4"/>
    <p:sldId id="612" r:id="rId5"/>
    <p:sldId id="614" r:id="rId6"/>
    <p:sldId id="615" r:id="rId7"/>
    <p:sldId id="616" r:id="rId8"/>
    <p:sldId id="693" r:id="rId9"/>
    <p:sldId id="617" r:id="rId10"/>
    <p:sldId id="611" r:id="rId11"/>
    <p:sldId id="620" r:id="rId12"/>
    <p:sldId id="658" r:id="rId13"/>
    <p:sldId id="559" r:id="rId14"/>
    <p:sldId id="560" r:id="rId15"/>
    <p:sldId id="621" r:id="rId16"/>
    <p:sldId id="622" r:id="rId17"/>
    <p:sldId id="623" r:id="rId18"/>
    <p:sldId id="563" r:id="rId19"/>
    <p:sldId id="564" r:id="rId20"/>
    <p:sldId id="565" r:id="rId21"/>
    <p:sldId id="566" r:id="rId22"/>
    <p:sldId id="586" r:id="rId23"/>
    <p:sldId id="587" r:id="rId24"/>
    <p:sldId id="588" r:id="rId25"/>
    <p:sldId id="590" r:id="rId26"/>
    <p:sldId id="592" r:id="rId27"/>
    <p:sldId id="594" r:id="rId28"/>
    <p:sldId id="595" r:id="rId29"/>
    <p:sldId id="596" r:id="rId30"/>
    <p:sldId id="597" r:id="rId31"/>
    <p:sldId id="598" r:id="rId32"/>
    <p:sldId id="599" r:id="rId33"/>
    <p:sldId id="601" r:id="rId34"/>
    <p:sldId id="518" r:id="rId35"/>
    <p:sldId id="519" r:id="rId36"/>
    <p:sldId id="520" r:id="rId37"/>
    <p:sldId id="529" r:id="rId38"/>
    <p:sldId id="530" r:id="rId39"/>
    <p:sldId id="531" r:id="rId40"/>
    <p:sldId id="534" r:id="rId41"/>
    <p:sldId id="657" r:id="rId42"/>
    <p:sldId id="626" r:id="rId43"/>
    <p:sldId id="660" r:id="rId44"/>
    <p:sldId id="661" r:id="rId45"/>
    <p:sldId id="664" r:id="rId46"/>
    <p:sldId id="666" r:id="rId47"/>
    <p:sldId id="663" r:id="rId48"/>
    <p:sldId id="675" r:id="rId49"/>
    <p:sldId id="702" r:id="rId50"/>
    <p:sldId id="703" r:id="rId51"/>
    <p:sldId id="667" r:id="rId52"/>
    <p:sldId id="668" r:id="rId53"/>
    <p:sldId id="694" r:id="rId54"/>
    <p:sldId id="683" r:id="rId55"/>
    <p:sldId id="684" r:id="rId56"/>
    <p:sldId id="696" r:id="rId57"/>
    <p:sldId id="697" r:id="rId58"/>
    <p:sldId id="698" r:id="rId59"/>
    <p:sldId id="690" r:id="rId60"/>
    <p:sldId id="669" r:id="rId61"/>
    <p:sldId id="670" r:id="rId62"/>
    <p:sldId id="699" r:id="rId63"/>
    <p:sldId id="700" r:id="rId64"/>
    <p:sldId id="701" r:id="rId65"/>
    <p:sldId id="671" r:id="rId66"/>
    <p:sldId id="672" r:id="rId67"/>
    <p:sldId id="674" r:id="rId68"/>
    <p:sldId id="676" r:id="rId69"/>
    <p:sldId id="677" r:id="rId70"/>
    <p:sldId id="678" r:id="rId71"/>
    <p:sldId id="704" r:id="rId72"/>
    <p:sldId id="680" r:id="rId73"/>
    <p:sldId id="673" r:id="rId74"/>
    <p:sldId id="637" r:id="rId75"/>
    <p:sldId id="638" r:id="rId76"/>
    <p:sldId id="639" r:id="rId77"/>
    <p:sldId id="640" r:id="rId78"/>
    <p:sldId id="641" r:id="rId79"/>
    <p:sldId id="642" r:id="rId80"/>
    <p:sldId id="643" r:id="rId81"/>
    <p:sldId id="692" r:id="rId82"/>
    <p:sldId id="651" r:id="rId83"/>
    <p:sldId id="652" r:id="rId84"/>
    <p:sldId id="653" r:id="rId85"/>
    <p:sldId id="654" r:id="rId86"/>
    <p:sldId id="656" r:id="rId87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B51597"/>
    <a:srgbClr val="006600"/>
    <a:srgbClr val="3399FF"/>
    <a:srgbClr val="006699"/>
    <a:srgbClr val="FF0000"/>
    <a:srgbClr val="FF3300"/>
    <a:srgbClr val="FF9933"/>
    <a:srgbClr val="6BB56D"/>
    <a:srgbClr val="DBD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58" autoAdjust="0"/>
  </p:normalViewPr>
  <p:slideViewPr>
    <p:cSldViewPr>
      <p:cViewPr>
        <p:scale>
          <a:sx n="50" d="100"/>
          <a:sy n="50" d="100"/>
        </p:scale>
        <p:origin x="-173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2280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08T09:46:02.129" idx="1">
    <p:pos x="5299" y="1037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0984D-775D-4197-9087-28028F391A1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4EF78E1B-71EE-4C24-96D8-CFDEB149A156}">
      <dgm:prSet/>
      <dgm:spPr/>
      <dgm:t>
        <a:bodyPr/>
        <a:lstStyle/>
        <a:p>
          <a:pPr rtl="0"/>
          <a:r>
            <a:rPr lang="es-PE" b="1" dirty="0" smtClean="0"/>
            <a:t>Cual normativa  técnica es aplicable para el acceso de alimentos al mercado europeo? </a:t>
          </a:r>
          <a:endParaRPr lang="es-PE" b="1" dirty="0"/>
        </a:p>
      </dgm:t>
    </dgm:pt>
    <dgm:pt modelId="{0BBF70A6-F286-4069-A24C-A6E2DBFEBA61}" type="parTrans" cxnId="{2E08C0E7-839D-4481-805A-1370D9C07A16}">
      <dgm:prSet/>
      <dgm:spPr/>
      <dgm:t>
        <a:bodyPr/>
        <a:lstStyle/>
        <a:p>
          <a:endParaRPr lang="es-PE"/>
        </a:p>
      </dgm:t>
    </dgm:pt>
    <dgm:pt modelId="{C5C46A6A-DC52-44A4-877A-EC902DBA2457}" type="sibTrans" cxnId="{2E08C0E7-839D-4481-805A-1370D9C07A16}">
      <dgm:prSet/>
      <dgm:spPr/>
      <dgm:t>
        <a:bodyPr/>
        <a:lstStyle/>
        <a:p>
          <a:endParaRPr lang="es-PE"/>
        </a:p>
      </dgm:t>
    </dgm:pt>
    <dgm:pt modelId="{5D690F04-240D-46C6-BCEB-ABDC6A19C9D5}">
      <dgm:prSet/>
      <dgm:spPr/>
      <dgm:t>
        <a:bodyPr/>
        <a:lstStyle/>
        <a:p>
          <a:pPr rtl="0"/>
          <a:r>
            <a:rPr lang="es-ES" b="1" dirty="0" smtClean="0"/>
            <a:t>Que significa la libre circulación de mercancías para los productos colombianos? </a:t>
          </a:r>
          <a:endParaRPr lang="es-PE" b="1" dirty="0"/>
        </a:p>
      </dgm:t>
    </dgm:pt>
    <dgm:pt modelId="{0B2B7D2A-1C75-43A1-99D5-B2781718E6FE}" type="parTrans" cxnId="{3D803F63-A0F5-4978-92A0-13829A034BDE}">
      <dgm:prSet/>
      <dgm:spPr/>
      <dgm:t>
        <a:bodyPr/>
        <a:lstStyle/>
        <a:p>
          <a:endParaRPr lang="es-PE"/>
        </a:p>
      </dgm:t>
    </dgm:pt>
    <dgm:pt modelId="{095E8009-68A6-432B-9771-47CF195EC445}" type="sibTrans" cxnId="{3D803F63-A0F5-4978-92A0-13829A034BDE}">
      <dgm:prSet/>
      <dgm:spPr/>
      <dgm:t>
        <a:bodyPr/>
        <a:lstStyle/>
        <a:p>
          <a:endParaRPr lang="es-PE"/>
        </a:p>
      </dgm:t>
    </dgm:pt>
    <dgm:pt modelId="{827D0A8F-9226-45D2-9B8B-27FF1E3722FF}" type="pres">
      <dgm:prSet presAssocID="{4640984D-775D-4197-9087-28028F391A1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B87A8AC7-4BE3-43C6-A7C5-59C6D1370C2A}" type="pres">
      <dgm:prSet presAssocID="{4EF78E1B-71EE-4C24-96D8-CFDEB149A156}" presName="composite" presStyleCnt="0"/>
      <dgm:spPr/>
    </dgm:pt>
    <dgm:pt modelId="{1BFBD366-F6C0-4579-A948-1E6D8099E402}" type="pres">
      <dgm:prSet presAssocID="{4EF78E1B-71EE-4C24-96D8-CFDEB149A156}" presName="imgShp" presStyleLbl="fgImgPlace1" presStyleIdx="0" presStyleCnt="2" custFlipHor="0" custScaleX="3627"/>
      <dgm:spPr/>
    </dgm:pt>
    <dgm:pt modelId="{8393546D-10E7-4F91-B2EC-62D51C12C2FF}" type="pres">
      <dgm:prSet presAssocID="{4EF78E1B-71EE-4C24-96D8-CFDEB149A156}" presName="txShp" presStyleLbl="node1" presStyleIdx="0" presStyleCnt="2" custScaleX="60233" custScaleY="30591" custLinFactNeighborX="-1577" custLinFactNeighborY="3493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B3AA0EC-22CD-451B-8FFE-D0E11AA5B7CB}" type="pres">
      <dgm:prSet presAssocID="{C5C46A6A-DC52-44A4-877A-EC902DBA2457}" presName="spacing" presStyleCnt="0"/>
      <dgm:spPr/>
    </dgm:pt>
    <dgm:pt modelId="{962E1124-A931-4AF6-895B-89472A3B4DE1}" type="pres">
      <dgm:prSet presAssocID="{5D690F04-240D-46C6-BCEB-ABDC6A19C9D5}" presName="composite" presStyleCnt="0"/>
      <dgm:spPr/>
    </dgm:pt>
    <dgm:pt modelId="{05327DA2-3528-498B-8CA1-C04C08D4542B}" type="pres">
      <dgm:prSet presAssocID="{5D690F04-240D-46C6-BCEB-ABDC6A19C9D5}" presName="imgShp" presStyleLbl="fgImgPlace1" presStyleIdx="1" presStyleCnt="2" custFlipHor="1" custScaleX="3112" custScaleY="78022"/>
      <dgm:spPr/>
    </dgm:pt>
    <dgm:pt modelId="{9A0F94FA-8FF9-4928-AB60-73949BA20FEB}" type="pres">
      <dgm:prSet presAssocID="{5D690F04-240D-46C6-BCEB-ABDC6A19C9D5}" presName="txShp" presStyleLbl="node1" presStyleIdx="1" presStyleCnt="2" custScaleX="60233" custScaleY="26593" custLinFactNeighborX="-1577" custLinFactNeighborY="3496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95A234C-61FB-4B7A-90CB-605137F2A78E}" type="presOf" srcId="{4EF78E1B-71EE-4C24-96D8-CFDEB149A156}" destId="{8393546D-10E7-4F91-B2EC-62D51C12C2FF}" srcOrd="0" destOrd="0" presId="urn:microsoft.com/office/officeart/2005/8/layout/vList3#1"/>
    <dgm:cxn modelId="{3D803F63-A0F5-4978-92A0-13829A034BDE}" srcId="{4640984D-775D-4197-9087-28028F391A1D}" destId="{5D690F04-240D-46C6-BCEB-ABDC6A19C9D5}" srcOrd="1" destOrd="0" parTransId="{0B2B7D2A-1C75-43A1-99D5-B2781718E6FE}" sibTransId="{095E8009-68A6-432B-9771-47CF195EC445}"/>
    <dgm:cxn modelId="{2E08C0E7-839D-4481-805A-1370D9C07A16}" srcId="{4640984D-775D-4197-9087-28028F391A1D}" destId="{4EF78E1B-71EE-4C24-96D8-CFDEB149A156}" srcOrd="0" destOrd="0" parTransId="{0BBF70A6-F286-4069-A24C-A6E2DBFEBA61}" sibTransId="{C5C46A6A-DC52-44A4-877A-EC902DBA2457}"/>
    <dgm:cxn modelId="{0E6EEDFF-9C1C-4C98-BB4D-C53AC1FC33BF}" type="presOf" srcId="{4640984D-775D-4197-9087-28028F391A1D}" destId="{827D0A8F-9226-45D2-9B8B-27FF1E3722FF}" srcOrd="0" destOrd="0" presId="urn:microsoft.com/office/officeart/2005/8/layout/vList3#1"/>
    <dgm:cxn modelId="{187B7AF2-4A72-43B9-B258-D7527E41D1D4}" type="presOf" srcId="{5D690F04-240D-46C6-BCEB-ABDC6A19C9D5}" destId="{9A0F94FA-8FF9-4928-AB60-73949BA20FEB}" srcOrd="0" destOrd="0" presId="urn:microsoft.com/office/officeart/2005/8/layout/vList3#1"/>
    <dgm:cxn modelId="{58482E6B-48E1-4363-9B42-7F9723A3EA4E}" type="presParOf" srcId="{827D0A8F-9226-45D2-9B8B-27FF1E3722FF}" destId="{B87A8AC7-4BE3-43C6-A7C5-59C6D1370C2A}" srcOrd="0" destOrd="0" presId="urn:microsoft.com/office/officeart/2005/8/layout/vList3#1"/>
    <dgm:cxn modelId="{FCB470FC-5740-4FA2-B791-574438961C17}" type="presParOf" srcId="{B87A8AC7-4BE3-43C6-A7C5-59C6D1370C2A}" destId="{1BFBD366-F6C0-4579-A948-1E6D8099E402}" srcOrd="0" destOrd="0" presId="urn:microsoft.com/office/officeart/2005/8/layout/vList3#1"/>
    <dgm:cxn modelId="{FDE88E25-658F-4DFB-9B60-D6968F42E477}" type="presParOf" srcId="{B87A8AC7-4BE3-43C6-A7C5-59C6D1370C2A}" destId="{8393546D-10E7-4F91-B2EC-62D51C12C2FF}" srcOrd="1" destOrd="0" presId="urn:microsoft.com/office/officeart/2005/8/layout/vList3#1"/>
    <dgm:cxn modelId="{BEF84660-D165-4B3C-AEB8-C965AE40F311}" type="presParOf" srcId="{827D0A8F-9226-45D2-9B8B-27FF1E3722FF}" destId="{5B3AA0EC-22CD-451B-8FFE-D0E11AA5B7CB}" srcOrd="1" destOrd="0" presId="urn:microsoft.com/office/officeart/2005/8/layout/vList3#1"/>
    <dgm:cxn modelId="{35C5D99C-809F-4BFA-A8DE-C6C5B7B86F67}" type="presParOf" srcId="{827D0A8F-9226-45D2-9B8B-27FF1E3722FF}" destId="{962E1124-A931-4AF6-895B-89472A3B4DE1}" srcOrd="2" destOrd="0" presId="urn:microsoft.com/office/officeart/2005/8/layout/vList3#1"/>
    <dgm:cxn modelId="{497824B9-C8E2-447D-B514-5D52E732D9CF}" type="presParOf" srcId="{962E1124-A931-4AF6-895B-89472A3B4DE1}" destId="{05327DA2-3528-498B-8CA1-C04C08D4542B}" srcOrd="0" destOrd="0" presId="urn:microsoft.com/office/officeart/2005/8/layout/vList3#1"/>
    <dgm:cxn modelId="{63158172-62D4-483E-B2A0-654E3F4466D4}" type="presParOf" srcId="{962E1124-A931-4AF6-895B-89472A3B4DE1}" destId="{9A0F94FA-8FF9-4928-AB60-73949BA20FE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93546D-10E7-4F91-B2EC-62D51C12C2FF}">
      <dsp:nvSpPr>
        <dsp:cNvPr id="0" name=""/>
        <dsp:cNvSpPr/>
      </dsp:nvSpPr>
      <dsp:spPr>
        <a:xfrm rot="10800000">
          <a:off x="5572765" y="1944211"/>
          <a:ext cx="6253087" cy="8530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666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b="1" kern="1200" dirty="0" smtClean="0"/>
            <a:t>Cual normativa  técnica es aplicable para el acceso de alimentos al mercado europeo? </a:t>
          </a:r>
          <a:endParaRPr lang="es-PE" sz="1900" b="1" kern="1200" dirty="0"/>
        </a:p>
      </dsp:txBody>
      <dsp:txXfrm rot="10800000">
        <a:off x="5572765" y="1944211"/>
        <a:ext cx="6253087" cy="853040"/>
      </dsp:txXfrm>
    </dsp:sp>
    <dsp:sp modelId="{1BFBD366-F6C0-4579-A948-1E6D8099E402}">
      <dsp:nvSpPr>
        <dsp:cNvPr id="0" name=""/>
        <dsp:cNvSpPr/>
      </dsp:nvSpPr>
      <dsp:spPr>
        <a:xfrm>
          <a:off x="3621706" y="2402"/>
          <a:ext cx="101140" cy="278853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F94FA-8FF9-4928-AB60-73949BA20FEB}">
      <dsp:nvSpPr>
        <dsp:cNvPr id="0" name=""/>
        <dsp:cNvSpPr/>
      </dsp:nvSpPr>
      <dsp:spPr>
        <a:xfrm rot="10800000">
          <a:off x="5569174" y="4991701"/>
          <a:ext cx="6253087" cy="7415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666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Que significa la libre circulación de mercancías para los productos colombianos? </a:t>
          </a:r>
          <a:endParaRPr lang="es-PE" sz="1900" b="1" kern="1200" dirty="0"/>
        </a:p>
      </dsp:txBody>
      <dsp:txXfrm rot="10800000">
        <a:off x="5569174" y="4991701"/>
        <a:ext cx="6253087" cy="741554"/>
      </dsp:txXfrm>
    </dsp:sp>
    <dsp:sp modelId="{05327DA2-3528-498B-8CA1-C04C08D4542B}">
      <dsp:nvSpPr>
        <dsp:cNvPr id="0" name=""/>
        <dsp:cNvSpPr/>
      </dsp:nvSpPr>
      <dsp:spPr>
        <a:xfrm flipH="1">
          <a:off x="3625296" y="3555183"/>
          <a:ext cx="86779" cy="217566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BE" dirty="0" smtClean="0"/>
              <a:t>Taller  </a:t>
            </a:r>
            <a:r>
              <a:rPr lang="fr-BE" dirty="0" err="1" smtClean="0"/>
              <a:t>Alimentos</a:t>
            </a:r>
            <a:r>
              <a:rPr lang="fr-BE" dirty="0" smtClean="0"/>
              <a:t> K;G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C79A8-3E4A-4C8E-81B6-7CA886283DF3}" type="datetimeFigureOut">
              <a:rPr lang="fr-BE" smtClean="0"/>
              <a:pPr/>
              <a:t>17/09/2013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A7F55-2F20-445C-A22D-49291D93B757}" type="slidenum">
              <a:rPr lang="fr-BE" smtClean="0"/>
              <a:pPr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485460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CEAC563-52DE-4D98-B4A0-28710134DE2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12750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>
              <a:latin typeface="Arial" pitchFamily="34" charset="0"/>
            </a:endParaRPr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3E61F-D58A-47F6-A16E-DE4425A987C6}" type="slidenum">
              <a:rPr lang="es-ES_tradnl" smtClean="0">
                <a:latin typeface="Arial" pitchFamily="34" charset="0"/>
              </a:rPr>
              <a:pPr/>
              <a:t>5</a:t>
            </a:fld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>
              <a:latin typeface="Arial" pitchFamily="34" charset="0"/>
            </a:endParaRPr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4E868-4CBE-49C9-904E-B5C0924BD838}" type="slidenum">
              <a:rPr lang="es-ES_tradnl" smtClean="0">
                <a:latin typeface="Arial" pitchFamily="34" charset="0"/>
              </a:rPr>
              <a:pPr/>
              <a:t>18</a:t>
            </a:fld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 smtClean="0">
                <a:latin typeface="Arial" pitchFamily="34" charset="0"/>
              </a:rPr>
              <a:t>Mettre exemple de décision</a:t>
            </a:r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910C3-A7C4-4000-A8A4-8BE2B6DDB0BF}" type="slidenum">
              <a:rPr lang="es-ES_tradnl" smtClean="0">
                <a:latin typeface="Arial" pitchFamily="34" charset="0"/>
              </a:rPr>
              <a:pPr/>
              <a:t>22</a:t>
            </a:fld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C48C-4851-447A-B58E-75AE1325A086}" type="slidenum">
              <a:rPr lang="fr-BE" smtClean="0"/>
              <a:pPr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87272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C48C-4851-447A-B58E-75AE1325A086}" type="slidenum">
              <a:rPr lang="fr-BE" smtClean="0"/>
              <a:pPr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87272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C48C-4851-447A-B58E-75AE1325A086}" type="slidenum">
              <a:rPr lang="fr-BE" smtClean="0"/>
              <a:pPr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87272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C48C-4851-447A-B58E-75AE1325A086}" type="slidenum">
              <a:rPr lang="fr-BE" smtClean="0"/>
              <a:pPr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87272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C48C-4851-447A-B58E-75AE1325A086}" type="slidenum">
              <a:rPr lang="fr-BE" smtClean="0"/>
              <a:pPr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87272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C48C-4851-447A-B58E-75AE1325A086}" type="slidenum">
              <a:rPr lang="fr-BE" smtClean="0"/>
              <a:pPr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87272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C48C-4851-447A-B58E-75AE1325A086}" type="slidenum">
              <a:rPr lang="fr-BE" smtClean="0"/>
              <a:pPr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87272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C48C-4851-447A-B58E-75AE1325A086}" type="slidenum">
              <a:rPr lang="fr-BE" smtClean="0"/>
              <a:pPr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8727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>
              <a:latin typeface="Arial" pitchFamily="34" charset="0"/>
            </a:endParaRPr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76713-4B65-47EB-82D1-1AB64343E23C}" type="slidenum">
              <a:rPr lang="es-ES_tradnl" smtClean="0">
                <a:latin typeface="Arial" pitchFamily="34" charset="0"/>
              </a:rPr>
              <a:pPr/>
              <a:t>6</a:t>
            </a:fld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C48C-4851-447A-B58E-75AE1325A086}" type="slidenum">
              <a:rPr lang="fr-BE" smtClean="0"/>
              <a:pPr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87272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C48C-4851-447A-B58E-75AE1325A086}" type="slidenum">
              <a:rPr lang="fr-BE" smtClean="0"/>
              <a:pPr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3745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C48C-4851-447A-B58E-75AE1325A086}" type="slidenum">
              <a:rPr lang="fr-BE" smtClean="0"/>
              <a:pPr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87272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C48C-4851-447A-B58E-75AE1325A086}" type="slidenum">
              <a:rPr lang="fr-BE" smtClean="0"/>
              <a:pPr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3745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C48C-4851-447A-B58E-75AE1325A086}" type="slidenum">
              <a:rPr lang="fr-BE" smtClean="0"/>
              <a:pPr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3745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C48C-4851-447A-B58E-75AE1325A086}" type="slidenum">
              <a:rPr lang="fr-BE" smtClean="0"/>
              <a:pPr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3745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AC563-52DE-4D98-B4A0-28710134DE21}" type="slidenum">
              <a:rPr lang="es-ES_tradnl" smtClean="0"/>
              <a:pPr>
                <a:defRPr/>
              </a:pPr>
              <a:t>47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025070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C48C-4851-447A-B58E-75AE1325A086}" type="slidenum">
              <a:rPr lang="fr-BE" smtClean="0"/>
              <a:pPr/>
              <a:t>48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3745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C48C-4851-447A-B58E-75AE1325A086}" type="slidenum">
              <a:rPr lang="fr-BE" smtClean="0"/>
              <a:pPr/>
              <a:t>49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3745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C48C-4851-447A-B58E-75AE1325A086}" type="slidenum">
              <a:rPr lang="fr-BE" smtClean="0"/>
              <a:pPr/>
              <a:t>50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374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</p:spPr>
        <p:txBody>
          <a:bodyPr/>
          <a:lstStyle/>
          <a:p>
            <a:pPr eaLnBrk="1" hangingPunct="1"/>
            <a:endParaRPr lang="fr-B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>
              <a:latin typeface="Arial" pitchFamily="34" charset="0"/>
            </a:endParaRPr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76713-4B65-47EB-82D1-1AB64343E23C}" type="slidenum">
              <a:rPr lang="es-ES_tradnl" smtClean="0">
                <a:latin typeface="Arial" pitchFamily="34" charset="0"/>
              </a:rPr>
              <a:pPr/>
              <a:t>8</a:t>
            </a:fld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AC563-52DE-4D98-B4A0-28710134DE21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488234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>
              <a:latin typeface="Arial" pitchFamily="34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74985-A165-4499-A1F8-3D8490B84D0E}" type="slidenum">
              <a:rPr lang="es-ES_tradnl" smtClean="0">
                <a:latin typeface="Arial" pitchFamily="34" charset="0"/>
              </a:rPr>
              <a:pPr/>
              <a:t>14</a:t>
            </a:fld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>
              <a:latin typeface="Arial" pitchFamily="34" charset="0"/>
            </a:endParaRPr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4E868-4CBE-49C9-904E-B5C0924BD838}" type="slidenum">
              <a:rPr lang="es-ES_tradnl" smtClean="0">
                <a:latin typeface="Arial" pitchFamily="34" charset="0"/>
              </a:rPr>
              <a:pPr/>
              <a:t>15</a:t>
            </a:fld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>
              <a:latin typeface="Arial" pitchFamily="34" charset="0"/>
            </a:endParaRPr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4E868-4CBE-49C9-904E-B5C0924BD838}" type="slidenum">
              <a:rPr lang="es-ES_tradnl" smtClean="0">
                <a:latin typeface="Arial" pitchFamily="34" charset="0"/>
              </a:rPr>
              <a:pPr/>
              <a:t>16</a:t>
            </a:fld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>
              <a:latin typeface="Arial" pitchFamily="34" charset="0"/>
            </a:endParaRPr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4E868-4CBE-49C9-904E-B5C0924BD838}" type="slidenum">
              <a:rPr lang="es-ES_tradnl" smtClean="0">
                <a:latin typeface="Arial" pitchFamily="34" charset="0"/>
              </a:rPr>
              <a:pPr/>
              <a:t>17</a:t>
            </a:fld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48D49-3C42-4325-9DAB-A93802285E8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10DFC-C0BC-4CDE-A9EB-A9CF6292954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15BF2-4AAA-421C-AE9A-C6EFF559D9A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95289" y="1268413"/>
            <a:ext cx="4171951" cy="4610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9640" y="1268413"/>
            <a:ext cx="4173537" cy="4610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71810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5F2F6-7AE4-41B5-80D0-E91714BC9E5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8DEDC-A9BB-4D4C-A7AE-751EF2B9096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28B86-74F2-40F3-B515-0A5F2B79228F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9BE8-7C29-466F-9CDD-0F155C32DCD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CA58B-0EB3-4673-A4B6-1909D14545F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3BBE6-A435-4C97-A8C8-ABDCAB2C3D5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0C351-98EF-4756-9D6D-603EC8727B8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E9479-803D-421E-9753-A4203ED5750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50D82E-7662-4227-A07B-6CE5D2FAB6E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hyperlink" Target="http://www.ecolabelindex.com/ecolabel/cafe-practices" TargetMode="External"/><Relationship Id="rId26" Type="http://schemas.openxmlformats.org/officeDocument/2006/relationships/hyperlink" Target="http://www.ecolabelindex.com/ecolabel/ab-agriculture-biologique" TargetMode="External"/><Relationship Id="rId39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13.png"/><Relationship Id="rId34" Type="http://schemas.openxmlformats.org/officeDocument/2006/relationships/image" Target="../media/image21.jpeg"/><Relationship Id="rId7" Type="http://schemas.openxmlformats.org/officeDocument/2006/relationships/hyperlink" Target="http://www.ecolabelindex.com/ecolabel/fairtrade" TargetMode="External"/><Relationship Id="rId12" Type="http://schemas.openxmlformats.org/officeDocument/2006/relationships/hyperlink" Target="http://www.ecolabelindex.com/ecolabel/nordic-ecolabel-or-swan" TargetMode="Externa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20.jpeg"/><Relationship Id="rId38" Type="http://schemas.openxmlformats.org/officeDocument/2006/relationships/hyperlink" Target="http://www.ecolabelindex.com/ecolabel/equitrade" TargetMode="External"/><Relationship Id="rId2" Type="http://schemas.openxmlformats.org/officeDocument/2006/relationships/hyperlink" Target="https://www.google.com.co/imgres?imgurl=http://1.bp.blogspot.com/-2oB-4YDQzJM/UdGwpDo_PkI/AAAAAAAABk0/wJUrAFf3xko/s1600/Croacia_Union_Europa.JPG&amp;imgrefurl=http://www.fenixdirectoblog.com/2013/07/croacia-union-europea-carta-verde.html&amp;docid=QE-UOcahcnZhoM&amp;tbnid=pYCzDDQ7H8I8dM:&amp;w=1487&amp;h=1600&amp;ei=LdgtUomSGIW48wSDwYHoDA&amp;ved=0CAIQxiAwAA&amp;iact=c" TargetMode="External"/><Relationship Id="rId16" Type="http://schemas.openxmlformats.org/officeDocument/2006/relationships/hyperlink" Target="http://www.ecolabelindex.com/ecolabel/sustainable-agricultural-network" TargetMode="External"/><Relationship Id="rId20" Type="http://schemas.openxmlformats.org/officeDocument/2006/relationships/hyperlink" Target="http://www.ecolabelindex.com/ecolabel/dolphin-safe" TargetMode="Externa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24" Type="http://schemas.openxmlformats.org/officeDocument/2006/relationships/hyperlink" Target="http://www.ecolabelindex.com/ecolabel/bird-friendly-coffee" TargetMode="External"/><Relationship Id="rId32" Type="http://schemas.openxmlformats.org/officeDocument/2006/relationships/image" Target="../media/image19.jpeg"/><Relationship Id="rId37" Type="http://schemas.openxmlformats.org/officeDocument/2006/relationships/image" Target="../media/image24.jpe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hyperlink" Target="http://www.ecolabelindex.com/ecolabel/ama-biozeichen" TargetMode="External"/><Relationship Id="rId36" Type="http://schemas.openxmlformats.org/officeDocument/2006/relationships/image" Target="../media/image23.jpe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hyperlink" Target="http://www.ecolabelindex.com/ecolabel/fair-for-life" TargetMode="External"/><Relationship Id="rId14" Type="http://schemas.openxmlformats.org/officeDocument/2006/relationships/hyperlink" Target="http://www.ecolabelindex.com/ecolabel/aenor-medio-ambiente" TargetMode="External"/><Relationship Id="rId22" Type="http://schemas.openxmlformats.org/officeDocument/2006/relationships/hyperlink" Target="http://www.ecolabelindex.com/ecolabel/best-aquaculture-practices" TargetMode="External"/><Relationship Id="rId27" Type="http://schemas.openxmlformats.org/officeDocument/2006/relationships/image" Target="../media/image16.png"/><Relationship Id="rId30" Type="http://schemas.openxmlformats.org/officeDocument/2006/relationships/hyperlink" Target="http://www.ecolabelindex.com/ecolabel/bioland" TargetMode="External"/><Relationship Id="rId35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s.euronews.com/2011/01/07/el-escandalo-de-las-dioxinas-obliga-a-cerrar-casi-5000-granjas-en-alemani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icultura-ecologica.com/index.php/Normativa-CE/reglamentacion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xporthelp.europa.eu/thdapp/index.htm?&amp;newLanguageId=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xUriServ/LexUriServ.do?uri=CELEX:32009R1152:ES:NO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hyperlink" Target="http://europa.eu/legislation_summaries/food_safety/contamination_environmental_factors/l21113_es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legislation_summaries/food_safety/contamination_environmental_factors/l21113_es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legislation_summaries/food_safety/contamination_environmental_factors/l21113_es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legislation_summaries/food_safety/plant_health_checks/l21289_es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hyperlink" Target="http://ec.europa.eu/sanco_pesticides/public/index.cfm?event=commodity.selectio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food/food/biosafety/establishments/third_country/index_en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food/food/chemicalsafety/foodcontact/legisl_list_en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legislation_summaries/consumers/product_labelling_and_packaging/index_es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.infospace.com/ClickHandler.ashx?du=http://www.hellopro.fr/images/produit-2/2/4/4/etiquettes-de-valorisation-1886442.jpg&amp;ru=http://www.hellopro.fr/images/produit-2/2/4/4/etiquettes-de-valorisation-1886442.jpg&amp;ld=20120322&amp;ap=13&amp;app=1&amp;c=babylon2.hp.row&amp;s=babylon2&amp;coi=372380&amp;cop=main-title&amp;euip=190.156.230.36&amp;npp=13&amp;p=0&amp;pp=0&amp;pvaid=c3924632c25b43f2a73a7b0fad5e6896&amp;ep=13&amp;mid=9&amp;hash=B4C5CF01FF55CD2228C4C46A9C6390F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co/imgres?imgurl=http://1.bp.blogspot.com/-2oB-4YDQzJM/UdGwpDo_PkI/AAAAAAAABk0/wJUrAFf3xko/s1600/Croacia_Union_Europa.JPG&amp;imgrefurl=http://www.fenixdirectoblog.com/2013/07/croacia-union-europea-carta-verde.html&amp;docid=QE-UOcahcnZhoM&amp;tbnid=pYCzDDQ7H8I8dM:&amp;w=1487&amp;h=1600&amp;ei=LdgtUomSGIW48wSDwYHoDA&amp;ved=0CAIQxiAwAA&amp;iact=c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6.jpeg"/><Relationship Id="rId7" Type="http://schemas.openxmlformats.org/officeDocument/2006/relationships/image" Target="../media/image1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olabelindex.com/ecolabel/dolphin-safe" TargetMode="External"/><Relationship Id="rId5" Type="http://schemas.openxmlformats.org/officeDocument/2006/relationships/image" Target="../media/image57.png"/><Relationship Id="rId4" Type="http://schemas.openxmlformats.org/officeDocument/2006/relationships/hyperlink" Target="http://www.ecolabelindex.com/ecolabel/good-agricultural-practice-gap" TargetMode="External"/><Relationship Id="rId9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dsmap.org/resumen-de-normas/?menuID=5991&amp;r=1256181129" TargetMode="External"/><Relationship Id="rId2" Type="http://schemas.openxmlformats.org/officeDocument/2006/relationships/hyperlink" Target="http://www.ecolabelindex.com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.eu/" TargetMode="External"/><Relationship Id="rId2" Type="http://schemas.openxmlformats.org/officeDocument/2006/relationships/hyperlink" Target="http://www.is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enor.es/aenor/certificacion/sectores/alimentacion.asp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brcglobalstandards.com/" TargetMode="External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olabelindex.com/ecolabel/good-agricultural-practice-gap" TargetMode="External"/><Relationship Id="rId5" Type="http://schemas.openxmlformats.org/officeDocument/2006/relationships/hyperlink" Target="http://www.iso.org/iso/home.htm" TargetMode="External"/><Relationship Id="rId10" Type="http://schemas.openxmlformats.org/officeDocument/2006/relationships/image" Target="../media/image60.jpeg"/><Relationship Id="rId4" Type="http://schemas.openxmlformats.org/officeDocument/2006/relationships/hyperlink" Target="http://www.globalgap.org/uk_en/" TargetMode="External"/><Relationship Id="rId9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gap.org/cms/front_content.php?client=1&amp;changelang=3&amp;parent=&amp;subid=&amp;idcat=9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and.de/bioland/startseite.html" TargetMode="External"/><Relationship Id="rId13" Type="http://schemas.openxmlformats.org/officeDocument/2006/relationships/hyperlink" Target="http://www.ecolabelindex.com/ecolabel/ab-agriculture-biologique" TargetMode="External"/><Relationship Id="rId18" Type="http://schemas.openxmlformats.org/officeDocument/2006/relationships/image" Target="../media/image64.png"/><Relationship Id="rId3" Type="http://schemas.openxmlformats.org/officeDocument/2006/relationships/hyperlink" Target="http://www.agencebio.org/" TargetMode="External"/><Relationship Id="rId21" Type="http://schemas.openxmlformats.org/officeDocument/2006/relationships/hyperlink" Target="http://www.ecolabelindex.com/ecolabel/biokreis" TargetMode="External"/><Relationship Id="rId7" Type="http://schemas.openxmlformats.org/officeDocument/2006/relationships/hyperlink" Target="http://www.biokreis.de/" TargetMode="External"/><Relationship Id="rId12" Type="http://schemas.openxmlformats.org/officeDocument/2006/relationships/image" Target="../media/image17.png"/><Relationship Id="rId17" Type="http://schemas.openxmlformats.org/officeDocument/2006/relationships/hyperlink" Target="http://www.ecolabelindex.com/ecolabel/BioForum" TargetMode="External"/><Relationship Id="rId2" Type="http://schemas.openxmlformats.org/officeDocument/2006/relationships/hyperlink" Target="http://ec.europa.eu/agriculture/organic/home_en" TargetMode="External"/><Relationship Id="rId16" Type="http://schemas.openxmlformats.org/officeDocument/2006/relationships/image" Target="../media/image63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forum.be/" TargetMode="External"/><Relationship Id="rId11" Type="http://schemas.openxmlformats.org/officeDocument/2006/relationships/hyperlink" Target="http://www.ecolabelindex.com/ecolabel/ama-biozeichen" TargetMode="External"/><Relationship Id="rId24" Type="http://schemas.openxmlformats.org/officeDocument/2006/relationships/image" Target="../media/image67.png"/><Relationship Id="rId5" Type="http://schemas.openxmlformats.org/officeDocument/2006/relationships/hyperlink" Target="http://www.ama.at/" TargetMode="External"/><Relationship Id="rId15" Type="http://schemas.openxmlformats.org/officeDocument/2006/relationships/hyperlink" Target="http://www.ecolabelindex.com/ecolabel/agriturismi-bioecologice-aiab" TargetMode="External"/><Relationship Id="rId23" Type="http://schemas.openxmlformats.org/officeDocument/2006/relationships/hyperlink" Target="http://www.ecolabelindex.com/ecolabel/bioland" TargetMode="External"/><Relationship Id="rId10" Type="http://schemas.openxmlformats.org/officeDocument/2006/relationships/image" Target="../media/image61.png"/><Relationship Id="rId19" Type="http://schemas.openxmlformats.org/officeDocument/2006/relationships/hyperlink" Target="http://www.ecolabelindex.com/ecolabel/bio-hellas" TargetMode="External"/><Relationship Id="rId4" Type="http://schemas.openxmlformats.org/officeDocument/2006/relationships/hyperlink" Target="http://www.aiab.it/" TargetMode="External"/><Relationship Id="rId9" Type="http://schemas.openxmlformats.org/officeDocument/2006/relationships/hyperlink" Target="http://www.ecolabelindex.com/ecolabel/eu-organic-products-label" TargetMode="External"/><Relationship Id="rId14" Type="http://schemas.openxmlformats.org/officeDocument/2006/relationships/image" Target="../media/image62.png"/><Relationship Id="rId22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ilassociation.org/" TargetMode="External"/><Relationship Id="rId13" Type="http://schemas.openxmlformats.org/officeDocument/2006/relationships/image" Target="../media/image69.png"/><Relationship Id="rId18" Type="http://schemas.openxmlformats.org/officeDocument/2006/relationships/hyperlink" Target="http://www.ecolabelindex.com/ecolabel/ecocert" TargetMode="External"/><Relationship Id="rId3" Type="http://schemas.openxmlformats.org/officeDocument/2006/relationships/hyperlink" Target="http://www.krav.se/" TargetMode="External"/><Relationship Id="rId21" Type="http://schemas.openxmlformats.org/officeDocument/2006/relationships/image" Target="../media/image73.png"/><Relationship Id="rId7" Type="http://schemas.openxmlformats.org/officeDocument/2006/relationships/hyperlink" Target="http://www.orgfoodfed.com/" TargetMode="External"/><Relationship Id="rId12" Type="http://schemas.openxmlformats.org/officeDocument/2006/relationships/hyperlink" Target="http://www.ecolabelindex.com/ecolabel/luomuliitto-the-ladybird-label" TargetMode="External"/><Relationship Id="rId17" Type="http://schemas.openxmlformats.org/officeDocument/2006/relationships/image" Target="../media/image71.png"/><Relationship Id="rId25" Type="http://schemas.openxmlformats.org/officeDocument/2006/relationships/image" Target="../media/image75.png"/><Relationship Id="rId2" Type="http://schemas.openxmlformats.org/officeDocument/2006/relationships/hyperlink" Target="http://www.ecocert.com/" TargetMode="External"/><Relationship Id="rId16" Type="http://schemas.openxmlformats.org/officeDocument/2006/relationships/hyperlink" Target="http://www.ecolabelindex.com/ecolabel/organic-farmers-growers-certification" TargetMode="External"/><Relationship Id="rId20" Type="http://schemas.openxmlformats.org/officeDocument/2006/relationships/hyperlink" Target="http://www.ecolabelindex.com/ecolabel/organic-food-feder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rganicfarmers.org.uk/" TargetMode="External"/><Relationship Id="rId11" Type="http://schemas.openxmlformats.org/officeDocument/2006/relationships/image" Target="../media/image68.png"/><Relationship Id="rId24" Type="http://schemas.openxmlformats.org/officeDocument/2006/relationships/hyperlink" Target="http://www.ecolabelindex.com/ecolabel/imo-certified" TargetMode="External"/><Relationship Id="rId5" Type="http://schemas.openxmlformats.org/officeDocument/2006/relationships/hyperlink" Target="http://debio.no/section.cfm?path=4,34" TargetMode="External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10" Type="http://schemas.openxmlformats.org/officeDocument/2006/relationships/hyperlink" Target="http://www.ecolabelindex.com/ecolabel/krav" TargetMode="External"/><Relationship Id="rId19" Type="http://schemas.openxmlformats.org/officeDocument/2006/relationships/image" Target="../media/image72.png"/><Relationship Id="rId4" Type="http://schemas.openxmlformats.org/officeDocument/2006/relationships/hyperlink" Target="http://www.luomuliitto.fi/" TargetMode="External"/><Relationship Id="rId9" Type="http://schemas.openxmlformats.org/officeDocument/2006/relationships/hyperlink" Target="http://www.immo.ch/" TargetMode="External"/><Relationship Id="rId14" Type="http://schemas.openxmlformats.org/officeDocument/2006/relationships/hyperlink" Target="http://www.ecolabelindex.com/ecolabel/o-label-norway" TargetMode="External"/><Relationship Id="rId22" Type="http://schemas.openxmlformats.org/officeDocument/2006/relationships/hyperlink" Target="http://www.ecolabelindex.com/ecolabel/soil-association-organic-standard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agricultura-ecologica.com/index.php/Normativa-CE/reglamentacion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ganic-europe.net/1057.html?&amp;tx_ttnews%5btt_news%5d=532&amp;cHash=f362077462cbf3ad7b59c4f4870efa9a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fach.de/" TargetMode="External"/><Relationship Id="rId2" Type="http://schemas.openxmlformats.org/officeDocument/2006/relationships/hyperlink" Target="http://www.organic-market.info/web/Organic_addresses_in_Europe/Importers-Exporters/250/4/0/0.html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certification.controlunion.com/" TargetMode="External"/><Relationship Id="rId3" Type="http://schemas.openxmlformats.org/officeDocument/2006/relationships/hyperlink" Target="http://www.imo.ch/" TargetMode="External"/><Relationship Id="rId7" Type="http://schemas.openxmlformats.org/officeDocument/2006/relationships/hyperlink" Target="http://www.imo.ch/logicio/pmws/indexDOM.php?client_id=imo&amp;page_id=home&amp;lang_iso639=en" TargetMode="External"/><Relationship Id="rId2" Type="http://schemas.openxmlformats.org/officeDocument/2006/relationships/hyperlink" Target="http://www.biolatin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ilassociation.org/certification" TargetMode="External"/><Relationship Id="rId5" Type="http://schemas.openxmlformats.org/officeDocument/2006/relationships/hyperlink" Target="http://www.bcs-oeko.com/sp_index.html" TargetMode="External"/><Relationship Id="rId4" Type="http://schemas.openxmlformats.org/officeDocument/2006/relationships/hyperlink" Target="http://www.ceres-cert.com/portal/index.php?id=2&amp;L=2" TargetMode="External"/><Relationship Id="rId9" Type="http://schemas.openxmlformats.org/officeDocument/2006/relationships/hyperlink" Target="http://www.ecocert.com/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olabelindex.com/ecolabel/aquaculture-stewardship-council" TargetMode="External"/><Relationship Id="rId13" Type="http://schemas.openxmlformats.org/officeDocument/2006/relationships/image" Target="../media/image78.png"/><Relationship Id="rId18" Type="http://schemas.openxmlformats.org/officeDocument/2006/relationships/hyperlink" Target="http://www.ecolabelindex.com/ecolabel/bird-friendly-coffee" TargetMode="External"/><Relationship Id="rId3" Type="http://schemas.openxmlformats.org/officeDocument/2006/relationships/hyperlink" Target="http://www.aquaculturecertification.org/" TargetMode="External"/><Relationship Id="rId7" Type="http://schemas.openxmlformats.org/officeDocument/2006/relationships/hyperlink" Target="http://nationalzoo.si.edu/scbi/migratorybirds/coffee/" TargetMode="External"/><Relationship Id="rId12" Type="http://schemas.openxmlformats.org/officeDocument/2006/relationships/hyperlink" Target="http://www.ecolabelindex.com/ecolabel/dolphin-safe" TargetMode="External"/><Relationship Id="rId17" Type="http://schemas.openxmlformats.org/officeDocument/2006/relationships/image" Target="../media/image80.png"/><Relationship Id="rId2" Type="http://schemas.openxmlformats.org/officeDocument/2006/relationships/hyperlink" Target="http://www.asc-aqua.org/" TargetMode="External"/><Relationship Id="rId16" Type="http://schemas.openxmlformats.org/officeDocument/2006/relationships/hyperlink" Target="http://www.ecolabelindex.com/ecolabel/4c-association-verification-sy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4c-coffeeassociation.org/" TargetMode="External"/><Relationship Id="rId11" Type="http://schemas.openxmlformats.org/officeDocument/2006/relationships/image" Target="../media/image77.png"/><Relationship Id="rId5" Type="http://schemas.openxmlformats.org/officeDocument/2006/relationships/hyperlink" Target="http://www.msc.org/obtenga-la-certificacion/use-la-etiqueta-MSC" TargetMode="External"/><Relationship Id="rId15" Type="http://schemas.openxmlformats.org/officeDocument/2006/relationships/image" Target="../media/image79.png"/><Relationship Id="rId10" Type="http://schemas.openxmlformats.org/officeDocument/2006/relationships/hyperlink" Target="http://www.ecolabelindex.com/ecolabel/best-aquaculture-practices" TargetMode="External"/><Relationship Id="rId19" Type="http://schemas.openxmlformats.org/officeDocument/2006/relationships/image" Target="../media/image81.png"/><Relationship Id="rId4" Type="http://schemas.openxmlformats.org/officeDocument/2006/relationships/hyperlink" Target="http://www.earthisland.org/dolphinSafeTuna/consumer/" TargetMode="External"/><Relationship Id="rId9" Type="http://schemas.openxmlformats.org/officeDocument/2006/relationships/image" Target="../media/image76.png"/><Relationship Id="rId14" Type="http://schemas.openxmlformats.org/officeDocument/2006/relationships/hyperlink" Target="http://www.ecolabelindex.com/ecolabel/marine-stewardship-council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olabelindex.com/ecolabel/utz-certified" TargetMode="External"/><Relationship Id="rId3" Type="http://schemas.openxmlformats.org/officeDocument/2006/relationships/hyperlink" Target="http://www.rainforest-alliance.org/certification-verification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starbucks.com/responsibility/sourcing/coff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olabelindex.com/ecolabel/cafe-practices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www.ecolabelindex.com/ecolabel/sustainable-agricultural-network" TargetMode="External"/><Relationship Id="rId9" Type="http://schemas.openxmlformats.org/officeDocument/2006/relationships/image" Target="../media/image8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istaialimentos.com.co/" TargetMode="External"/><Relationship Id="rId2" Type="http://schemas.openxmlformats.org/officeDocument/2006/relationships/hyperlink" Target="http://www.revistaialimentos.com.co/guia/category/certificaciones-y-calid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istaialimentos.com.co/guia/category/certificaciones-y-calidad/" TargetMode="External"/><Relationship Id="rId2" Type="http://schemas.openxmlformats.org/officeDocument/2006/relationships/hyperlink" Target="https://www.utzcertifie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istaialimentos.com.co/ediciones/edicion3/certificacion-utz-produccion-sostenible-de-cafe/certificacion-utz-produccion-sostenible-de-cafe-2.htm" TargetMode="External"/><Relationship Id="rId2" Type="http://schemas.openxmlformats.org/officeDocument/2006/relationships/hyperlink" Target="http://www.revistaialimentos.com.co/guia/category/certificaciones-y-calid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6.png"/><Relationship Id="rId3" Type="http://schemas.openxmlformats.org/officeDocument/2006/relationships/hyperlink" Target="http://www.blauer-engel.de/" TargetMode="External"/><Relationship Id="rId7" Type="http://schemas.openxmlformats.org/officeDocument/2006/relationships/hyperlink" Target="http://www.ecolabelindex.com/ecolabel/aenor-medio-ambiente" TargetMode="External"/><Relationship Id="rId12" Type="http://schemas.openxmlformats.org/officeDocument/2006/relationships/hyperlink" Target="http://www.ecolabelindex.com/ecolabel/environmental-product-declaration" TargetMode="External"/><Relationship Id="rId17" Type="http://schemas.openxmlformats.org/officeDocument/2006/relationships/image" Target="../media/image88.png"/><Relationship Id="rId2" Type="http://schemas.openxmlformats.org/officeDocument/2006/relationships/hyperlink" Target="http://www.aenor.es/aenor/inicio/home/home.asp" TargetMode="External"/><Relationship Id="rId16" Type="http://schemas.openxmlformats.org/officeDocument/2006/relationships/hyperlink" Target="http://www.ecolabelindex.com/ecolabel/leaf-marqu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afmarque.com/leaf/home.eb" TargetMode="External"/><Relationship Id="rId11" Type="http://schemas.openxmlformats.org/officeDocument/2006/relationships/image" Target="../media/image85.png"/><Relationship Id="rId5" Type="http://schemas.openxmlformats.org/officeDocument/2006/relationships/hyperlink" Target="http://www.carrefour.com/cdc/responsible-commerce/our-commitment-to-the-environment/developing-responsible-products/" TargetMode="External"/><Relationship Id="rId15" Type="http://schemas.openxmlformats.org/officeDocument/2006/relationships/image" Target="../media/image87.png"/><Relationship Id="rId10" Type="http://schemas.openxmlformats.org/officeDocument/2006/relationships/hyperlink" Target="http://www.ecolabelindex.com/ecolabel/etichetta-ambientale" TargetMode="External"/><Relationship Id="rId4" Type="http://schemas.openxmlformats.org/officeDocument/2006/relationships/hyperlink" Target="http://www.environdec.com/" TargetMode="External"/><Relationship Id="rId9" Type="http://schemas.openxmlformats.org/officeDocument/2006/relationships/image" Target="../media/image84.png"/><Relationship Id="rId14" Type="http://schemas.openxmlformats.org/officeDocument/2006/relationships/hyperlink" Target="http://www.ecolabelindex.com/ecolabel/carrefour-eco-planete" TargetMode="Externa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olabelindex.com/ecolabel/see-what-you-are-buying-into" TargetMode="External"/><Relationship Id="rId13" Type="http://schemas.openxmlformats.org/officeDocument/2006/relationships/image" Target="../media/image91.png"/><Relationship Id="rId3" Type="http://schemas.openxmlformats.org/officeDocument/2006/relationships/hyperlink" Target="http://www.seewhatyouarebuyinginto.com/" TargetMode="External"/><Relationship Id="rId7" Type="http://schemas.openxmlformats.org/officeDocument/2006/relationships/image" Target="../media/image9.png"/><Relationship Id="rId12" Type="http://schemas.openxmlformats.org/officeDocument/2006/relationships/hyperlink" Target="http://www.ecolabelindex.com/ecolabel/whole-trade-guarantee" TargetMode="External"/><Relationship Id="rId2" Type="http://schemas.openxmlformats.org/officeDocument/2006/relationships/hyperlink" Target="http://www.nordic-ecolabe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olabelindex.com/ecolabel/nordic-ecolabel-or-swan" TargetMode="External"/><Relationship Id="rId11" Type="http://schemas.openxmlformats.org/officeDocument/2006/relationships/image" Target="../media/image90.png"/><Relationship Id="rId5" Type="http://schemas.openxmlformats.org/officeDocument/2006/relationships/hyperlink" Target="http://www.wholefoodsmarket.com/products/wholetrade" TargetMode="External"/><Relationship Id="rId10" Type="http://schemas.openxmlformats.org/officeDocument/2006/relationships/hyperlink" Target="http://www.ecolabelindex.com/ecolabel/WindMade" TargetMode="External"/><Relationship Id="rId4" Type="http://schemas.openxmlformats.org/officeDocument/2006/relationships/hyperlink" Target="http://www.windmade.org/" TargetMode="External"/><Relationship Id="rId9" Type="http://schemas.openxmlformats.org/officeDocument/2006/relationships/image" Target="../media/image8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hyperlink" Target="http://climatop.org/" TargetMode="External"/><Relationship Id="rId7" Type="http://schemas.openxmlformats.org/officeDocument/2006/relationships/hyperlink" Target="http://www.ecolabelindex.com/ecolabel/climatop" TargetMode="External"/><Relationship Id="rId2" Type="http://schemas.openxmlformats.org/officeDocument/2006/relationships/hyperlink" Target="http://www.carbontrust.com/client-services/footprinting/footprint-certifi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iso.org/" TargetMode="External"/><Relationship Id="rId4" Type="http://schemas.openxmlformats.org/officeDocument/2006/relationships/hyperlink" Target="mailto:info@co2logic.com" TargetMode="External"/><Relationship Id="rId9" Type="http://schemas.openxmlformats.org/officeDocument/2006/relationships/image" Target="../media/image2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hyperlink" Target="http://www.ecolabelindex.com/ecolabel/carbon-reduction-labe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hl=es-419&amp;biw=1051&amp;bih=452&amp;tbm=isch&amp;tbnid=Kw2icO0d_xyafM:&amp;imgrefurl=http://ies.jrc.ec.europa.eu/news/452/155/IES-makes-major-contribution-to-measuring-environmental-performance-in-the-EU.html&amp;docid=YwiccVMKkWM8EM&amp;imgurl=http://ies.jrc.ec.europa.eu/uploads/images/2013/news/20130412-pef1.jpg&amp;w=405&amp;h=187&amp;ei=wR8CUp-nB-i70QXx7YEw&amp;zoom=1&amp;iact=hc&amp;vpx=618&amp;vpy=173&amp;dur=525&amp;hovh=149&amp;hovw=324&amp;tx=26.6153564453125&amp;ty=118.5384521484375&amp;page=4&amp;tbnh=116&amp;tbnw=252&amp;start=41&amp;ndsp=16&amp;ved=1t:429,r:44,s:0,i:220" TargetMode="External"/><Relationship Id="rId2" Type="http://schemas.openxmlformats.org/officeDocument/2006/relationships/hyperlink" Target="http://europa.eu/rapid/press-release_IP-13-310_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hyperlink" Target="http://www.ecolabelindex.com/ecolabel/carbon-reduction-label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olabelindex.com/ecolabel/fairtrade" TargetMode="External"/><Relationship Id="rId13" Type="http://schemas.openxmlformats.org/officeDocument/2006/relationships/image" Target="../media/image99.png"/><Relationship Id="rId3" Type="http://schemas.openxmlformats.org/officeDocument/2006/relationships/hyperlink" Target="http://www.fairforlife.net/" TargetMode="External"/><Relationship Id="rId7" Type="http://schemas.openxmlformats.org/officeDocument/2006/relationships/image" Target="../media/image25.png"/><Relationship Id="rId12" Type="http://schemas.openxmlformats.org/officeDocument/2006/relationships/hyperlink" Target="http://www.ecolabelindex.com/ecolabel/fair-wild" TargetMode="External"/><Relationship Id="rId2" Type="http://schemas.openxmlformats.org/officeDocument/2006/relationships/hyperlink" Target="http://www.fairtrade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olabelindex.com/ecolabel/equitrade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rapunzel.de/" TargetMode="External"/><Relationship Id="rId15" Type="http://schemas.openxmlformats.org/officeDocument/2006/relationships/image" Target="../media/image100.png"/><Relationship Id="rId10" Type="http://schemas.openxmlformats.org/officeDocument/2006/relationships/hyperlink" Target="http://www.ecolabelindex.com/ecolabel/fair-for-life" TargetMode="External"/><Relationship Id="rId4" Type="http://schemas.openxmlformats.org/officeDocument/2006/relationships/hyperlink" Target="http://www.fairwild.org/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://www.ecolabelindex.com/ecolabel/hand-in-hand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-cert.net/flo-cert/" TargetMode="External"/><Relationship Id="rId2" Type="http://schemas.openxmlformats.org/officeDocument/2006/relationships/hyperlink" Target="http://www.fairtrade.net/standard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irtrade.org.uk/" TargetMode="External"/><Relationship Id="rId13" Type="http://schemas.openxmlformats.org/officeDocument/2006/relationships/hyperlink" Target="http://www.maxhavelaar.nl/" TargetMode="External"/><Relationship Id="rId18" Type="http://schemas.openxmlformats.org/officeDocument/2006/relationships/hyperlink" Target="http://www.transfairusa.org/" TargetMode="External"/><Relationship Id="rId3" Type="http://schemas.openxmlformats.org/officeDocument/2006/relationships/hyperlink" Target="http://www.maxhavelaar.be/" TargetMode="External"/><Relationship Id="rId21" Type="http://schemas.openxmlformats.org/officeDocument/2006/relationships/hyperlink" Target="http://www.sellocomerciojusto.org/" TargetMode="External"/><Relationship Id="rId7" Type="http://schemas.openxmlformats.org/officeDocument/2006/relationships/hyperlink" Target="http://www.transfair.org/" TargetMode="External"/><Relationship Id="rId12" Type="http://schemas.openxmlformats.org/officeDocument/2006/relationships/hyperlink" Target="http://www.transfair.lu/" TargetMode="External"/><Relationship Id="rId17" Type="http://schemas.openxmlformats.org/officeDocument/2006/relationships/hyperlink" Target="http://www.maxhavelaar.ch/" TargetMode="External"/><Relationship Id="rId2" Type="http://schemas.openxmlformats.org/officeDocument/2006/relationships/hyperlink" Target="http://www.fairtrade.at/" TargetMode="External"/><Relationship Id="rId16" Type="http://schemas.openxmlformats.org/officeDocument/2006/relationships/hyperlink" Target="http://www.rattvisemarkt.se/" TargetMode="External"/><Relationship Id="rId20" Type="http://schemas.openxmlformats.org/officeDocument/2006/relationships/hyperlink" Target="http://www.fta.org.n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xhavelaar.dk/" TargetMode="External"/><Relationship Id="rId11" Type="http://schemas.openxmlformats.org/officeDocument/2006/relationships/hyperlink" Target="http://www.transfair-jp.com/" TargetMode="External"/><Relationship Id="rId5" Type="http://schemas.openxmlformats.org/officeDocument/2006/relationships/hyperlink" Target="http://www.maxhavelaarfrance.org/" TargetMode="External"/><Relationship Id="rId15" Type="http://schemas.openxmlformats.org/officeDocument/2006/relationships/hyperlink" Target="http://www.reilukauppa.fi/" TargetMode="External"/><Relationship Id="rId10" Type="http://schemas.openxmlformats.org/officeDocument/2006/relationships/hyperlink" Target="http://www.fairtrade.ie/" TargetMode="External"/><Relationship Id="rId19" Type="http://schemas.openxmlformats.org/officeDocument/2006/relationships/hyperlink" Target="http://www.fta.org.au/" TargetMode="External"/><Relationship Id="rId4" Type="http://schemas.openxmlformats.org/officeDocument/2006/relationships/hyperlink" Target="http://fr.wikipedia.org/wiki/TransFair_Canada" TargetMode="External"/><Relationship Id="rId9" Type="http://schemas.openxmlformats.org/officeDocument/2006/relationships/hyperlink" Target="http://www.transfair.it/" TargetMode="External"/><Relationship Id="rId14" Type="http://schemas.openxmlformats.org/officeDocument/2006/relationships/hyperlink" Target="http://www.maxhavelaar.no/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hyperlink" Target="http://img.altereco.com/site_internet_2012/documents/demarche_compensation_carbon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052737"/>
            <a:ext cx="8075240" cy="507342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CO" b="1" i="1" dirty="0">
                <a:solidFill>
                  <a:srgbClr val="B51597"/>
                </a:solidFill>
              </a:rPr>
              <a:t>OPORTUNIDADES DE NEGOCIO PARA EL SECTOR AGROINDUSTRIAL: CERTIFICACIONES Y NUEVAS TENDENCIAS DE CONSUMO EN LA UNIÓN </a:t>
            </a:r>
            <a:r>
              <a:rPr lang="es-CO" b="1" i="1" dirty="0" smtClean="0">
                <a:solidFill>
                  <a:srgbClr val="B51597"/>
                </a:solidFill>
              </a:rPr>
              <a:t>EUROPEA</a:t>
            </a:r>
          </a:p>
          <a:p>
            <a:pPr marL="0" indent="0" algn="ctr">
              <a:buNone/>
            </a:pPr>
            <a:endParaRPr lang="es-CO" b="1" dirty="0"/>
          </a:p>
          <a:p>
            <a:pPr marL="0" indent="0" algn="ctr">
              <a:buNone/>
            </a:pPr>
            <a:r>
              <a:rPr lang="es-CO" b="1" dirty="0" smtClean="0"/>
              <a:t>Certificaciones </a:t>
            </a:r>
            <a:r>
              <a:rPr lang="es-CO" b="1" dirty="0"/>
              <a:t>internacionales, </a:t>
            </a:r>
            <a:endParaRPr lang="es-CO" b="1" dirty="0" smtClean="0"/>
          </a:p>
          <a:p>
            <a:pPr marL="0" indent="0" algn="ctr">
              <a:buNone/>
            </a:pPr>
            <a:r>
              <a:rPr lang="es-CO" b="1" dirty="0" smtClean="0"/>
              <a:t>Un elemento  </a:t>
            </a:r>
            <a:r>
              <a:rPr lang="es-CO" b="1" dirty="0"/>
              <a:t>clave del </a:t>
            </a:r>
            <a:r>
              <a:rPr lang="es-CO" b="1" dirty="0" smtClean="0"/>
              <a:t>acceso</a:t>
            </a:r>
          </a:p>
          <a:p>
            <a:pPr marL="0" indent="0" algn="ctr">
              <a:buNone/>
            </a:pPr>
            <a:r>
              <a:rPr lang="es-CO" b="1" dirty="0" smtClean="0"/>
              <a:t> </a:t>
            </a:r>
            <a:r>
              <a:rPr lang="es-CO" b="1" dirty="0"/>
              <a:t>al mercado </a:t>
            </a:r>
            <a:r>
              <a:rPr lang="es-CO" b="1" dirty="0" smtClean="0"/>
              <a:t>europeo</a:t>
            </a:r>
            <a:r>
              <a:rPr lang="es-CO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es-CO" b="1" i="1" dirty="0" smtClean="0">
              <a:solidFill>
                <a:srgbClr val="FF3300"/>
              </a:solidFill>
            </a:endParaRPr>
          </a:p>
          <a:p>
            <a:pPr marL="0" indent="0" algn="ctr">
              <a:buNone/>
            </a:pPr>
            <a:endParaRPr lang="es-CO" b="1" i="1" dirty="0" smtClean="0">
              <a:solidFill>
                <a:srgbClr val="FF3300"/>
              </a:solidFill>
            </a:endParaRPr>
          </a:p>
          <a:p>
            <a:pPr marL="0" indent="0" algn="ctr">
              <a:buNone/>
            </a:pPr>
            <a:r>
              <a:rPr lang="es-CO" sz="2400" i="1" smtClean="0"/>
              <a:t>Bogotá </a:t>
            </a:r>
            <a:r>
              <a:rPr lang="es-CO" sz="2400" i="1" dirty="0" smtClean="0"/>
              <a:t>11 de septiembre de 2013</a:t>
            </a:r>
          </a:p>
          <a:p>
            <a:pPr marL="0" indent="0" algn="ctr">
              <a:buNone/>
            </a:pPr>
            <a:r>
              <a:rPr lang="es-CO" sz="2400" b="1" i="1" dirty="0" smtClean="0"/>
              <a:t>Expositora: </a:t>
            </a:r>
            <a:r>
              <a:rPr lang="es-CO" sz="2400" b="1" i="1" dirty="0" err="1" smtClean="0"/>
              <a:t>Katelyne</a:t>
            </a:r>
            <a:r>
              <a:rPr lang="es-CO" sz="2400" b="1" i="1" dirty="0" smtClean="0"/>
              <a:t> </a:t>
            </a:r>
            <a:r>
              <a:rPr lang="es-CO" sz="2400" b="1" i="1" dirty="0" err="1" smtClean="0"/>
              <a:t>Ghémar</a:t>
            </a:r>
            <a:endParaRPr lang="es-CO" sz="2400" b="1" i="1" dirty="0" smtClean="0"/>
          </a:p>
          <a:p>
            <a:pPr marL="0" indent="0" algn="ctr">
              <a:buNone/>
            </a:pPr>
            <a:r>
              <a:rPr lang="es-CO" sz="2400" i="1" dirty="0" smtClean="0"/>
              <a:t>Directora MAIA </a:t>
            </a:r>
            <a:r>
              <a:rPr lang="es-CO" sz="2400" i="1" dirty="0" err="1" smtClean="0"/>
              <a:t>sprl</a:t>
            </a:r>
            <a:r>
              <a:rPr lang="es-CO" sz="2400" i="1" dirty="0" smtClean="0"/>
              <a:t> ,</a:t>
            </a:r>
            <a:r>
              <a:rPr lang="es-CO" sz="2400" i="1" dirty="0" err="1" smtClean="0"/>
              <a:t>Bruxelles</a:t>
            </a:r>
            <a:endParaRPr lang="es-CO" sz="2400" i="1" dirty="0"/>
          </a:p>
        </p:txBody>
      </p:sp>
      <p:pic>
        <p:nvPicPr>
          <p:cNvPr id="4" name="Picture 2" descr="https://encrypted-tbn3.gstatic.com/images?q=tbn:ANd9GcQtQVpmXI_08ANM_Qrg9eXp44dyI9AzAXzwHkD8PPk59bEHuQy3A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165031"/>
            <a:ext cx="1569447" cy="16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inkanatural.com/graficos/nuevaweb/logotipo_ecologico_u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7856" y="19809"/>
            <a:ext cx="917848" cy="60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Taller organicos\Global Gap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09"/>
            <a:ext cx="784723" cy="67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IMAGES ALIMENTS\UTZ certifie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1" y="59762"/>
            <a:ext cx="757367" cy="7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Fairtrade logo">
            <a:hlinkClick r:id="rId7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9762"/>
            <a:ext cx="949960" cy="70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Fair for Life logo">
            <a:hlinkClick r:id="rId9"/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4772" y="6334272"/>
            <a:ext cx="949960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108065"/>
            <a:ext cx="714752" cy="749935"/>
          </a:xfrm>
          <a:prstGeom prst="rect">
            <a:avLst/>
          </a:prstGeom>
          <a:noFill/>
        </p:spPr>
      </p:pic>
      <p:pic>
        <p:nvPicPr>
          <p:cNvPr id="12" name="Image 11" descr="Nordic Ecolabel or &quot;Swan&quot; logo">
            <a:hlinkClick r:id="rId12"/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208" y="92943"/>
            <a:ext cx="763012" cy="69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AENOR Medio Ambiente logo">
            <a:hlinkClick r:id="rId14"/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1060" y="948778"/>
            <a:ext cx="662940" cy="82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Sustainable Agricultural Network logo">
            <a:hlinkClick r:id="rId16"/>
          </p:cNvPr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8654"/>
            <a:ext cx="693227" cy="64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C.A.F.E. Practices logo">
            <a:hlinkClick r:id="rId18"/>
          </p:cNvPr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2943"/>
            <a:ext cx="763012" cy="61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Dolphin Safe / Dolphin Friendly logo">
            <a:hlinkClick r:id="rId20"/>
          </p:cNvPr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9762"/>
            <a:ext cx="712850" cy="56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Best Aquaculture Practices logo">
            <a:hlinkClick r:id="rId22"/>
          </p:cNvPr>
          <p:cNvPicPr/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1060" y="2132856"/>
            <a:ext cx="603219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Bird Friendly Coffee logo">
            <a:hlinkClick r:id="rId24"/>
          </p:cNvPr>
          <p:cNvPicPr/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8513" y="6187536"/>
            <a:ext cx="723724" cy="59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 descr="AB (Agriculture Biologique) logo">
            <a:hlinkClick r:id="rId26"/>
          </p:cNvPr>
          <p:cNvPicPr/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3219" y="6191911"/>
            <a:ext cx="749930" cy="58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 descr="AMA Biozeichen logo">
            <a:hlinkClick r:id="rId28"/>
          </p:cNvPr>
          <p:cNvPicPr/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191911"/>
            <a:ext cx="545718" cy="47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 descr="Bioland logo">
            <a:hlinkClick r:id="rId30"/>
          </p:cNvPr>
          <p:cNvPicPr/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4808" y="4895906"/>
            <a:ext cx="639192" cy="52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3" descr="C:\Users\user\Desktop\Taller organicos\PB250587.JPG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9246" y="3933056"/>
            <a:ext cx="933813" cy="7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Taller organicos\P5240174.jpg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8484" y="2924944"/>
            <a:ext cx="477220" cy="63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Certification aliments\iso-22000.jpg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7736" y="6261892"/>
            <a:ext cx="1226647" cy="5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user\Desktop\Certification aliments\BRC%20Food%20Certificated-Col_tcm307-89387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9082"/>
            <a:ext cx="561727" cy="8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user\Desktop\Certification aliments\IFS(1).jpg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21482"/>
            <a:ext cx="573432" cy="8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user\Desktop\Certification aliments\C02 neutral.jpg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24309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 descr="EQUITRADE logo">
            <a:hlinkClick r:id="rId38"/>
          </p:cNvPr>
          <p:cNvPicPr/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276" y="4282550"/>
            <a:ext cx="657984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86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b="1" dirty="0" smtClean="0">
                <a:solidFill>
                  <a:srgbClr val="B51597"/>
                </a:solidFill>
              </a:rPr>
              <a:t>Principales preocupaciones</a:t>
            </a:r>
            <a:endParaRPr lang="es-AR" sz="3600" b="1" dirty="0">
              <a:solidFill>
                <a:srgbClr val="B51597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5184575"/>
          </a:xfrm>
        </p:spPr>
        <p:txBody>
          <a:bodyPr>
            <a:normAutofit lnSpcReduction="10000"/>
          </a:bodyPr>
          <a:lstStyle/>
          <a:p>
            <a:endParaRPr lang="fr-BE" sz="2400" dirty="0" smtClean="0"/>
          </a:p>
          <a:p>
            <a:pPr marL="457200" indent="-457200">
              <a:buAutoNum type="arabicPeriod"/>
            </a:pPr>
            <a:r>
              <a:rPr lang="fr-B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SECURIDAD SANITARIA Y CALIDAD DE LOS PRODUCTOS</a:t>
            </a:r>
          </a:p>
          <a:p>
            <a:pPr marL="457200" indent="-457200">
              <a:buAutoNum type="arabicPeriod"/>
            </a:pPr>
            <a:r>
              <a:rPr lang="fr-BE" sz="24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 NUTRICIONAL</a:t>
            </a:r>
          </a:p>
          <a:p>
            <a:pPr marL="457200" indent="-457200">
              <a:buAutoNum type="arabicPeriod"/>
            </a:pPr>
            <a:r>
              <a:rPr lang="fr-BE" sz="2400" b="1" dirty="0" smtClean="0">
                <a:solidFill>
                  <a:srgbClr val="006600"/>
                </a:solidFill>
              </a:rPr>
              <a:t>IMPACTO SOBRE MEDIO-AMBIENTE</a:t>
            </a:r>
          </a:p>
          <a:p>
            <a:pPr marL="457200" indent="-457200">
              <a:buAutoNum type="arabicPeriod"/>
            </a:pPr>
            <a:r>
              <a:rPr lang="fr-BE" sz="2400" b="1" dirty="0" smtClean="0">
                <a:solidFill>
                  <a:srgbClr val="B51597"/>
                </a:solidFill>
              </a:rPr>
              <a:t>IMPACTO SOCIAL – COMERCIO JUSTO </a:t>
            </a:r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r>
              <a:rPr lang="es-CO" sz="2400" dirty="0" smtClean="0"/>
              <a:t>Mayoría de estos temas están reglamentados a nivel UE y de los Estados Miembros: </a:t>
            </a:r>
            <a:r>
              <a:rPr lang="es-CO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de acceso obligatorios</a:t>
            </a:r>
          </a:p>
          <a:p>
            <a:pPr marL="0" indent="0" algn="ctr">
              <a:buNone/>
            </a:pPr>
            <a:r>
              <a:rPr lang="es-CO" sz="4000" dirty="0" smtClean="0"/>
              <a:t>+</a:t>
            </a:r>
          </a:p>
          <a:p>
            <a:pPr marL="0" indent="0">
              <a:buNone/>
            </a:pPr>
            <a:r>
              <a:rPr lang="es-CO" sz="2400" dirty="0" smtClean="0"/>
              <a:t>Además, </a:t>
            </a:r>
            <a:r>
              <a:rPr lang="es-CO" sz="2400" b="1" u="sng" dirty="0" smtClean="0"/>
              <a:t>certificaciones publicas y privadas </a:t>
            </a:r>
            <a:r>
              <a:rPr lang="es-CO" sz="2400" dirty="0" smtClean="0"/>
              <a:t>para encontrar las preocupaciones de los consumidores y mejorar el acceso al mercado: </a:t>
            </a:r>
            <a:r>
              <a:rPr lang="es-CO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de acceso voluntarios</a:t>
            </a:r>
            <a:r>
              <a:rPr lang="fr-BE" sz="2400" dirty="0" smtClean="0"/>
              <a:t>.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xmlns="" val="38409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b="1" dirty="0" smtClean="0">
                <a:solidFill>
                  <a:srgbClr val="FF0000"/>
                </a:solidFill>
              </a:rPr>
              <a:t>SEGURIDAD SANITARIA</a:t>
            </a:r>
            <a:endParaRPr lang="es-A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5184575"/>
          </a:xfrm>
        </p:spPr>
        <p:txBody>
          <a:bodyPr>
            <a:normAutofit fontScale="70000" lnSpcReduction="20000"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Retiradas de productos por contaminación /  intoxicación:</a:t>
            </a:r>
          </a:p>
          <a:p>
            <a:r>
              <a:rPr lang="es-ES" sz="4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Huevos </a:t>
            </a:r>
            <a:r>
              <a:rPr lang="es-ES" sz="4000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 dioxina en Alemania</a:t>
            </a:r>
          </a:p>
          <a:p>
            <a:r>
              <a:rPr lang="es-ES" b="1" dirty="0"/>
              <a:t>Febrero 2013:  5.000 granjas cerradas tras descubrir  huevos contaminados en Alemania.</a:t>
            </a:r>
          </a:p>
          <a:p>
            <a:r>
              <a:rPr lang="es-ES" b="1" dirty="0"/>
              <a:t>20% de la población paró el consumo de huevos.</a:t>
            </a:r>
          </a:p>
          <a:p>
            <a:r>
              <a:rPr lang="es-ES" b="1" i="1" dirty="0">
                <a:solidFill>
                  <a:srgbClr val="B51597"/>
                </a:solidFill>
              </a:rPr>
              <a:t>“No te vas a caer muerto tras comer tres huevos contaminados con dioxina”, dice, “pero el cuerpo las acumula y su concentración aumenta el riesgo de padecer un cáncer con el paso del tiempo.”</a:t>
            </a:r>
          </a:p>
          <a:p>
            <a:r>
              <a:rPr lang="es-ES" b="1" dirty="0"/>
              <a:t>Representante de FOODWATCH, asociación de consumidores </a:t>
            </a:r>
          </a:p>
          <a:p>
            <a:r>
              <a:rPr lang="es-ES" b="1" dirty="0" smtClean="0">
                <a:hlinkClick r:id="rId3"/>
              </a:rPr>
              <a:t>http</a:t>
            </a:r>
            <a:r>
              <a:rPr lang="es-ES" b="1" dirty="0">
                <a:hlinkClick r:id="rId3"/>
              </a:rPr>
              <a:t>://es.euronews.com/2011/01/07/el-escandalo-de-las-dioxinas-obliga-a-cerrar-casi-5000-granjas-en-alemania</a:t>
            </a: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endParaRPr lang="es-ES" sz="3200" dirty="0">
              <a:latin typeface="Arial" pitchFamily="34" charset="0"/>
              <a:cs typeface="Arial" pitchFamily="34" charset="0"/>
            </a:endParaRPr>
          </a:p>
          <a:p>
            <a:r>
              <a:rPr lang="es-E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=&gt;</a:t>
            </a:r>
            <a:r>
              <a:rPr lang="es-ES" sz="4000" dirty="0">
                <a:latin typeface="Arial" pitchFamily="34" charset="0"/>
                <a:cs typeface="Arial" pitchFamily="34" charset="0"/>
              </a:rPr>
              <a:t> asustan al </a:t>
            </a:r>
            <a:r>
              <a:rPr lang="es-ES" sz="4000" dirty="0" smtClean="0">
                <a:latin typeface="Arial" pitchFamily="34" charset="0"/>
                <a:cs typeface="Arial" pitchFamily="34" charset="0"/>
              </a:rPr>
              <a:t>consumidor !! </a:t>
            </a:r>
            <a:endParaRPr lang="es-ES" sz="4000" dirty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es-ES" sz="4000" dirty="0">
                <a:latin typeface="Arial" pitchFamily="34" charset="0"/>
                <a:cs typeface="Arial" pitchFamily="34" charset="0"/>
              </a:rPr>
              <a:t>Impacto negativo sobre marcas o grupos de productos</a:t>
            </a:r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xmlns="" val="13460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b="1" dirty="0" smtClean="0">
                <a:solidFill>
                  <a:srgbClr val="FF0000"/>
                </a:solidFill>
              </a:rPr>
              <a:t>SEGURIDAD SANITARIA</a:t>
            </a:r>
            <a:endParaRPr lang="es-A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5184575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r>
              <a:rPr lang="es-ES" sz="3200" dirty="0" smtClean="0">
                <a:latin typeface="+mj-lt"/>
                <a:cs typeface="Arial" pitchFamily="34" charset="0"/>
              </a:rPr>
              <a:t>Asegurar la seguridad sanitaria:</a:t>
            </a:r>
            <a:endParaRPr lang="es-ES" sz="3200" dirty="0">
              <a:latin typeface="+mj-lt"/>
              <a:cs typeface="Arial" pitchFamily="34" charset="0"/>
            </a:endParaRPr>
          </a:p>
          <a:p>
            <a:pPr marL="914400" lvl="2" indent="0">
              <a:buNone/>
            </a:pPr>
            <a:endParaRPr lang="es-ES" sz="3200" dirty="0" smtClean="0">
              <a:latin typeface="+mj-lt"/>
              <a:cs typeface="Arial" pitchFamily="34" charset="0"/>
            </a:endParaRPr>
          </a:p>
          <a:p>
            <a:pPr lvl="2"/>
            <a:r>
              <a:rPr lang="es-ES" sz="3200" dirty="0" smtClean="0">
                <a:latin typeface="+mj-lt"/>
                <a:cs typeface="Arial" pitchFamily="34" charset="0"/>
              </a:rPr>
              <a:t>Requisitos obligatorios </a:t>
            </a:r>
            <a:r>
              <a:rPr lang="es-ES" sz="3200" dirty="0">
                <a:latin typeface="+mj-lt"/>
                <a:cs typeface="Arial" pitchFamily="34" charset="0"/>
              </a:rPr>
              <a:t>de seguridad </a:t>
            </a:r>
            <a:r>
              <a:rPr lang="es-ES" sz="3200" dirty="0" smtClean="0">
                <a:latin typeface="+mj-lt"/>
                <a:cs typeface="Arial" pitchFamily="34" charset="0"/>
              </a:rPr>
              <a:t>alimentaria: </a:t>
            </a:r>
            <a:r>
              <a:rPr lang="es-ES" sz="3200" b="1" u="sng" dirty="0" smtClean="0">
                <a:solidFill>
                  <a:srgbClr val="3399FF"/>
                </a:solidFill>
                <a:latin typeface="+mj-lt"/>
                <a:cs typeface="Arial" pitchFamily="34" charset="0"/>
              </a:rPr>
              <a:t>normativa UE</a:t>
            </a:r>
          </a:p>
          <a:p>
            <a:pPr lvl="2"/>
            <a:r>
              <a:rPr lang="es-ES" sz="3200" b="1" u="sng" dirty="0" smtClean="0">
                <a:solidFill>
                  <a:srgbClr val="B51597"/>
                </a:solidFill>
                <a:latin typeface="+mj-lt"/>
                <a:cs typeface="Arial" pitchFamily="34" charset="0"/>
              </a:rPr>
              <a:t>Normas nacionales e internacionales (ISO, CODEX, </a:t>
            </a:r>
            <a:r>
              <a:rPr lang="es-ES" sz="3200" b="1" u="sng" dirty="0" err="1" smtClean="0">
                <a:solidFill>
                  <a:srgbClr val="B51597"/>
                </a:solidFill>
                <a:latin typeface="+mj-lt"/>
                <a:cs typeface="Arial" pitchFamily="34" charset="0"/>
              </a:rPr>
              <a:t>etc</a:t>
            </a:r>
            <a:r>
              <a:rPr lang="es-ES" sz="3200" b="1" u="sng" dirty="0" smtClean="0">
                <a:solidFill>
                  <a:srgbClr val="B51597"/>
                </a:solidFill>
                <a:latin typeface="+mj-lt"/>
                <a:cs typeface="Arial" pitchFamily="34" charset="0"/>
              </a:rPr>
              <a:t>)</a:t>
            </a:r>
            <a:endParaRPr lang="es-ES" sz="3200" dirty="0" smtClean="0">
              <a:latin typeface="+mj-lt"/>
              <a:cs typeface="Arial" pitchFamily="34" charset="0"/>
            </a:endParaRPr>
          </a:p>
          <a:p>
            <a:pPr lvl="2"/>
            <a:r>
              <a:rPr lang="es-ES" sz="3200" u="sng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Normas </a:t>
            </a:r>
            <a:r>
              <a:rPr lang="es-ES" sz="3200" u="sng" dirty="0">
                <a:solidFill>
                  <a:srgbClr val="00B050"/>
                </a:solidFill>
                <a:latin typeface="+mj-lt"/>
                <a:cs typeface="Arial" pitchFamily="34" charset="0"/>
              </a:rPr>
              <a:t>privadas </a:t>
            </a:r>
            <a:r>
              <a:rPr lang="es-ES" sz="3200" dirty="0">
                <a:latin typeface="+mj-lt"/>
                <a:cs typeface="Arial" pitchFamily="34" charset="0"/>
              </a:rPr>
              <a:t>desarrolladas por distribuidores </a:t>
            </a:r>
            <a:r>
              <a:rPr lang="es-ES" sz="3200" dirty="0" smtClean="0">
                <a:latin typeface="+mj-lt"/>
                <a:cs typeface="Arial" pitchFamily="34" charset="0"/>
              </a:rPr>
              <a:t>: estándares </a:t>
            </a:r>
            <a:r>
              <a:rPr lang="es-ES" sz="3200" dirty="0">
                <a:latin typeface="+mj-lt"/>
                <a:cs typeface="Arial" pitchFamily="34" charset="0"/>
              </a:rPr>
              <a:t>de buenas practicas de producción (Global GAP, BRC, IFS</a:t>
            </a:r>
            <a:r>
              <a:rPr lang="es-ES" sz="3200" dirty="0" smtClean="0">
                <a:latin typeface="+mj-lt"/>
                <a:cs typeface="Arial" pitchFamily="34" charset="0"/>
              </a:rPr>
              <a:t>) entre otros.</a:t>
            </a:r>
            <a:endParaRPr lang="es-ES" sz="3200" dirty="0">
              <a:latin typeface="+mj-lt"/>
              <a:cs typeface="Arial" pitchFamily="34" charset="0"/>
            </a:endParaRPr>
          </a:p>
          <a:p>
            <a:endParaRPr lang="es-ES" dirty="0"/>
          </a:p>
          <a:p>
            <a:endParaRPr lang="es-ES" b="1" dirty="0"/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xmlns="" val="19154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-45243" y="27729"/>
            <a:ext cx="9144000" cy="624111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</a:pPr>
            <a:r>
              <a:rPr lang="es-PE" sz="2400" b="1" dirty="0" smtClean="0">
                <a:solidFill>
                  <a:srgbClr val="990033"/>
                </a:solidFill>
              </a:rPr>
              <a:t/>
            </a:r>
            <a:br>
              <a:rPr lang="es-PE" sz="2400" b="1" dirty="0" smtClean="0">
                <a:solidFill>
                  <a:srgbClr val="990033"/>
                </a:solidFill>
              </a:rPr>
            </a:br>
            <a:r>
              <a:rPr lang="es-PE" sz="2400" b="1" dirty="0" smtClean="0">
                <a:solidFill>
                  <a:srgbClr val="990033"/>
                </a:solidFill>
              </a:rPr>
              <a:t/>
            </a:r>
            <a:br>
              <a:rPr lang="es-PE" sz="2400" b="1" dirty="0" smtClean="0">
                <a:solidFill>
                  <a:srgbClr val="990033"/>
                </a:solidFill>
              </a:rPr>
            </a:br>
            <a:r>
              <a:rPr lang="es-PE" sz="2400" b="1" dirty="0" smtClean="0">
                <a:solidFill>
                  <a:srgbClr val="990033"/>
                </a:solidFill>
              </a:rPr>
              <a:t/>
            </a:r>
            <a:br>
              <a:rPr lang="es-PE" sz="2400" b="1" dirty="0" smtClean="0">
                <a:solidFill>
                  <a:srgbClr val="990033"/>
                </a:solidFill>
              </a:rPr>
            </a:br>
            <a:r>
              <a:rPr lang="es-PE" sz="3100" b="1" dirty="0" smtClean="0">
                <a:solidFill>
                  <a:srgbClr val="990033"/>
                </a:solidFill>
              </a:rPr>
              <a:t>REQUISITOS OBLIGATORIOS DE </a:t>
            </a:r>
            <a:r>
              <a:rPr lang="es-PE" sz="3100" b="1" dirty="0" smtClean="0">
                <a:solidFill>
                  <a:srgbClr val="990033"/>
                </a:solidFill>
                <a:latin typeface="Arial Narrow" pitchFamily="34" charset="0"/>
              </a:rPr>
              <a:t>SEGURIDAD SANITARIA</a:t>
            </a:r>
            <a:r>
              <a:rPr lang="es-PE" sz="3600" b="1" dirty="0" smtClean="0">
                <a:solidFill>
                  <a:srgbClr val="990033"/>
                </a:solidFill>
                <a:latin typeface="Arial Narrow" pitchFamily="34" charset="0"/>
              </a:rPr>
              <a:t/>
            </a:r>
            <a:br>
              <a:rPr lang="es-PE" sz="3600" b="1" dirty="0" smtClean="0">
                <a:solidFill>
                  <a:srgbClr val="990033"/>
                </a:solidFill>
                <a:latin typeface="Arial Narrow" pitchFamily="34" charset="0"/>
              </a:rPr>
            </a:br>
            <a:r>
              <a:rPr lang="es-PE" sz="2400" b="1" dirty="0" smtClean="0">
                <a:solidFill>
                  <a:srgbClr val="990033"/>
                </a:solidFill>
              </a:rPr>
              <a:t/>
            </a:r>
            <a:br>
              <a:rPr lang="es-PE" sz="2400" b="1" dirty="0" smtClean="0">
                <a:solidFill>
                  <a:srgbClr val="990033"/>
                </a:solidFill>
              </a:rPr>
            </a:br>
            <a:endParaRPr lang="es-ES" sz="2400" b="1" i="1" dirty="0" smtClean="0">
              <a:solidFill>
                <a:srgbClr val="00B050"/>
              </a:solidFill>
            </a:endParaRP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-108520" y="764704"/>
            <a:ext cx="9252520" cy="6093296"/>
          </a:xfrm>
        </p:spPr>
        <p:txBody>
          <a:bodyPr>
            <a:normAutofit/>
          </a:bodyPr>
          <a:lstStyle/>
          <a:p>
            <a:pPr marL="114300" indent="0">
              <a:lnSpc>
                <a:spcPct val="80000"/>
              </a:lnSpc>
              <a:spcAft>
                <a:spcPts val="300"/>
              </a:spcAft>
              <a:buFontTx/>
              <a:buNone/>
              <a:defRPr/>
            </a:pPr>
            <a:endParaRPr lang="es-ES" sz="2800" b="1" dirty="0" smtClean="0">
              <a:latin typeface="Arial Narrow" pitchFamily="34" charset="0"/>
            </a:endParaRPr>
          </a:p>
          <a:p>
            <a:pPr marL="114300" indent="0">
              <a:lnSpc>
                <a:spcPct val="80000"/>
              </a:lnSpc>
              <a:spcAft>
                <a:spcPts val="300"/>
              </a:spcAft>
              <a:buFontTx/>
              <a:buNone/>
              <a:defRPr/>
            </a:pPr>
            <a:r>
              <a:rPr lang="es-ES" sz="2800" b="1" dirty="0" smtClean="0">
                <a:latin typeface="Arial Narrow" pitchFamily="34" charset="0"/>
              </a:rPr>
              <a:t>Garantizar se consumen </a:t>
            </a:r>
            <a:r>
              <a:rPr lang="es-ES" sz="2800" b="1" u="sng" dirty="0" smtClean="0">
                <a:latin typeface="Arial Narrow" pitchFamily="34" charset="0"/>
              </a:rPr>
              <a:t>alimentos seguros </a:t>
            </a:r>
            <a:r>
              <a:rPr lang="es-ES" sz="2800" b="1" dirty="0" smtClean="0">
                <a:latin typeface="Arial Narrow" pitchFamily="34" charset="0"/>
              </a:rPr>
              <a:t>y </a:t>
            </a:r>
            <a:r>
              <a:rPr lang="es-ES" sz="2800" b="1" u="sng" dirty="0" smtClean="0">
                <a:latin typeface="Arial Narrow" pitchFamily="34" charset="0"/>
              </a:rPr>
              <a:t>saludables </a:t>
            </a:r>
          </a:p>
          <a:p>
            <a:pPr marL="914400" lvl="2" indent="0">
              <a:lnSpc>
                <a:spcPct val="80000"/>
              </a:lnSpc>
              <a:spcAft>
                <a:spcPts val="300"/>
              </a:spcAft>
              <a:buFontTx/>
              <a:buNone/>
              <a:defRPr/>
            </a:pPr>
            <a:endParaRPr lang="es-ES" b="1" u="sng" dirty="0" smtClean="0">
              <a:latin typeface="Arial Narrow" pitchFamily="34" charset="0"/>
            </a:endParaRPr>
          </a:p>
          <a:p>
            <a:pPr marL="914400" lvl="2" indent="0">
              <a:lnSpc>
                <a:spcPct val="80000"/>
              </a:lnSpc>
              <a:spcAft>
                <a:spcPts val="300"/>
              </a:spcAft>
              <a:buFontTx/>
              <a:buNone/>
              <a:defRPr/>
            </a:pPr>
            <a:r>
              <a:rPr lang="es-ES" sz="2800" b="1" u="sng" dirty="0" smtClean="0">
                <a:solidFill>
                  <a:srgbClr val="006600"/>
                </a:solidFill>
                <a:latin typeface="Arial Narrow" pitchFamily="34" charset="0"/>
              </a:rPr>
              <a:t>Reglamento de carácter global (178/2004)</a:t>
            </a:r>
            <a:r>
              <a:rPr lang="es-ES" sz="2800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s-ES" dirty="0" smtClean="0">
                <a:latin typeface="Arial Narrow" pitchFamily="34" charset="0"/>
              </a:rPr>
              <a:t>que 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dirty="0" smtClean="0">
                <a:latin typeface="Arial Narrow" pitchFamily="34" charset="0"/>
              </a:rPr>
              <a:t>estableció los </a:t>
            </a:r>
            <a:r>
              <a:rPr lang="es-ES" u="sng" dirty="0" smtClean="0">
                <a:latin typeface="Arial Narrow" pitchFamily="34" charset="0"/>
              </a:rPr>
              <a:t>grandes principios </a:t>
            </a:r>
            <a:r>
              <a:rPr lang="es-ES" dirty="0" smtClean="0">
                <a:latin typeface="Arial Narrow" pitchFamily="34" charset="0"/>
              </a:rPr>
              <a:t>de la seguridad alimentaria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dirty="0" smtClean="0">
                <a:latin typeface="Arial Narrow" pitchFamily="34" charset="0"/>
              </a:rPr>
              <a:t>AESA (Agencia Europea de Seguridad Alimentaria)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dirty="0" smtClean="0">
                <a:latin typeface="Arial Narrow" pitchFamily="34" charset="0"/>
              </a:rPr>
              <a:t>Principio de </a:t>
            </a:r>
            <a:r>
              <a:rPr lang="es-ES" u="sng" dirty="0" smtClean="0">
                <a:latin typeface="Arial Narrow" pitchFamily="34" charset="0"/>
              </a:rPr>
              <a:t>Trazabilidad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dirty="0" smtClean="0">
                <a:latin typeface="Arial Narrow" pitchFamily="34" charset="0"/>
              </a:rPr>
              <a:t>Reforzó las </a:t>
            </a:r>
            <a:r>
              <a:rPr lang="es-ES" u="sng" dirty="0" smtClean="0">
                <a:latin typeface="Arial Narrow" pitchFamily="34" charset="0"/>
              </a:rPr>
              <a:t>alertas </a:t>
            </a:r>
            <a:r>
              <a:rPr lang="es-ES" dirty="0" smtClean="0">
                <a:latin typeface="Arial Narrow" pitchFamily="34" charset="0"/>
              </a:rPr>
              <a:t>y los controles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endParaRPr lang="es-ES" sz="2000" dirty="0" smtClean="0">
              <a:latin typeface="Arial Narrow" pitchFamily="34" charset="0"/>
            </a:endParaRPr>
          </a:p>
          <a:p>
            <a:pPr marL="514350" lvl="1" indent="0">
              <a:lnSpc>
                <a:spcPct val="80000"/>
              </a:lnSpc>
              <a:spcAft>
                <a:spcPts val="300"/>
              </a:spcAft>
              <a:buFontTx/>
              <a:buNone/>
              <a:defRPr/>
            </a:pPr>
            <a:r>
              <a:rPr lang="es-ES" b="1" dirty="0" smtClean="0">
                <a:latin typeface="Arial Narrow" pitchFamily="34" charset="0"/>
              </a:rPr>
              <a:t>Las empresas productoras deben cumplir </a:t>
            </a:r>
            <a:r>
              <a:rPr lang="es-ES" b="1" dirty="0" smtClean="0">
                <a:solidFill>
                  <a:srgbClr val="FF0000"/>
                </a:solidFill>
                <a:latin typeface="Arial Narrow" pitchFamily="34" charset="0"/>
              </a:rPr>
              <a:t>adicionalmente </a:t>
            </a:r>
            <a:r>
              <a:rPr lang="es-ES" b="1" dirty="0" smtClean="0">
                <a:latin typeface="Arial Narrow" pitchFamily="34" charset="0"/>
              </a:rPr>
              <a:t>normas y reglas sobre temas concretos (normas sobre alimentos, materiales en contacto, etiquetado, aditivos, etc.)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AA28F-34C9-4E2B-973F-2D66D2F94D00}" type="slidenum">
              <a:rPr lang="es-ES_tradnl"/>
              <a:pPr>
                <a:defRPr/>
              </a:pPr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65054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179512" y="1156680"/>
            <a:ext cx="8686800" cy="4968552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80000"/>
              </a:lnSpc>
              <a:spcAft>
                <a:spcPts val="300"/>
              </a:spcAft>
              <a:buFontTx/>
              <a:buNone/>
              <a:defRPr/>
            </a:pPr>
            <a:r>
              <a:rPr lang="es-ES" sz="3200" b="1" u="sng" dirty="0" smtClean="0">
                <a:solidFill>
                  <a:schemeClr val="accent5">
                    <a:lumMod val="25000"/>
                  </a:schemeClr>
                </a:solidFill>
                <a:latin typeface="Arial Narrow" pitchFamily="34" charset="0"/>
              </a:rPr>
              <a:t>Normas sobre  Alimentos:</a:t>
            </a:r>
          </a:p>
          <a:p>
            <a:pPr marL="914400" lvl="2" indent="0">
              <a:lnSpc>
                <a:spcPct val="80000"/>
              </a:lnSpc>
              <a:spcAft>
                <a:spcPts val="300"/>
              </a:spcAft>
              <a:buFontTx/>
              <a:buNone/>
              <a:defRPr/>
            </a:pPr>
            <a:endParaRPr lang="es-ES" sz="3200" b="1" u="sng" dirty="0" smtClean="0">
              <a:solidFill>
                <a:schemeClr val="accent5">
                  <a:lumMod val="25000"/>
                </a:schemeClr>
              </a:solidFill>
              <a:latin typeface="Arial Narrow" pitchFamily="34" charset="0"/>
            </a:endParaRPr>
          </a:p>
          <a:p>
            <a:pPr marL="914400" lvl="2" indent="0">
              <a:lnSpc>
                <a:spcPct val="80000"/>
              </a:lnSpc>
              <a:spcAft>
                <a:spcPts val="300"/>
              </a:spcAft>
              <a:buFontTx/>
              <a:buNone/>
              <a:defRPr/>
            </a:pPr>
            <a:r>
              <a:rPr lang="es-ES" sz="3000" b="1" dirty="0" smtClean="0">
                <a:latin typeface="Arial Narrow" pitchFamily="34" charset="0"/>
              </a:rPr>
              <a:t>Varias normativas que ponen énfasis en la protección de la salud humana , también tienen objetivos medioambientales</a:t>
            </a:r>
            <a:endParaRPr lang="es-ES" dirty="0" smtClean="0">
              <a:latin typeface="Arial Narrow" pitchFamily="34" charset="0"/>
            </a:endParaRPr>
          </a:p>
          <a:p>
            <a:pPr marL="914400" lvl="2" indent="0">
              <a:lnSpc>
                <a:spcPct val="80000"/>
              </a:lnSpc>
              <a:spcAft>
                <a:spcPts val="300"/>
              </a:spcAft>
              <a:buFontTx/>
              <a:buNone/>
              <a:defRPr/>
            </a:pPr>
            <a:endParaRPr lang="es-ES" sz="2800" b="1" u="sng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914400" lvl="2" indent="0">
              <a:lnSpc>
                <a:spcPct val="80000"/>
              </a:lnSpc>
              <a:spcAft>
                <a:spcPts val="300"/>
              </a:spcAft>
              <a:buFontTx/>
              <a:buNone/>
              <a:defRPr/>
            </a:pPr>
            <a:r>
              <a:rPr lang="es-ES" sz="2800" b="1" u="sng" dirty="0" smtClean="0">
                <a:solidFill>
                  <a:srgbClr val="7030A0"/>
                </a:solidFill>
                <a:latin typeface="Arial Narrow" pitchFamily="34" charset="0"/>
              </a:rPr>
              <a:t>LMR pesticidas</a:t>
            </a:r>
            <a:endParaRPr lang="es-ES" dirty="0" smtClean="0">
              <a:latin typeface="Arial Narrow" pitchFamily="34" charset="0"/>
            </a:endParaRPr>
          </a:p>
          <a:p>
            <a:pPr marL="914400" lvl="2" indent="0">
              <a:lnSpc>
                <a:spcPct val="80000"/>
              </a:lnSpc>
              <a:spcAft>
                <a:spcPts val="300"/>
              </a:spcAft>
              <a:buFontTx/>
              <a:buNone/>
              <a:defRPr/>
            </a:pPr>
            <a:r>
              <a:rPr lang="es-ES" sz="2800" b="1" u="sng" dirty="0" smtClean="0">
                <a:solidFill>
                  <a:srgbClr val="7030A0"/>
                </a:solidFill>
                <a:latin typeface="Arial Narrow" pitchFamily="34" charset="0"/>
              </a:rPr>
              <a:t>Limites </a:t>
            </a:r>
            <a:r>
              <a:rPr lang="es-ES" sz="2800" b="1" u="sng" dirty="0" err="1" smtClean="0">
                <a:solidFill>
                  <a:srgbClr val="7030A0"/>
                </a:solidFill>
                <a:latin typeface="Arial Narrow" pitchFamily="34" charset="0"/>
              </a:rPr>
              <a:t>maximos</a:t>
            </a:r>
            <a:r>
              <a:rPr lang="es-ES" sz="2800" b="1" u="sng" dirty="0" smtClean="0">
                <a:solidFill>
                  <a:srgbClr val="7030A0"/>
                </a:solidFill>
                <a:latin typeface="Arial Narrow" pitchFamily="34" charset="0"/>
              </a:rPr>
              <a:t> de  contaminantes</a:t>
            </a:r>
            <a:r>
              <a:rPr lang="es-ES" dirty="0" smtClean="0">
                <a:latin typeface="Arial Narrow" pitchFamily="34" charset="0"/>
              </a:rPr>
              <a:t>.</a:t>
            </a:r>
          </a:p>
          <a:p>
            <a:pPr marL="914400" lvl="2" indent="0">
              <a:lnSpc>
                <a:spcPct val="80000"/>
              </a:lnSpc>
              <a:spcAft>
                <a:spcPts val="300"/>
              </a:spcAft>
              <a:buFontTx/>
              <a:buNone/>
              <a:defRPr/>
            </a:pPr>
            <a:r>
              <a:rPr lang="es-ES" dirty="0" smtClean="0">
                <a:latin typeface="Arial Narrow" pitchFamily="34" charset="0"/>
              </a:rPr>
              <a:t>Evitar contaminación de </a:t>
            </a:r>
            <a:r>
              <a:rPr lang="es-ES" sz="2800" b="1" u="sng" dirty="0" smtClean="0">
                <a:solidFill>
                  <a:srgbClr val="7030A0"/>
                </a:solidFill>
                <a:latin typeface="Arial Narrow" pitchFamily="34" charset="0"/>
              </a:rPr>
              <a:t>materiales en contacto con alimentos </a:t>
            </a:r>
            <a:r>
              <a:rPr lang="es-ES" dirty="0" smtClean="0">
                <a:latin typeface="Arial Narrow" pitchFamily="34" charset="0"/>
              </a:rPr>
              <a:t>(ej. plásticos)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5C01E-9E0B-4EBC-99E4-5E20D489BED5}" type="slidenum">
              <a:rPr lang="es-ES_tradnl"/>
              <a:pPr>
                <a:defRPr/>
              </a:pPr>
              <a:t>14</a:t>
            </a:fld>
            <a:endParaRPr lang="es-ES_tradnl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278592"/>
            <a:ext cx="208823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s-PE" sz="2400" b="1" kern="0" dirty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s-PE" sz="2400" b="1" kern="0" noProof="0" dirty="0" smtClean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SEGURIDAD</a:t>
            </a:r>
            <a:b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2400" b="1" i="1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0" y="2348881"/>
            <a:ext cx="971600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3640956"/>
            <a:ext cx="28803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b="1" dirty="0" smtClean="0"/>
              <a:t>Ejemplos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xmlns="" val="23639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285" y="260648"/>
            <a:ext cx="8289925" cy="576064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</a:pPr>
            <a:r>
              <a:rPr lang="es-PE" sz="2000" dirty="0" smtClean="0">
                <a:solidFill>
                  <a:srgbClr val="990033"/>
                </a:solidFill>
              </a:rPr>
              <a:t/>
            </a:r>
            <a:br>
              <a:rPr lang="es-PE" sz="2000" dirty="0" smtClean="0">
                <a:solidFill>
                  <a:srgbClr val="990033"/>
                </a:solidFill>
              </a:rPr>
            </a:br>
            <a:r>
              <a:rPr lang="es-PE" sz="3600" b="1" dirty="0" smtClean="0">
                <a:solidFill>
                  <a:srgbClr val="990033"/>
                </a:solidFill>
              </a:rPr>
              <a:t>CALIDAD – CALIDAD NUTRICIONAL</a:t>
            </a:r>
            <a:endParaRPr lang="es-ES" sz="3600" b="1" dirty="0" smtClean="0">
              <a:solidFill>
                <a:srgbClr val="990033"/>
              </a:solidFill>
            </a:endParaRP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-108520" y="836712"/>
            <a:ext cx="9252521" cy="5877993"/>
          </a:xfrm>
        </p:spPr>
        <p:txBody>
          <a:bodyPr>
            <a:normAutofit fontScale="92500" lnSpcReduction="10000"/>
          </a:bodyPr>
          <a:lstStyle/>
          <a:p>
            <a:pPr lvl="2">
              <a:lnSpc>
                <a:spcPct val="80000"/>
              </a:lnSpc>
              <a:spcAft>
                <a:spcPts val="300"/>
              </a:spcAft>
              <a:buNone/>
              <a:defRPr/>
            </a:pPr>
            <a:r>
              <a:rPr lang="es-ES" b="1" dirty="0" smtClean="0">
                <a:latin typeface="Arial Narrow" pitchFamily="34" charset="0"/>
              </a:rPr>
              <a:t>	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buNone/>
              <a:defRPr/>
            </a:pPr>
            <a:r>
              <a:rPr lang="es-ES" sz="2600" b="1" dirty="0" smtClean="0">
                <a:latin typeface="+mj-lt"/>
              </a:rPr>
              <a:t>	Tener </a:t>
            </a:r>
            <a:r>
              <a:rPr lang="es-ES" sz="2600" b="1" dirty="0">
                <a:latin typeface="+mj-lt"/>
              </a:rPr>
              <a:t>productos </a:t>
            </a:r>
            <a:r>
              <a:rPr lang="es-ES" sz="2600" b="1" dirty="0" smtClean="0">
                <a:latin typeface="+mj-lt"/>
              </a:rPr>
              <a:t>de calidad y conocer exactamente la composición de los productos </a:t>
            </a:r>
            <a:r>
              <a:rPr lang="es-ES" sz="2600" b="1" dirty="0">
                <a:latin typeface="+mj-lt"/>
              </a:rPr>
              <a:t>!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buNone/>
              <a:defRPr/>
            </a:pPr>
            <a:r>
              <a:rPr lang="es-ES" sz="2600" b="1" dirty="0" smtClean="0">
                <a:latin typeface="+mj-lt"/>
              </a:rPr>
              <a:t/>
            </a:r>
            <a:br>
              <a:rPr lang="es-ES" sz="2600" b="1" dirty="0" smtClean="0">
                <a:latin typeface="+mj-lt"/>
              </a:rPr>
            </a:br>
            <a:endParaRPr lang="es-ES" sz="2600" b="1" dirty="0" smtClean="0">
              <a:latin typeface="+mj-lt"/>
            </a:endParaRP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sz="2800" b="1" u="sng" dirty="0" smtClean="0">
                <a:solidFill>
                  <a:srgbClr val="00B0F0"/>
                </a:solidFill>
                <a:latin typeface="+mj-lt"/>
              </a:rPr>
              <a:t>Normativa UE sobre etiquetado y etiquetado nutricional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sz="2800" b="1" dirty="0" smtClean="0">
                <a:latin typeface="+mj-lt"/>
              </a:rPr>
              <a:t>La evolución de la normativa evoluciona hacia más   detalles en la etiqueta del producto.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endParaRPr lang="es-ES" sz="2800" b="1" u="sng" dirty="0">
              <a:solidFill>
                <a:srgbClr val="00B050"/>
              </a:solidFill>
              <a:latin typeface="+mj-lt"/>
            </a:endParaRP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sz="2800" b="1" u="sng" dirty="0" smtClean="0">
                <a:solidFill>
                  <a:srgbClr val="00B050"/>
                </a:solidFill>
                <a:latin typeface="+mj-lt"/>
              </a:rPr>
              <a:t>Varios sellos voluntarios </a:t>
            </a:r>
            <a:r>
              <a:rPr lang="es-ES" sz="2800" b="1" dirty="0" smtClean="0">
                <a:latin typeface="+mj-lt"/>
              </a:rPr>
              <a:t>: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sz="2800" b="1" u="sng" dirty="0" smtClean="0">
                <a:latin typeface="+mj-lt"/>
              </a:rPr>
              <a:t>COMPOSICION: </a:t>
            </a:r>
            <a:r>
              <a:rPr lang="es-ES" b="1" u="sng" dirty="0" smtClean="0">
                <a:latin typeface="+mj-lt"/>
              </a:rPr>
              <a:t>por ejemplo “sin aceite de palma”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sz="2800" b="1" u="sng" dirty="0" smtClean="0">
                <a:latin typeface="+mj-lt"/>
              </a:rPr>
              <a:t>CALIDAD</a:t>
            </a:r>
            <a:r>
              <a:rPr lang="es-ES" b="1" dirty="0" smtClean="0">
                <a:latin typeface="+mj-lt"/>
              </a:rPr>
              <a:t>  por ejemplo “</a:t>
            </a:r>
            <a:r>
              <a:rPr lang="es-ES" b="1" dirty="0" err="1" smtClean="0">
                <a:latin typeface="+mj-lt"/>
              </a:rPr>
              <a:t>Label</a:t>
            </a:r>
            <a:r>
              <a:rPr lang="es-ES" b="1" dirty="0" smtClean="0">
                <a:latin typeface="+mj-lt"/>
              </a:rPr>
              <a:t> Rojo” en Francia: el alimento ha sido producido para llegar a una calidad gustativa superior.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endParaRPr lang="es-ES" b="1" dirty="0">
              <a:latin typeface="+mj-lt"/>
            </a:endParaRP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sz="2800" b="1" u="sng" dirty="0" smtClean="0">
                <a:latin typeface="+mj-lt"/>
              </a:rPr>
              <a:t>ORIGEN </a:t>
            </a:r>
            <a:r>
              <a:rPr lang="es-ES" b="1" u="sng" dirty="0" smtClean="0">
                <a:latin typeface="+mj-lt"/>
              </a:rPr>
              <a:t>menciones certificadas por organismos públicos</a:t>
            </a:r>
            <a:r>
              <a:rPr lang="es-ES" b="1" dirty="0" smtClean="0">
                <a:latin typeface="+mj-lt"/>
              </a:rPr>
              <a:t>; indicaciones geográficas certificadas por organismos públicos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endParaRPr lang="es-ES" b="1" dirty="0" smtClean="0">
              <a:latin typeface="+mj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87EB5-ED18-4CAC-ADDF-D34F9504BF02}" type="slidenum">
              <a:rPr lang="es-ES_tradnl"/>
              <a:pPr>
                <a:defRPr/>
              </a:pPr>
              <a:t>15</a:t>
            </a:fld>
            <a:endParaRPr lang="es-ES_tradnl"/>
          </a:p>
        </p:txBody>
      </p:sp>
      <p:sp>
        <p:nvSpPr>
          <p:cNvPr id="7" name="Flèche vers le bas 6"/>
          <p:cNvSpPr/>
          <p:nvPr/>
        </p:nvSpPr>
        <p:spPr>
          <a:xfrm>
            <a:off x="4575110" y="1827311"/>
            <a:ext cx="193676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8254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285" y="260648"/>
            <a:ext cx="8289925" cy="576064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</a:pPr>
            <a:r>
              <a:rPr lang="es-PE" sz="2000" dirty="0" smtClean="0">
                <a:solidFill>
                  <a:srgbClr val="990033"/>
                </a:solidFill>
              </a:rPr>
              <a:t/>
            </a:r>
            <a:br>
              <a:rPr lang="es-PE" sz="2000" dirty="0" smtClean="0">
                <a:solidFill>
                  <a:srgbClr val="990033"/>
                </a:solidFill>
              </a:rPr>
            </a:br>
            <a:r>
              <a:rPr lang="es-PE" sz="3600" b="1" dirty="0" smtClean="0">
                <a:solidFill>
                  <a:srgbClr val="990033"/>
                </a:solidFill>
              </a:rPr>
              <a:t>IMPACTO MEDIOAMBIENTAL</a:t>
            </a:r>
            <a:endParaRPr lang="es-ES" sz="3600" b="1" dirty="0" smtClean="0">
              <a:solidFill>
                <a:srgbClr val="990033"/>
              </a:solidFill>
            </a:endParaRP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-108520" y="836712"/>
            <a:ext cx="9252521" cy="5877993"/>
          </a:xfrm>
        </p:spPr>
        <p:txBody>
          <a:bodyPr>
            <a:normAutofit/>
          </a:bodyPr>
          <a:lstStyle/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sz="2800" b="1" dirty="0" smtClean="0">
                <a:latin typeface="Arial Narrow" pitchFamily="34" charset="0"/>
              </a:rPr>
              <a:t>Exigencia creciente de los consumidores para limitar los impactos nefastos sobre el medioambiente de la producción agrícola y sustancias peligrosas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buNone/>
              <a:defRPr/>
            </a:pPr>
            <a:r>
              <a:rPr lang="es-ES" b="1" dirty="0" smtClean="0">
                <a:latin typeface="Arial Narrow" pitchFamily="34" charset="0"/>
              </a:rPr>
              <a:t/>
            </a:r>
            <a:br>
              <a:rPr lang="es-ES" b="1" dirty="0" smtClean="0">
                <a:latin typeface="Arial Narrow" pitchFamily="34" charset="0"/>
              </a:rPr>
            </a:br>
            <a:endParaRPr lang="es-ES" b="1" dirty="0" smtClean="0">
              <a:latin typeface="Arial Narrow" pitchFamily="34" charset="0"/>
            </a:endParaRP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endParaRPr lang="es-ES" b="1" dirty="0" smtClean="0">
              <a:latin typeface="Arial Narrow" pitchFamily="34" charset="0"/>
            </a:endParaRP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sz="2800" b="1" u="sng" dirty="0">
                <a:solidFill>
                  <a:srgbClr val="00B050"/>
                </a:solidFill>
                <a:latin typeface="Arial Narrow" pitchFamily="34" charset="0"/>
              </a:rPr>
              <a:t>Ej. Normativa sobre certificación orgánica</a:t>
            </a:r>
            <a:r>
              <a:rPr lang="es-ES" sz="2800" b="1" dirty="0">
                <a:latin typeface="Arial Narrow" pitchFamily="34" charset="0"/>
              </a:rPr>
              <a:t>:</a:t>
            </a:r>
            <a:r>
              <a:rPr lang="es-ES" b="1" dirty="0">
                <a:latin typeface="Arial Narrow" pitchFamily="34" charset="0"/>
              </a:rPr>
              <a:t>  el alimento ha sido producido siguiendo métodos ecológicos aprobados con base en los requisitos del </a:t>
            </a:r>
            <a:r>
              <a:rPr lang="es-ES" b="1" u="sng" dirty="0">
                <a:latin typeface="Arial Narrow" pitchFamily="34" charset="0"/>
              </a:rPr>
              <a:t>Reglamento CE 834/2007</a:t>
            </a:r>
            <a:r>
              <a:rPr lang="es-ES" b="1" dirty="0">
                <a:latin typeface="Arial Narrow" pitchFamily="34" charset="0"/>
              </a:rPr>
              <a:t> sobre producción y etiquetado de los productos ecológicos.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b="1" dirty="0">
                <a:latin typeface="Arial Narrow" pitchFamily="34" charset="0"/>
                <a:hlinkClick r:id="rId3"/>
              </a:rPr>
              <a:t>http://www.agricultura-ecologica.com/index.php/Normativa-CE/reglamentacion.html</a:t>
            </a:r>
            <a:r>
              <a:rPr lang="es-ES" b="1" dirty="0">
                <a:latin typeface="Arial Narrow" pitchFamily="34" charset="0"/>
              </a:rPr>
              <a:t>  </a:t>
            </a:r>
            <a:endParaRPr lang="es-ES" b="1" dirty="0" smtClean="0">
              <a:latin typeface="Arial Narrow" pitchFamily="34" charset="0"/>
            </a:endParaRP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endParaRPr lang="es-ES" b="1" dirty="0">
              <a:latin typeface="Arial Narrow" pitchFamily="34" charset="0"/>
            </a:endParaRP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endParaRPr lang="es-ES" b="1" dirty="0" smtClean="0"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87EB5-ED18-4CAC-ADDF-D34F9504BF02}" type="slidenum">
              <a:rPr lang="es-ES_tradnl"/>
              <a:pPr>
                <a:defRPr/>
              </a:pPr>
              <a:t>16</a:t>
            </a:fld>
            <a:endParaRPr lang="es-ES_tradnl"/>
          </a:p>
        </p:txBody>
      </p:sp>
      <p:sp>
        <p:nvSpPr>
          <p:cNvPr id="7" name="Flèche vers le bas 6"/>
          <p:cNvSpPr/>
          <p:nvPr/>
        </p:nvSpPr>
        <p:spPr>
          <a:xfrm>
            <a:off x="4354069" y="2205186"/>
            <a:ext cx="387351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8" name="Picture 6" descr="http://www.inkanatural.com/graficos/nuevaweb/logotipo_ecologico_u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957" y="5445225"/>
            <a:ext cx="1835696" cy="121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44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285" y="260648"/>
            <a:ext cx="8289925" cy="576064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</a:pPr>
            <a:r>
              <a:rPr lang="es-PE" sz="2000" dirty="0" smtClean="0">
                <a:solidFill>
                  <a:srgbClr val="990033"/>
                </a:solidFill>
              </a:rPr>
              <a:t/>
            </a:r>
            <a:br>
              <a:rPr lang="es-PE" sz="2000" dirty="0" smtClean="0">
                <a:solidFill>
                  <a:srgbClr val="990033"/>
                </a:solidFill>
              </a:rPr>
            </a:br>
            <a:r>
              <a:rPr lang="es-PE" sz="3600" b="1" dirty="0" smtClean="0">
                <a:solidFill>
                  <a:srgbClr val="990033"/>
                </a:solidFill>
              </a:rPr>
              <a:t>IMPACTO MEDIOAMBIENTAL</a:t>
            </a:r>
            <a:endParaRPr lang="es-ES" sz="3600" b="1" dirty="0" smtClean="0">
              <a:solidFill>
                <a:srgbClr val="990033"/>
              </a:solidFill>
            </a:endParaRP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-108520" y="836712"/>
            <a:ext cx="9252521" cy="5877993"/>
          </a:xfrm>
        </p:spPr>
        <p:txBody>
          <a:bodyPr>
            <a:normAutofit/>
          </a:bodyPr>
          <a:lstStyle/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endParaRPr lang="es-ES" b="1" dirty="0">
              <a:latin typeface="Arial Narrow" pitchFamily="34" charset="0"/>
            </a:endParaRP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b="1" dirty="0" smtClean="0">
                <a:latin typeface="Arial Narrow" pitchFamily="34" charset="0"/>
              </a:rPr>
              <a:t>Además, se consta un crecimiento de </a:t>
            </a:r>
            <a:r>
              <a:rPr lang="es-ES" b="1" u="sng" dirty="0" smtClean="0">
                <a:solidFill>
                  <a:srgbClr val="00B0F0"/>
                </a:solidFill>
                <a:latin typeface="Arial Narrow" pitchFamily="34" charset="0"/>
              </a:rPr>
              <a:t>estándares voluntarios de etiquetado ecológico</a:t>
            </a:r>
            <a:r>
              <a:rPr lang="es-ES" b="1" dirty="0" smtClean="0">
                <a:latin typeface="Arial Narrow" pitchFamily="34" charset="0"/>
              </a:rPr>
              <a:t> que establecen requisitos para medir y reducir y comunicar acerca de: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endParaRPr lang="es-ES" b="1" dirty="0">
              <a:latin typeface="Arial Narrow" pitchFamily="34" charset="0"/>
            </a:endParaRP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b="1" dirty="0" smtClean="0">
                <a:latin typeface="Arial Narrow" pitchFamily="34" charset="0"/>
              </a:rPr>
              <a:t>Sin sustancias peligrosas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b="1" dirty="0" smtClean="0">
                <a:latin typeface="Arial Narrow" pitchFamily="34" charset="0"/>
              </a:rPr>
              <a:t>huella carbono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b="1" dirty="0" smtClean="0">
                <a:latin typeface="Arial Narrow" pitchFamily="34" charset="0"/>
              </a:rPr>
              <a:t>Agua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b="1" dirty="0" smtClean="0">
                <a:latin typeface="Arial Narrow" pitchFamily="34" charset="0"/>
              </a:rPr>
              <a:t>Suelo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b="1" dirty="0" smtClean="0">
                <a:latin typeface="Arial Narrow" pitchFamily="34" charset="0"/>
              </a:rPr>
              <a:t>Biodiversidad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endParaRPr lang="es-ES" b="1" dirty="0">
              <a:latin typeface="Arial Narrow" pitchFamily="34" charset="0"/>
            </a:endParaRP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b="1" dirty="0" smtClean="0">
                <a:latin typeface="Arial Narrow" pitchFamily="34" charset="0"/>
              </a:rPr>
              <a:t>Ciertos de estos estándares incluyen también otros aspectos (sociales, economía solidaria, laborales);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87EB5-ED18-4CAC-ADDF-D34F9504BF02}" type="slidenum">
              <a:rPr lang="es-ES_tradnl"/>
              <a:pPr>
                <a:defRPr/>
              </a:pPr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145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7" y="620688"/>
            <a:ext cx="8289925" cy="576064"/>
          </a:xfr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</a:pPr>
            <a:r>
              <a:rPr lang="es-PE" sz="2000" dirty="0" smtClean="0">
                <a:solidFill>
                  <a:srgbClr val="990033"/>
                </a:solidFill>
              </a:rPr>
              <a:t/>
            </a:r>
            <a:br>
              <a:rPr lang="es-PE" sz="2000" dirty="0" smtClean="0">
                <a:solidFill>
                  <a:srgbClr val="990033"/>
                </a:solidFill>
              </a:rPr>
            </a:br>
            <a:r>
              <a:rPr lang="es-PE" sz="27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ASPECTOS SOCIALES  - ECONOMIA SOLIDARIA </a:t>
            </a:r>
            <a:r>
              <a:rPr lang="es-PE" sz="2700" b="1" dirty="0" smtClean="0">
                <a:solidFill>
                  <a:srgbClr val="990033"/>
                </a:solidFill>
              </a:rPr>
              <a:t/>
            </a:r>
            <a:br>
              <a:rPr lang="es-PE" sz="2700" b="1" dirty="0" smtClean="0">
                <a:solidFill>
                  <a:srgbClr val="990033"/>
                </a:solidFill>
              </a:rPr>
            </a:br>
            <a:endParaRPr lang="es-ES" sz="2700" b="1" dirty="0" smtClean="0">
              <a:solidFill>
                <a:srgbClr val="990033"/>
              </a:solidFill>
            </a:endParaRP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-283939" y="1268760"/>
            <a:ext cx="9324527" cy="4941887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80000"/>
              </a:lnSpc>
              <a:spcAft>
                <a:spcPts val="300"/>
              </a:spcAft>
              <a:buFontTx/>
              <a:buNone/>
              <a:defRPr/>
            </a:pPr>
            <a:endParaRPr lang="es-ES" b="1" dirty="0" smtClean="0">
              <a:solidFill>
                <a:srgbClr val="990033"/>
              </a:solidFill>
            </a:endParaRP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sz="2800" b="1" u="sng" dirty="0" smtClean="0">
                <a:solidFill>
                  <a:srgbClr val="B51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FAIR TRADE </a:t>
            </a:r>
            <a:r>
              <a:rPr lang="es-ES" sz="2800" b="1" dirty="0" smtClean="0">
                <a:latin typeface="Arial Narrow" pitchFamily="34" charset="0"/>
              </a:rPr>
              <a:t>:  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sz="2800" b="1" dirty="0" smtClean="0">
                <a:latin typeface="Arial Narrow" pitchFamily="34" charset="0"/>
              </a:rPr>
              <a:t>el alimento ha sido elaborado respetando reglas de </a:t>
            </a:r>
            <a:r>
              <a:rPr lang="es-ES" sz="2800" b="1" u="sng" dirty="0" smtClean="0">
                <a:solidFill>
                  <a:srgbClr val="FF0000"/>
                </a:solidFill>
                <a:latin typeface="Arial Narrow" pitchFamily="34" charset="0"/>
              </a:rPr>
              <a:t>comercio justo </a:t>
            </a:r>
            <a:r>
              <a:rPr lang="es-ES" sz="2800" b="1" dirty="0" smtClean="0">
                <a:latin typeface="Arial Narrow" pitchFamily="34" charset="0"/>
              </a:rPr>
              <a:t>(</a:t>
            </a:r>
            <a:r>
              <a:rPr lang="es-ES" sz="2800" b="1" dirty="0" err="1" smtClean="0">
                <a:latin typeface="Arial Narrow" pitchFamily="34" charset="0"/>
              </a:rPr>
              <a:t>Fair</a:t>
            </a:r>
            <a:r>
              <a:rPr lang="es-ES" sz="2800" b="1" dirty="0" smtClean="0">
                <a:latin typeface="Arial Narrow" pitchFamily="34" charset="0"/>
              </a:rPr>
              <a:t> </a:t>
            </a:r>
            <a:r>
              <a:rPr lang="es-ES" sz="2800" b="1" dirty="0" err="1" smtClean="0">
                <a:latin typeface="Arial Narrow" pitchFamily="34" charset="0"/>
              </a:rPr>
              <a:t>Trade</a:t>
            </a:r>
            <a:r>
              <a:rPr lang="es-ES" sz="2800" b="1" dirty="0" smtClean="0">
                <a:latin typeface="Arial Narrow" pitchFamily="34" charset="0"/>
              </a:rPr>
              <a:t>), garantizando el apoyo a una comunidad y un precio </a:t>
            </a:r>
            <a:r>
              <a:rPr lang="es-ES" sz="2800" b="1" dirty="0" err="1" smtClean="0">
                <a:latin typeface="Arial Narrow" pitchFamily="34" charset="0"/>
              </a:rPr>
              <a:t>minimo</a:t>
            </a:r>
            <a:r>
              <a:rPr lang="es-ES" sz="2800" b="1" dirty="0" smtClean="0">
                <a:latin typeface="Arial Narrow" pitchFamily="34" charset="0"/>
              </a:rPr>
              <a:t> al productor.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sz="2800" b="1" dirty="0" smtClean="0">
                <a:latin typeface="Arial Narrow" pitchFamily="34" charset="0"/>
              </a:rPr>
              <a:t>También respetando compromisos </a:t>
            </a:r>
            <a:r>
              <a:rPr lang="es-ES" sz="2800" b="1" dirty="0" smtClean="0">
                <a:solidFill>
                  <a:srgbClr val="00B050"/>
                </a:solidFill>
                <a:latin typeface="Arial Narrow" pitchFamily="34" charset="0"/>
              </a:rPr>
              <a:t>medio ambientales: la mayoría de los productos FAIR TRADE son orgánicos</a:t>
            </a:r>
            <a:r>
              <a:rPr lang="es-ES" sz="2800" b="1" dirty="0" smtClean="0">
                <a:latin typeface="Arial Narrow" pitchFamily="34" charset="0"/>
              </a:rPr>
              <a:t>.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r>
              <a:rPr lang="es-ES" sz="2800" b="1" dirty="0" smtClean="0">
                <a:latin typeface="Arial Narrow" pitchFamily="34" charset="0"/>
              </a:rPr>
              <a:t>Multiplicación de logos de certificación en los embalajes de varios productos alimenticios provenientes de Colombia y otros países de América Latina.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defRPr/>
            </a:pPr>
            <a:endParaRPr lang="es-ES" sz="2800" b="1" dirty="0" smtClean="0"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87EB5-ED18-4CAC-ADDF-D34F9504BF02}" type="slidenum">
              <a:rPr lang="es-ES_tradnl"/>
              <a:pPr>
                <a:defRPr/>
              </a:pPr>
              <a:t>18</a:t>
            </a:fld>
            <a:endParaRPr lang="es-ES_tradnl"/>
          </a:p>
        </p:txBody>
      </p:sp>
      <p:pic>
        <p:nvPicPr>
          <p:cNvPr id="1026" name="Picture 2" descr="C:\Users\user\Desktop\Taller organicos\Global Ga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89240"/>
            <a:ext cx="12001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Taller organicos\fair-trade-flo-spain-labe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839" y="5589240"/>
            <a:ext cx="833437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encrypted-tbn0.gstatic.com/images?q=tbn:ANd9GcQ5t3jR7JfrQ0EzCFR1g10xPgmHiO6VEB8ciLle3Pkx79WjpxEgh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8248" y="5606810"/>
            <a:ext cx="2506712" cy="12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IMAGES ALIMENTS\UTZ etiquett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370711"/>
            <a:ext cx="2232248" cy="4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258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894" y="216024"/>
            <a:ext cx="560209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èche droite 1"/>
          <p:cNvSpPr/>
          <p:nvPr/>
        </p:nvSpPr>
        <p:spPr>
          <a:xfrm rot="18160217">
            <a:off x="6744874" y="4781534"/>
            <a:ext cx="1559730" cy="196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7380312" y="3717032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FAIR TRADE</a:t>
            </a:r>
            <a:endParaRPr lang="fr-BE" dirty="0"/>
          </a:p>
        </p:txBody>
      </p:sp>
      <p:sp>
        <p:nvSpPr>
          <p:cNvPr id="6" name="Flèche droite 5"/>
          <p:cNvSpPr/>
          <p:nvPr/>
        </p:nvSpPr>
        <p:spPr>
          <a:xfrm rot="9530774">
            <a:off x="3812675" y="6266491"/>
            <a:ext cx="1559730" cy="196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2123728" y="6372036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ORGANICO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10009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507288" cy="1124744"/>
          </a:xfrm>
        </p:spPr>
        <p:txBody>
          <a:bodyPr/>
          <a:lstStyle/>
          <a:p>
            <a:r>
              <a:rPr lang="en-US" dirty="0" smtClean="0"/>
              <a:t>INDICE </a:t>
            </a:r>
            <a:endParaRPr lang="es-ES" dirty="0" smtClean="0"/>
          </a:p>
        </p:txBody>
      </p:sp>
      <p:sp>
        <p:nvSpPr>
          <p:cNvPr id="8197" name="Espace réservé du contenu 4"/>
          <p:cNvSpPr>
            <a:spLocks noGrp="1"/>
          </p:cNvSpPr>
          <p:nvPr>
            <p:ph idx="1"/>
          </p:nvPr>
        </p:nvSpPr>
        <p:spPr>
          <a:xfrm>
            <a:off x="179512" y="836712"/>
            <a:ext cx="8517632" cy="5904656"/>
          </a:xfrm>
        </p:spPr>
        <p:txBody>
          <a:bodyPr>
            <a:noAutofit/>
          </a:bodyPr>
          <a:lstStyle/>
          <a:p>
            <a:pPr marL="1428750" lvl="2" indent="-514350">
              <a:buFont typeface="+mj-lt"/>
              <a:buAutoNum type="arabicPeriod"/>
            </a:pPr>
            <a:r>
              <a:rPr lang="es-ES" sz="2800" u="sng" dirty="0" smtClean="0"/>
              <a:t>Aspectos a tener en cuenta antes de exportar productos a la UE </a:t>
            </a:r>
            <a:r>
              <a:rPr lang="es-ES" sz="2800" dirty="0" smtClean="0"/>
              <a:t>(qué es la UE, cuales son las expectativas del consumidor europeo y como las certificaciones ayudan en encontrarlas).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ES" sz="2800" u="sng" dirty="0" smtClean="0"/>
              <a:t>Requisitos de acceso obligatorios </a:t>
            </a:r>
            <a:r>
              <a:rPr lang="es-ES" sz="2800" dirty="0" smtClean="0"/>
              <a:t>(sanitarios, fitosanitarios, técnicos, otros: que cumplir, cuando cumplir? Relación con certificaciones).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ES" sz="2800" u="sng" dirty="0" smtClean="0"/>
              <a:t>Reglas y certificaciones voluntarias</a:t>
            </a:r>
            <a:r>
              <a:rPr lang="es-ES" sz="2800" dirty="0" smtClean="0"/>
              <a:t>: cuales son las principales, sus desafíos, ventajas, oportunidades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ES" sz="2800" u="sng" dirty="0" smtClean="0"/>
              <a:t>Conclusiones</a:t>
            </a:r>
            <a:r>
              <a:rPr lang="es-ES" sz="2800" dirty="0" smtClean="0"/>
              <a:t>: mejorar el acceso al mercado de la UE con las certificaciones voluntarias.</a:t>
            </a:r>
          </a:p>
          <a:p>
            <a:pPr marL="914400" lvl="2" indent="0">
              <a:buNone/>
            </a:pPr>
            <a:r>
              <a:rPr lang="es-ES" sz="2800" dirty="0" smtClean="0"/>
              <a:t>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E3E2-4F10-43BD-92C2-12D35D33CEAF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6883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aller organicos\Chocolate con certif Forre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droite 2"/>
          <p:cNvSpPr/>
          <p:nvPr/>
        </p:nvSpPr>
        <p:spPr>
          <a:xfrm rot="18160217">
            <a:off x="5096450" y="5104242"/>
            <a:ext cx="155973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5795315" y="4005064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RAINFOREST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471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Taller organicos\Café Alter E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539552"/>
            <a:ext cx="7129463" cy="95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Taller organicos\Café Alter E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37" y="-1170221"/>
            <a:ext cx="7129463" cy="95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droite 3"/>
          <p:cNvSpPr/>
          <p:nvPr/>
        </p:nvSpPr>
        <p:spPr>
          <a:xfrm rot="18160217">
            <a:off x="6062000" y="5443115"/>
            <a:ext cx="155973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Flèche droite 4"/>
          <p:cNvSpPr/>
          <p:nvPr/>
        </p:nvSpPr>
        <p:spPr>
          <a:xfrm rot="18160217">
            <a:off x="5248850" y="5256642"/>
            <a:ext cx="155973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lèche droite 5"/>
          <p:cNvSpPr/>
          <p:nvPr/>
        </p:nvSpPr>
        <p:spPr>
          <a:xfrm rot="21258320">
            <a:off x="6136467" y="6223659"/>
            <a:ext cx="95590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/>
          <p:cNvSpPr txBox="1"/>
          <p:nvPr/>
        </p:nvSpPr>
        <p:spPr>
          <a:xfrm>
            <a:off x="7164288" y="6021288"/>
            <a:ext cx="1296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 err="1" smtClean="0"/>
              <a:t>Fair</a:t>
            </a:r>
            <a:r>
              <a:rPr lang="fr-BE" dirty="0" smtClean="0"/>
              <a:t> Trade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6468932" y="4196187"/>
            <a:ext cx="24955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 err="1" smtClean="0"/>
              <a:t>Compensado</a:t>
            </a:r>
            <a:r>
              <a:rPr lang="fr-BE" dirty="0" smtClean="0"/>
              <a:t> </a:t>
            </a:r>
            <a:r>
              <a:rPr lang="fr-BE" dirty="0" err="1" smtClean="0"/>
              <a:t>carbono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7308304" y="4643844"/>
            <a:ext cx="1296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 err="1" smtClean="0"/>
              <a:t>Organico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10591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28800"/>
            <a:ext cx="8249420" cy="338437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</a:pPr>
            <a:r>
              <a:rPr lang="es-ES" sz="3600" b="1" dirty="0" smtClean="0">
                <a:solidFill>
                  <a:srgbClr val="990033"/>
                </a:solidFill>
                <a:latin typeface="+mj-lt"/>
                <a:cs typeface="Arial" pitchFamily="34" charset="0"/>
              </a:rPr>
              <a:t>II. Exportar Alimentos a la UE</a:t>
            </a:r>
            <a:br>
              <a:rPr lang="es-ES" sz="3600" b="1" dirty="0" smtClean="0">
                <a:solidFill>
                  <a:srgbClr val="990033"/>
                </a:solidFill>
                <a:latin typeface="+mj-lt"/>
                <a:cs typeface="Arial" pitchFamily="34" charset="0"/>
              </a:rPr>
            </a:br>
            <a:r>
              <a:rPr lang="es-ES" sz="3600" b="1" dirty="0" smtClean="0">
                <a:solidFill>
                  <a:srgbClr val="990033"/>
                </a:solidFill>
                <a:latin typeface="+mj-lt"/>
                <a:cs typeface="Arial" pitchFamily="34" charset="0"/>
              </a:rPr>
              <a:t/>
            </a:r>
            <a:br>
              <a:rPr lang="es-ES" sz="3600" b="1" dirty="0" smtClean="0">
                <a:solidFill>
                  <a:srgbClr val="990033"/>
                </a:solidFill>
                <a:latin typeface="+mj-lt"/>
                <a:cs typeface="Arial" pitchFamily="34" charset="0"/>
              </a:rPr>
            </a:br>
            <a:r>
              <a:rPr lang="es-ES" sz="3600" b="1" dirty="0" smtClean="0">
                <a:solidFill>
                  <a:srgbClr val="990033"/>
                </a:solidFill>
                <a:latin typeface="+mj-lt"/>
                <a:cs typeface="Arial" pitchFamily="34" charset="0"/>
              </a:rPr>
              <a:t>Primer paso: </a:t>
            </a:r>
            <a:br>
              <a:rPr lang="es-ES" sz="3600" b="1" dirty="0" smtClean="0">
                <a:solidFill>
                  <a:srgbClr val="990033"/>
                </a:solidFill>
                <a:latin typeface="+mj-lt"/>
                <a:cs typeface="Arial" pitchFamily="34" charset="0"/>
              </a:rPr>
            </a:br>
            <a:r>
              <a:rPr lang="es-ES" sz="3600" b="1" dirty="0" smtClean="0">
                <a:solidFill>
                  <a:srgbClr val="990033"/>
                </a:solidFill>
                <a:latin typeface="+mj-lt"/>
                <a:cs typeface="Arial" pitchFamily="34" charset="0"/>
              </a:rPr>
              <a:t>conocer y cumplir con los requisitos obligatorios </a:t>
            </a:r>
            <a:br>
              <a:rPr lang="es-ES" sz="3600" b="1" dirty="0" smtClean="0">
                <a:solidFill>
                  <a:srgbClr val="990033"/>
                </a:solidFill>
                <a:latin typeface="+mj-lt"/>
                <a:cs typeface="Arial" pitchFamily="34" charset="0"/>
              </a:rPr>
            </a:br>
            <a:endParaRPr lang="es-ES" sz="3600" b="1" dirty="0" smtClean="0">
              <a:solidFill>
                <a:srgbClr val="990033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FB2F3-5DE2-4541-930F-22178D23ACD5}" type="slidenum">
              <a:rPr lang="es-ES_tradnl"/>
              <a:pPr>
                <a:defRPr/>
              </a:pPr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0784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3200" dirty="0" smtClean="0">
                <a:latin typeface="Arial" pitchFamily="34" charset="0"/>
                <a:cs typeface="Arial" pitchFamily="34" charset="0"/>
              </a:rPr>
              <a:t>Para exportar productos a la UE: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fr-BE" dirty="0" smtClean="0"/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Verificar </a:t>
            </a:r>
            <a:r>
              <a:rPr lang="es-CO" b="1" dirty="0" smtClean="0">
                <a:solidFill>
                  <a:srgbClr val="7030A0"/>
                </a:solidFill>
              </a:rPr>
              <a:t>Acceso arancelario </a:t>
            </a:r>
            <a:r>
              <a:rPr lang="es-CO" dirty="0" smtClean="0"/>
              <a:t>del producto y las reglas de origen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2. </a:t>
            </a:r>
            <a:r>
              <a:rPr lang="es-CO" b="1" u="sng" dirty="0" smtClean="0">
                <a:solidFill>
                  <a:srgbClr val="FF0000"/>
                </a:solidFill>
              </a:rPr>
              <a:t>Requisitos sanitarios</a:t>
            </a:r>
            <a:r>
              <a:rPr lang="es-CO" dirty="0" smtClean="0"/>
              <a:t>: autorizaciones, requisitos de higiene, aditivos, contaminantes, etc.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3. </a:t>
            </a:r>
            <a:r>
              <a:rPr lang="es-CO" b="1" u="sng" dirty="0" smtClean="0">
                <a:solidFill>
                  <a:srgbClr val="0070C0"/>
                </a:solidFill>
              </a:rPr>
              <a:t>Requisitos técnicos</a:t>
            </a:r>
            <a:r>
              <a:rPr lang="es-CO" dirty="0" smtClean="0"/>
              <a:t>: envase, etiquetado;</a:t>
            </a:r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xmlns="" val="40107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BE" dirty="0" smtClean="0"/>
              <a:t>1. </a:t>
            </a:r>
            <a:r>
              <a:rPr lang="es-CO" dirty="0" smtClean="0"/>
              <a:t>Acceso Arancelario</a:t>
            </a:r>
            <a:endParaRPr lang="es-CO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endParaRPr lang="es-CO" dirty="0" smtClean="0"/>
          </a:p>
          <a:p>
            <a:r>
              <a:rPr lang="es-CO" dirty="0" smtClean="0"/>
              <a:t>Para verificar el arancel + tasas adicionales (IVA y otras) : </a:t>
            </a:r>
            <a:r>
              <a:rPr lang="es-CO" dirty="0" err="1" smtClean="0"/>
              <a:t>exporthelpdesk</a:t>
            </a:r>
            <a:endParaRPr lang="es-CO" dirty="0" smtClean="0"/>
          </a:p>
          <a:p>
            <a:r>
              <a:rPr lang="es-CO" dirty="0">
                <a:hlinkClick r:id="rId2"/>
              </a:rPr>
              <a:t>http://exporthelp.europa.eu/thdapp/index.htm?&amp;</a:t>
            </a:r>
            <a:r>
              <a:rPr lang="es-CO" dirty="0" smtClean="0">
                <a:hlinkClick r:id="rId2"/>
              </a:rPr>
              <a:t>newLanguageId=ES</a:t>
            </a:r>
            <a:r>
              <a:rPr lang="es-CO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215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>
                <a:latin typeface="Arial" pitchFamily="34" charset="0"/>
                <a:cs typeface="Arial" pitchFamily="34" charset="0"/>
              </a:rPr>
              <a:t> Reglas sanitarias 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Se debería por orden de importancia:</a:t>
            </a:r>
          </a:p>
          <a:p>
            <a:endParaRPr lang="es-CO" dirty="0" smtClean="0"/>
          </a:p>
          <a:p>
            <a:r>
              <a:rPr lang="es-CO" dirty="0" smtClean="0"/>
              <a:t>1. </a:t>
            </a:r>
            <a:r>
              <a:rPr lang="es-CO" b="1" dirty="0" smtClean="0">
                <a:solidFill>
                  <a:srgbClr val="FF3300"/>
                </a:solidFill>
              </a:rPr>
              <a:t>Verificar si mi producto requiere una autorización</a:t>
            </a:r>
            <a:r>
              <a:rPr lang="es-CO" dirty="0" smtClean="0"/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es-CO" dirty="0" smtClean="0"/>
              <a:t>Productos de origen animal y compuestos</a:t>
            </a:r>
          </a:p>
          <a:p>
            <a:pPr lvl="1">
              <a:buFont typeface="Wingdings" pitchFamily="2" charset="2"/>
              <a:buChar char="ü"/>
            </a:pPr>
            <a:r>
              <a:rPr lang="es-CO" dirty="0" smtClean="0"/>
              <a:t>Novel </a:t>
            </a:r>
            <a:r>
              <a:rPr lang="es-CO" dirty="0" err="1" smtClean="0"/>
              <a:t>food</a:t>
            </a:r>
            <a:endParaRPr lang="es-CO" dirty="0" smtClean="0"/>
          </a:p>
          <a:p>
            <a:r>
              <a:rPr lang="es-CO" b="1" dirty="0" smtClean="0">
                <a:solidFill>
                  <a:srgbClr val="3399FF"/>
                </a:solidFill>
              </a:rPr>
              <a:t>2.Cumplir con los requisitos para productos de origen animal y no animal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6766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91512" cy="803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3200" b="1" dirty="0" err="1" smtClean="0">
                <a:solidFill>
                  <a:srgbClr val="B20A2E"/>
                </a:solidFill>
              </a:rPr>
              <a:t>Productos</a:t>
            </a:r>
            <a:r>
              <a:rPr lang="fr-FR" sz="3200" b="1" dirty="0" smtClean="0">
                <a:solidFill>
                  <a:srgbClr val="B20A2E"/>
                </a:solidFill>
              </a:rPr>
              <a:t> de </a:t>
            </a:r>
            <a:r>
              <a:rPr lang="fr-FR" sz="3200" b="1" dirty="0" err="1" smtClean="0">
                <a:solidFill>
                  <a:srgbClr val="B20A2E"/>
                </a:solidFill>
              </a:rPr>
              <a:t>origen</a:t>
            </a:r>
            <a:r>
              <a:rPr lang="fr-FR" sz="3200" b="1" dirty="0" smtClean="0">
                <a:solidFill>
                  <a:srgbClr val="B20A2E"/>
                </a:solidFill>
              </a:rPr>
              <a:t> </a:t>
            </a:r>
            <a:r>
              <a:rPr lang="fr-FR" sz="3200" b="1" dirty="0" smtClean="0">
                <a:solidFill>
                  <a:srgbClr val="3333FF"/>
                </a:solidFill>
              </a:rPr>
              <a:t>NO </a:t>
            </a:r>
            <a:r>
              <a:rPr lang="fr-FR" sz="3200" b="1" dirty="0" smtClean="0">
                <a:solidFill>
                  <a:srgbClr val="B20A2E"/>
                </a:solidFill>
              </a:rPr>
              <a:t>animal</a:t>
            </a:r>
            <a:endParaRPr lang="es-ES" sz="3100" b="1" i="1" kern="0" dirty="0" smtClean="0">
              <a:solidFill>
                <a:srgbClr val="990033"/>
              </a:solidFill>
            </a:endParaRP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683568" y="1362596"/>
            <a:ext cx="8219216" cy="4803689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800" b="1" dirty="0" smtClean="0">
                <a:latin typeface="Arial Narrow" pitchFamily="34" charset="0"/>
              </a:rPr>
              <a:t>	</a:t>
            </a:r>
          </a:p>
          <a:p>
            <a:pPr>
              <a:buFontTx/>
              <a:buNone/>
            </a:pPr>
            <a:r>
              <a:rPr lang="es-ES" sz="2800" b="1" dirty="0" smtClean="0">
                <a:latin typeface="Arial Narrow" pitchFamily="34" charset="0"/>
              </a:rPr>
              <a:t>	</a:t>
            </a:r>
            <a:r>
              <a:rPr lang="es-ES" sz="2800" b="1" dirty="0" smtClean="0">
                <a:solidFill>
                  <a:srgbClr val="006699"/>
                </a:solidFill>
                <a:latin typeface="Arial Narrow" pitchFamily="34" charset="0"/>
              </a:rPr>
              <a:t>Los</a:t>
            </a:r>
            <a:r>
              <a:rPr lang="es-ES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s-AR" sz="2800" b="1" dirty="0" smtClean="0">
                <a:solidFill>
                  <a:srgbClr val="002060"/>
                </a:solidFill>
              </a:rPr>
              <a:t>exportadores deben respetar las reglas de base de la legislación alimentaria:</a:t>
            </a:r>
          </a:p>
          <a:p>
            <a:pPr>
              <a:buFontTx/>
              <a:buNone/>
            </a:pPr>
            <a:endParaRPr lang="es-AR" sz="2800" b="1" dirty="0" smtClean="0">
              <a:solidFill>
                <a:srgbClr val="3333FF"/>
              </a:solidFill>
            </a:endParaRPr>
          </a:p>
          <a:p>
            <a:r>
              <a:rPr lang="es-AR" sz="2800" b="1" dirty="0" smtClean="0">
                <a:solidFill>
                  <a:srgbClr val="009900"/>
                </a:solidFill>
              </a:rPr>
              <a:t>Reglamento 178/2002</a:t>
            </a:r>
            <a:endParaRPr lang="es-AR" sz="2800" dirty="0" smtClean="0">
              <a:solidFill>
                <a:srgbClr val="009900"/>
              </a:solidFill>
            </a:endParaRPr>
          </a:p>
          <a:p>
            <a:r>
              <a:rPr lang="es-AR" sz="2800" b="1" dirty="0" smtClean="0">
                <a:solidFill>
                  <a:srgbClr val="009900"/>
                </a:solidFill>
              </a:rPr>
              <a:t>Reglamento 852/2004 (Higiene basado en HACCP)</a:t>
            </a:r>
          </a:p>
          <a:p>
            <a:r>
              <a:rPr lang="es-AR" sz="2800" dirty="0" smtClean="0"/>
              <a:t>Otras normativas sobre composición, preparación y embalaje de los productos</a:t>
            </a:r>
          </a:p>
          <a:p>
            <a:r>
              <a:rPr lang="es-AR" sz="2800" dirty="0" smtClean="0"/>
              <a:t>El importador es responsable del cumplimiento de la normativa ante las autoridades.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ES" sz="2800" b="1" dirty="0" smtClean="0">
              <a:solidFill>
                <a:srgbClr val="0099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2800" b="1" dirty="0" smtClean="0"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0C3E-FCE3-4F05-AB34-898836342F9B}" type="slidenum">
              <a:rPr lang="es-ES_tradnl"/>
              <a:pPr>
                <a:defRPr/>
              </a:pPr>
              <a:t>26</a:t>
            </a:fld>
            <a:endParaRPr lang="es-ES_tradnl"/>
          </a:p>
        </p:txBody>
      </p:sp>
      <p:pic>
        <p:nvPicPr>
          <p:cNvPr id="1027" name="Picture 3" descr="C:\Users\user\Desktop\Photos aliments\Galletas de café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9018" y="0"/>
            <a:ext cx="1624982" cy="10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Photos aliments\Confitur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26" y="5709152"/>
            <a:ext cx="1569090" cy="111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80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03201"/>
            <a:ext cx="8291512" cy="803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3200" b="1" dirty="0" smtClean="0">
                <a:solidFill>
                  <a:srgbClr val="B20A2E"/>
                </a:solidFill>
              </a:rPr>
              <a:t> </a:t>
            </a:r>
            <a:r>
              <a:rPr lang="fr-FR" sz="3200" b="1" dirty="0" err="1" smtClean="0">
                <a:solidFill>
                  <a:srgbClr val="B20A2E"/>
                </a:solidFill>
              </a:rPr>
              <a:t>Productos</a:t>
            </a:r>
            <a:r>
              <a:rPr lang="fr-FR" sz="3200" b="1" dirty="0" smtClean="0">
                <a:solidFill>
                  <a:srgbClr val="B20A2E"/>
                </a:solidFill>
              </a:rPr>
              <a:t> de </a:t>
            </a:r>
            <a:r>
              <a:rPr lang="fr-FR" sz="3200" b="1" dirty="0" err="1" smtClean="0">
                <a:solidFill>
                  <a:srgbClr val="B20A2E"/>
                </a:solidFill>
              </a:rPr>
              <a:t>origen</a:t>
            </a:r>
            <a:r>
              <a:rPr lang="fr-FR" sz="3200" b="1" dirty="0" smtClean="0">
                <a:solidFill>
                  <a:srgbClr val="B20A2E"/>
                </a:solidFill>
              </a:rPr>
              <a:t> </a:t>
            </a:r>
            <a:r>
              <a:rPr lang="fr-FR" sz="3200" b="1" dirty="0" smtClean="0">
                <a:solidFill>
                  <a:srgbClr val="3333FF"/>
                </a:solidFill>
              </a:rPr>
              <a:t>NO </a:t>
            </a:r>
            <a:r>
              <a:rPr lang="fr-FR" sz="3200" b="1" dirty="0" smtClean="0">
                <a:solidFill>
                  <a:srgbClr val="B20A2E"/>
                </a:solidFill>
              </a:rPr>
              <a:t>animal</a:t>
            </a:r>
            <a:endParaRPr lang="es-ES" sz="3100" b="1" i="1" kern="0" dirty="0" smtClean="0">
              <a:solidFill>
                <a:srgbClr val="990033"/>
              </a:solidFill>
            </a:endParaRPr>
          </a:p>
        </p:txBody>
      </p:sp>
      <p:pic>
        <p:nvPicPr>
          <p:cNvPr id="1026" name="Picture 2" descr="C:\Users\user\Desktop\fruit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2824" y="0"/>
            <a:ext cx="1721176" cy="148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179513" y="1488450"/>
            <a:ext cx="8928992" cy="5036894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800" b="1" dirty="0" smtClean="0">
                <a:latin typeface="Arial Narrow" pitchFamily="34" charset="0"/>
              </a:rPr>
              <a:t>	</a:t>
            </a:r>
            <a:r>
              <a:rPr lang="es-AR" sz="2800" b="1" u="sng" dirty="0" smtClean="0">
                <a:solidFill>
                  <a:srgbClr val="990099"/>
                </a:solidFill>
              </a:rPr>
              <a:t>Otros requisitos armonizados</a:t>
            </a:r>
            <a:r>
              <a:rPr lang="es-AR" sz="2800" b="1" dirty="0" smtClean="0">
                <a:solidFill>
                  <a:srgbClr val="990099"/>
                </a:solidFill>
              </a:rPr>
              <a:t> UE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AR" sz="2800" b="1" smtClean="0">
                <a:solidFill>
                  <a:srgbClr val="990099"/>
                </a:solidFill>
              </a:rPr>
              <a:t>Ejemplos: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AR" sz="2800" b="1" dirty="0" smtClean="0">
              <a:solidFill>
                <a:srgbClr val="990099"/>
              </a:solidFill>
            </a:endParaRPr>
          </a:p>
          <a:p>
            <a:pPr>
              <a:lnSpc>
                <a:spcPct val="90000"/>
              </a:lnSpc>
            </a:pPr>
            <a:r>
              <a:rPr lang="es-AR" sz="2800" b="1" dirty="0" smtClean="0">
                <a:solidFill>
                  <a:srgbClr val="B20A2E"/>
                </a:solidFill>
              </a:rPr>
              <a:t>Niveles máximos de </a:t>
            </a:r>
            <a:r>
              <a:rPr lang="es-AR" sz="2800" b="1" u="sng" dirty="0" smtClean="0">
                <a:solidFill>
                  <a:srgbClr val="B20A2E"/>
                </a:solidFill>
              </a:rPr>
              <a:t>contaminantes</a:t>
            </a:r>
            <a:r>
              <a:rPr lang="es-AR" sz="2800" u="sng" dirty="0" smtClean="0"/>
              <a:t> </a:t>
            </a:r>
            <a:r>
              <a:rPr lang="es-AR" sz="2800" dirty="0" smtClean="0">
                <a:latin typeface="Arial Narrow" pitchFamily="34" charset="0"/>
              </a:rPr>
              <a:t>(frutas, vegetales, semillas, jugos frutas, pescados);</a:t>
            </a:r>
            <a:endParaRPr lang="es-AR" sz="2800" u="sng" dirty="0" smtClean="0">
              <a:solidFill>
                <a:srgbClr val="009900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s-AR" sz="2800" b="1" dirty="0" smtClean="0">
                <a:solidFill>
                  <a:srgbClr val="B20A2E"/>
                </a:solidFill>
              </a:rPr>
              <a:t>Niveles máximos de </a:t>
            </a:r>
            <a:r>
              <a:rPr lang="es-AR" sz="2800" b="1" u="sng" dirty="0" smtClean="0">
                <a:solidFill>
                  <a:srgbClr val="B20A2E"/>
                </a:solidFill>
              </a:rPr>
              <a:t>residuos de pesticidas</a:t>
            </a:r>
            <a:r>
              <a:rPr lang="es-AR" sz="2800" b="1" dirty="0" smtClean="0">
                <a:solidFill>
                  <a:srgbClr val="B20A2E"/>
                </a:solidFill>
              </a:rPr>
              <a:t> en alimentos</a:t>
            </a:r>
            <a:r>
              <a:rPr lang="es-AR" sz="2800" b="1" dirty="0" smtClean="0">
                <a:solidFill>
                  <a:schemeClr val="accent2"/>
                </a:solidFill>
              </a:rPr>
              <a:t> </a:t>
            </a:r>
            <a:r>
              <a:rPr lang="es-AR" sz="2800" dirty="0" smtClean="0">
                <a:latin typeface="Arial Narrow" pitchFamily="34" charset="0"/>
              </a:rPr>
              <a:t>(Frutas, vegetales, cereales)</a:t>
            </a:r>
          </a:p>
          <a:p>
            <a:pPr>
              <a:lnSpc>
                <a:spcPct val="90000"/>
              </a:lnSpc>
            </a:pPr>
            <a:r>
              <a:rPr lang="es-AR" sz="2800" b="1" u="sng" dirty="0" smtClean="0">
                <a:solidFill>
                  <a:srgbClr val="B20A2E"/>
                </a:solidFill>
              </a:rPr>
              <a:t>Aromas y aditivos autorizados</a:t>
            </a:r>
            <a:r>
              <a:rPr lang="es-AR" sz="2800" dirty="0" smtClean="0">
                <a:solidFill>
                  <a:srgbClr val="3333FF"/>
                </a:solidFill>
              </a:rPr>
              <a:t>: Reglamentos /</a:t>
            </a:r>
            <a:r>
              <a:rPr lang="es-AR" sz="2800" b="1" u="sng" dirty="0" smtClean="0">
                <a:solidFill>
                  <a:srgbClr val="000099"/>
                </a:solidFill>
                <a:latin typeface="Arial Narrow" pitchFamily="34" charset="0"/>
              </a:rPr>
              <a:t>Directivas</a:t>
            </a:r>
            <a:r>
              <a:rPr lang="es-AR" sz="2800" dirty="0" smtClean="0">
                <a:latin typeface="Arial Narrow" pitchFamily="34" charset="0"/>
              </a:rPr>
              <a:t> que definen los aditivos autorizados y su condiciones de utilización</a:t>
            </a:r>
            <a:r>
              <a:rPr lang="es-AR" sz="2800" dirty="0" smtClean="0"/>
              <a:t>.</a:t>
            </a:r>
          </a:p>
          <a:p>
            <a:endParaRPr lang="es-ES" sz="2800" b="1" dirty="0" smtClean="0">
              <a:solidFill>
                <a:srgbClr val="0099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2800" b="1" dirty="0" smtClean="0"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0C3E-FCE3-4F05-AB34-898836342F9B}" type="slidenum">
              <a:rPr lang="es-ES_tradnl"/>
              <a:pPr>
                <a:defRPr/>
              </a:pPr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4469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91512" cy="803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s-CO" sz="3200" b="1" dirty="0" smtClean="0">
                <a:solidFill>
                  <a:srgbClr val="B20A2E"/>
                </a:solidFill>
              </a:rPr>
              <a:t>Niveles máximos de contaminantes</a:t>
            </a:r>
            <a:endParaRPr lang="es-CO" sz="3100" b="1" i="1" kern="0" dirty="0" smtClean="0">
              <a:solidFill>
                <a:srgbClr val="990033"/>
              </a:solidFill>
            </a:endParaRP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642937" y="1196752"/>
            <a:ext cx="8537575" cy="5544616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800" b="1" dirty="0" smtClean="0">
                <a:latin typeface="Arial Narrow" pitchFamily="34" charset="0"/>
              </a:rPr>
              <a:t>	Para  </a:t>
            </a:r>
            <a:r>
              <a:rPr lang="es-AR" sz="2800" b="1" dirty="0" smtClean="0">
                <a:latin typeface="Arial Narrow" pitchFamily="34" charset="0"/>
              </a:rPr>
              <a:t>frutas, vegetales, semillas, jugos frutas, pescados</a:t>
            </a:r>
            <a:r>
              <a:rPr lang="es-AR" sz="2800" dirty="0" smtClean="0">
                <a:latin typeface="Arial Narrow" pitchFamily="34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s-AR" sz="2800" dirty="0" smtClean="0">
                <a:latin typeface="Arial Narrow" pitchFamily="34" charset="0"/>
              </a:rPr>
              <a:t>Se prohíbe la comercialización en el mercado de alimentos con un nivel inaceptable de contaminantes (Reglamento 315/93 CE) </a:t>
            </a:r>
            <a:endParaRPr lang="es-A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s-AR" sz="2800" u="sng" dirty="0" smtClean="0">
                <a:solidFill>
                  <a:srgbClr val="009900"/>
                </a:solidFill>
                <a:latin typeface="Arial Narrow" pitchFamily="34" charset="0"/>
              </a:rPr>
              <a:t>El Reglamento 1881/2006 de la Comisión </a:t>
            </a:r>
            <a:r>
              <a:rPr lang="es-AR" sz="2800" b="1" u="sng" dirty="0" smtClean="0">
                <a:solidFill>
                  <a:srgbClr val="FF0000"/>
                </a:solidFill>
                <a:latin typeface="Arial Narrow" pitchFamily="34" charset="0"/>
              </a:rPr>
              <a:t>establece contenido máximo de determinados contaminantes en los productos alimenticios</a:t>
            </a:r>
            <a:r>
              <a:rPr lang="es-AR" sz="2800" u="sng" dirty="0" smtClean="0">
                <a:latin typeface="Arial Narrow" pitchFamily="34" charset="0"/>
              </a:rPr>
              <a:t> (</a:t>
            </a:r>
            <a:r>
              <a:rPr lang="es-AR" sz="2800" u="sng" dirty="0" err="1" smtClean="0">
                <a:latin typeface="Arial Narrow" pitchFamily="34" charset="0"/>
              </a:rPr>
              <a:t>aflatoxinas</a:t>
            </a:r>
            <a:r>
              <a:rPr lang="es-AR" sz="2800" u="sng" dirty="0" smtClean="0">
                <a:latin typeface="Arial Narrow" pitchFamily="34" charset="0"/>
              </a:rPr>
              <a:t>, </a:t>
            </a:r>
            <a:r>
              <a:rPr lang="es-AR" sz="2800" u="sng" dirty="0" err="1" smtClean="0">
                <a:latin typeface="Arial Narrow" pitchFamily="34" charset="0"/>
              </a:rPr>
              <a:t>Ocratoxinas</a:t>
            </a:r>
            <a:r>
              <a:rPr lang="es-AR" sz="2800" u="sng" dirty="0" smtClean="0">
                <a:latin typeface="Arial Narrow" pitchFamily="34" charset="0"/>
              </a:rPr>
              <a:t>, </a:t>
            </a:r>
            <a:r>
              <a:rPr lang="es-AR" sz="2800" u="sng" dirty="0" err="1" smtClean="0">
                <a:latin typeface="Arial Narrow" pitchFamily="34" charset="0"/>
              </a:rPr>
              <a:t>Patulina</a:t>
            </a:r>
            <a:r>
              <a:rPr lang="es-AR" sz="2800" u="sng" dirty="0" smtClean="0">
                <a:latin typeface="Arial Narrow" pitchFamily="34" charset="0"/>
              </a:rPr>
              <a:t>, Plomo, cadmio, </a:t>
            </a:r>
            <a:r>
              <a:rPr lang="es-AR" sz="2800" u="sng" dirty="0" err="1" smtClean="0">
                <a:latin typeface="Arial Narrow" pitchFamily="34" charset="0"/>
              </a:rPr>
              <a:t>etc</a:t>
            </a:r>
            <a:r>
              <a:rPr lang="es-AR" sz="2800" u="sng" dirty="0" smtClean="0">
                <a:latin typeface="Arial Narrow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s-ES" sz="2800" u="sng" dirty="0">
                <a:solidFill>
                  <a:srgbClr val="00B050"/>
                </a:solidFill>
                <a:latin typeface="Arial Narrow" pitchFamily="34" charset="0"/>
              </a:rPr>
              <a:t>Reglamento (CE) nº </a:t>
            </a:r>
            <a:r>
              <a:rPr lang="es-ES" sz="2800" u="sng" dirty="0">
                <a:solidFill>
                  <a:srgbClr val="00B050"/>
                </a:solidFill>
                <a:latin typeface="Arial Narrow" pitchFamily="34" charset="0"/>
                <a:hlinkClick r:id="rId3" tooltip="1152/2009"/>
              </a:rPr>
              <a:t>1152/2009</a:t>
            </a:r>
            <a:r>
              <a:rPr lang="es-ES" sz="2800" u="sng" dirty="0">
                <a:solidFill>
                  <a:srgbClr val="00B050"/>
                </a:solidFill>
                <a:latin typeface="Arial Narrow" pitchFamily="34" charset="0"/>
              </a:rPr>
              <a:t> de la Comisión</a:t>
            </a:r>
            <a:r>
              <a:rPr lang="es-ES" sz="2800" dirty="0">
                <a:latin typeface="Arial Narrow" pitchFamily="34" charset="0"/>
              </a:rPr>
              <a:t>, </a:t>
            </a:r>
            <a:r>
              <a:rPr lang="es-ES" sz="2800" dirty="0" smtClean="0">
                <a:latin typeface="Arial Narrow" pitchFamily="34" charset="0"/>
              </a:rPr>
              <a:t>por </a:t>
            </a:r>
            <a:r>
              <a:rPr lang="es-ES" sz="2800" dirty="0">
                <a:latin typeface="Arial Narrow" pitchFamily="34" charset="0"/>
              </a:rPr>
              <a:t>el que se establecen </a:t>
            </a:r>
            <a:r>
              <a:rPr lang="es-ES" sz="2800" b="1" dirty="0">
                <a:solidFill>
                  <a:srgbClr val="FF0000"/>
                </a:solidFill>
                <a:latin typeface="Arial Narrow" pitchFamily="34" charset="0"/>
              </a:rPr>
              <a:t>condiciones específicas para la importación </a:t>
            </a:r>
            <a:r>
              <a:rPr lang="es-ES" sz="2800" dirty="0">
                <a:latin typeface="Arial Narrow" pitchFamily="34" charset="0"/>
              </a:rPr>
              <a:t>de determinados productos alimenticios de algunos terceros países debido al </a:t>
            </a:r>
            <a:r>
              <a:rPr lang="es-ES" sz="2800" b="1" dirty="0">
                <a:solidFill>
                  <a:srgbClr val="FF0000"/>
                </a:solidFill>
                <a:latin typeface="Arial Narrow" pitchFamily="34" charset="0"/>
              </a:rPr>
              <a:t>riesgo de contaminación de dichos productos por </a:t>
            </a:r>
            <a:r>
              <a:rPr lang="es-ES" sz="2800" b="1" dirty="0" err="1" smtClean="0">
                <a:solidFill>
                  <a:srgbClr val="FF0000"/>
                </a:solidFill>
                <a:latin typeface="Arial Narrow" pitchFamily="34" charset="0"/>
              </a:rPr>
              <a:t>aflatoxinas</a:t>
            </a:r>
            <a:r>
              <a:rPr lang="es-ES" sz="2800" dirty="0" smtClean="0">
                <a:latin typeface="Arial Narrow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s-AR" sz="2800" u="sng" dirty="0" smtClean="0">
                <a:solidFill>
                  <a:srgbClr val="009900"/>
                </a:solidFill>
                <a:latin typeface="Arial Narrow" pitchFamily="34" charset="0"/>
                <a:hlinkClick r:id="rId4"/>
              </a:rPr>
              <a:t>http</a:t>
            </a:r>
            <a:r>
              <a:rPr lang="es-AR" sz="2800" u="sng" dirty="0">
                <a:solidFill>
                  <a:srgbClr val="009900"/>
                </a:solidFill>
                <a:latin typeface="Arial Narrow" pitchFamily="34" charset="0"/>
                <a:hlinkClick r:id="rId4"/>
              </a:rPr>
              <a:t>://</a:t>
            </a:r>
            <a:r>
              <a:rPr lang="es-AR" sz="2800" u="sng" dirty="0" smtClean="0">
                <a:solidFill>
                  <a:srgbClr val="009900"/>
                </a:solidFill>
                <a:latin typeface="Arial Narrow" pitchFamily="34" charset="0"/>
                <a:hlinkClick r:id="rId4"/>
              </a:rPr>
              <a:t>europa.eu/legislation_summaries/food_safety/contamination_environmental_factors/l21113_es.htm</a:t>
            </a:r>
            <a:r>
              <a:rPr lang="es-AR" sz="2800" u="sng" dirty="0" smtClean="0">
                <a:solidFill>
                  <a:srgbClr val="0099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s-AR" sz="2800" dirty="0" smtClean="0"/>
          </a:p>
          <a:p>
            <a:endParaRPr lang="es-ES" sz="2800" b="1" dirty="0" smtClean="0">
              <a:solidFill>
                <a:srgbClr val="0099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2800" b="1" dirty="0" smtClean="0"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0C3E-FCE3-4F05-AB34-898836342F9B}" type="slidenum">
              <a:rPr lang="es-ES_tradnl"/>
              <a:pPr>
                <a:defRPr/>
              </a:pPr>
              <a:t>28</a:t>
            </a:fld>
            <a:endParaRPr lang="es-ES_tradnl"/>
          </a:p>
        </p:txBody>
      </p:sp>
      <p:pic>
        <p:nvPicPr>
          <p:cNvPr id="1026" name="Picture 2" descr="C:\Users\user\Desktop\Photos aliments\contaminante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7248"/>
            <a:ext cx="12858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74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91512" cy="803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s-CO" sz="3100" b="1" i="1" kern="0" dirty="0" smtClean="0">
                <a:solidFill>
                  <a:srgbClr val="990033"/>
                </a:solidFill>
              </a:rPr>
              <a:t>Contaminantes</a:t>
            </a: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467544" y="1124744"/>
            <a:ext cx="8712968" cy="573325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800" b="1" dirty="0" smtClean="0">
                <a:latin typeface="Arial Narrow" pitchFamily="34" charset="0"/>
              </a:rPr>
              <a:t>	</a:t>
            </a:r>
            <a:r>
              <a:rPr lang="es-AR" sz="2800" b="1" dirty="0" smtClean="0">
                <a:solidFill>
                  <a:srgbClr val="B20A2E"/>
                </a:solidFill>
              </a:rPr>
              <a:t>Niveles máximos de </a:t>
            </a:r>
            <a:r>
              <a:rPr lang="es-AR" sz="2800" b="1" u="sng" dirty="0" smtClean="0">
                <a:solidFill>
                  <a:srgbClr val="B20A2E"/>
                </a:solidFill>
              </a:rPr>
              <a:t>contaminantes</a:t>
            </a:r>
            <a:r>
              <a:rPr lang="es-AR" sz="2800" u="sng" dirty="0" smtClean="0"/>
              <a:t> </a:t>
            </a:r>
            <a:r>
              <a:rPr lang="es-AR" sz="2400" dirty="0" smtClean="0">
                <a:latin typeface="Arial Narrow" pitchFamily="34" charset="0"/>
              </a:rPr>
              <a:t>(frutas, vegetales, semillas, jugos frutas);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AR" sz="2000" dirty="0" smtClean="0">
                <a:latin typeface="Arial Narrow" pitchFamily="34" charset="0"/>
              </a:rPr>
              <a:t>	Anexo 1 del Reglamento 1881/2006:</a:t>
            </a:r>
            <a:endParaRPr lang="es-AR" sz="2800" u="sng" dirty="0">
              <a:solidFill>
                <a:srgbClr val="009900"/>
              </a:solidFill>
              <a:latin typeface="Arial Narrow" pitchFamily="34" charset="0"/>
              <a:hlinkClick r:id="rId3"/>
            </a:endParaRPr>
          </a:p>
          <a:p>
            <a:pPr>
              <a:lnSpc>
                <a:spcPct val="90000"/>
              </a:lnSpc>
            </a:pPr>
            <a:endParaRPr lang="es-AR" sz="2800" u="sng" dirty="0" smtClean="0">
              <a:solidFill>
                <a:srgbClr val="009900"/>
              </a:solidFill>
              <a:latin typeface="Arial Narrow" pitchFamily="34" charset="0"/>
              <a:hlinkClick r:id="rId3"/>
            </a:endParaRPr>
          </a:p>
          <a:p>
            <a:pPr>
              <a:lnSpc>
                <a:spcPct val="90000"/>
              </a:lnSpc>
            </a:pPr>
            <a:endParaRPr lang="es-AR" sz="2800" u="sng" dirty="0">
              <a:solidFill>
                <a:srgbClr val="009900"/>
              </a:solidFill>
              <a:latin typeface="Arial Narrow" pitchFamily="34" charset="0"/>
              <a:hlinkClick r:id="rId3"/>
            </a:endParaRPr>
          </a:p>
          <a:p>
            <a:pPr>
              <a:lnSpc>
                <a:spcPct val="90000"/>
              </a:lnSpc>
            </a:pPr>
            <a:endParaRPr lang="es-AR" sz="2800" u="sng" dirty="0" smtClean="0">
              <a:solidFill>
                <a:srgbClr val="009900"/>
              </a:solidFill>
              <a:latin typeface="Arial Narrow" pitchFamily="34" charset="0"/>
              <a:hlinkClick r:id="rId3"/>
            </a:endParaRPr>
          </a:p>
          <a:p>
            <a:pPr>
              <a:lnSpc>
                <a:spcPct val="90000"/>
              </a:lnSpc>
            </a:pPr>
            <a:endParaRPr lang="es-AR" sz="2800" u="sng" dirty="0" smtClean="0">
              <a:solidFill>
                <a:srgbClr val="009900"/>
              </a:solidFill>
              <a:latin typeface="Arial Narrow" pitchFamily="34" charset="0"/>
              <a:hlinkClick r:id="rId3"/>
            </a:endParaRPr>
          </a:p>
          <a:p>
            <a:endParaRPr lang="es-ES" sz="2800" b="1" dirty="0" smtClean="0">
              <a:solidFill>
                <a:srgbClr val="0099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2800" b="1" dirty="0" smtClean="0">
              <a:latin typeface="Arial Narrow" pitchFamily="34" charset="0"/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s-AR" sz="2000" u="sng" dirty="0" smtClean="0">
              <a:solidFill>
                <a:srgbClr val="009900"/>
              </a:solidFill>
              <a:latin typeface="Arial Narrow" pitchFamily="34" charset="0"/>
              <a:hlinkClick r:id="rId3"/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s-AR" sz="2000" u="sng" dirty="0">
              <a:solidFill>
                <a:srgbClr val="009900"/>
              </a:solidFill>
              <a:latin typeface="Arial Narrow" pitchFamily="34" charset="0"/>
              <a:hlinkClick r:id="rId3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s-AR" sz="2000" u="sng" dirty="0" smtClean="0">
                <a:solidFill>
                  <a:srgbClr val="009900"/>
                </a:solidFill>
                <a:latin typeface="Arial Narrow" pitchFamily="34" charset="0"/>
                <a:hlinkClick r:id="rId3"/>
              </a:rPr>
              <a:t>http</a:t>
            </a:r>
            <a:r>
              <a:rPr lang="es-AR" sz="2000" u="sng" dirty="0">
                <a:solidFill>
                  <a:srgbClr val="009900"/>
                </a:solidFill>
                <a:latin typeface="Arial Narrow" pitchFamily="34" charset="0"/>
                <a:hlinkClick r:id="rId3"/>
              </a:rPr>
              <a:t>://eur-lex.europa.eu/LexUriServ/LexUriServ.do?uri=CONSLEG:2006R1881:20100701:ES:PDF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2800" b="1" dirty="0" smtClean="0"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0C3E-FCE3-4F05-AB34-898836342F9B}" type="slidenum">
              <a:rPr lang="es-ES_tradnl"/>
              <a:pPr>
                <a:defRPr/>
              </a:pPr>
              <a:t>29</a:t>
            </a:fld>
            <a:endParaRPr lang="es-ES_tradnl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8414008"/>
              </p:ext>
            </p:extLst>
          </p:nvPr>
        </p:nvGraphicFramePr>
        <p:xfrm>
          <a:off x="1475656" y="2348879"/>
          <a:ext cx="6144344" cy="328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591"/>
                <a:gridCol w="2540267"/>
                <a:gridCol w="1983486"/>
              </a:tblGrid>
              <a:tr h="785604">
                <a:tc>
                  <a:txBody>
                    <a:bodyPr/>
                    <a:lstStyle/>
                    <a:p>
                      <a:r>
                        <a:rPr lang="fr-BE" sz="1800" dirty="0" err="1" smtClean="0"/>
                        <a:t>Contamin</a:t>
                      </a:r>
                      <a:r>
                        <a:rPr lang="fr-BE" sz="1800" dirty="0" smtClean="0"/>
                        <a:t>.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err="1" smtClean="0"/>
                        <a:t>Producto</a:t>
                      </a:r>
                      <a:r>
                        <a:rPr lang="fr-BE" sz="1800" dirty="0" smtClean="0"/>
                        <a:t> </a:t>
                      </a:r>
                      <a:r>
                        <a:rPr lang="fr-BE" sz="1800" dirty="0" err="1" smtClean="0"/>
                        <a:t>alimenticio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err="1" smtClean="0"/>
                        <a:t>Contenidos</a:t>
                      </a:r>
                      <a:r>
                        <a:rPr lang="fr-BE" sz="1800" dirty="0" smtClean="0"/>
                        <a:t> </a:t>
                      </a:r>
                      <a:r>
                        <a:rPr lang="fr-BE" sz="1800" dirty="0" err="1" smtClean="0"/>
                        <a:t>maximos</a:t>
                      </a:r>
                      <a:r>
                        <a:rPr lang="fr-BE" sz="1800" dirty="0" smtClean="0"/>
                        <a:t> µg/kg</a:t>
                      </a:r>
                      <a:endParaRPr lang="fr-BE" sz="1800" dirty="0"/>
                    </a:p>
                  </a:txBody>
                  <a:tcPr/>
                </a:tc>
              </a:tr>
              <a:tr h="785604">
                <a:tc>
                  <a:txBody>
                    <a:bodyPr/>
                    <a:lstStyle/>
                    <a:p>
                      <a:r>
                        <a:rPr lang="fr-BE" sz="1800" dirty="0" err="1" smtClean="0"/>
                        <a:t>Ocratoxina</a:t>
                      </a:r>
                      <a:endParaRPr lang="fr-BE" sz="1800" dirty="0" smtClean="0"/>
                    </a:p>
                    <a:p>
                      <a:r>
                        <a:rPr lang="fr-BE" sz="1800" dirty="0" smtClean="0"/>
                        <a:t>2.2.4.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Café </a:t>
                      </a:r>
                      <a:r>
                        <a:rPr lang="fr-BE" sz="1800" dirty="0" err="1" smtClean="0"/>
                        <a:t>tostado</a:t>
                      </a:r>
                      <a:r>
                        <a:rPr lang="fr-BE" sz="1800" dirty="0" smtClean="0"/>
                        <a:t> en </a:t>
                      </a:r>
                      <a:r>
                        <a:rPr lang="fr-BE" sz="1800" dirty="0" err="1" smtClean="0"/>
                        <a:t>grano</a:t>
                      </a:r>
                      <a:r>
                        <a:rPr lang="fr-BE" sz="1800" dirty="0" smtClean="0"/>
                        <a:t> y </a:t>
                      </a:r>
                      <a:r>
                        <a:rPr lang="fr-BE" sz="1800" dirty="0" err="1" smtClean="0"/>
                        <a:t>molido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5,0</a:t>
                      </a:r>
                      <a:endParaRPr lang="fr-BE" sz="1800" dirty="0"/>
                    </a:p>
                  </a:txBody>
                  <a:tcPr/>
                </a:tc>
              </a:tr>
              <a:tr h="1261577">
                <a:tc>
                  <a:txBody>
                    <a:bodyPr/>
                    <a:lstStyle/>
                    <a:p>
                      <a:r>
                        <a:rPr lang="fr-BE" sz="1800" dirty="0" err="1" smtClean="0"/>
                        <a:t>Patulina</a:t>
                      </a:r>
                      <a:endParaRPr lang="fr-BE" sz="1800" dirty="0" smtClean="0"/>
                    </a:p>
                    <a:p>
                      <a:endParaRPr lang="fr-BE" sz="1800" dirty="0" smtClean="0"/>
                    </a:p>
                    <a:p>
                      <a:r>
                        <a:rPr lang="fr-BE" sz="1800" dirty="0" err="1" smtClean="0"/>
                        <a:t>Plomo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err="1" smtClean="0"/>
                        <a:t>Zumos</a:t>
                      </a:r>
                      <a:r>
                        <a:rPr lang="fr-BE" sz="1800" dirty="0" smtClean="0"/>
                        <a:t>, </a:t>
                      </a:r>
                      <a:r>
                        <a:rPr lang="fr-BE" sz="1800" dirty="0" err="1" smtClean="0"/>
                        <a:t>zumos</a:t>
                      </a:r>
                      <a:r>
                        <a:rPr lang="fr-BE" sz="1800" dirty="0" smtClean="0"/>
                        <a:t> de </a:t>
                      </a:r>
                      <a:r>
                        <a:rPr lang="fr-BE" sz="1800" dirty="0" err="1" smtClean="0"/>
                        <a:t>frutas</a:t>
                      </a:r>
                      <a:r>
                        <a:rPr lang="fr-BE" sz="1800" dirty="0" smtClean="0"/>
                        <a:t> </a:t>
                      </a:r>
                      <a:r>
                        <a:rPr lang="fr-BE" sz="1800" dirty="0" err="1" smtClean="0"/>
                        <a:t>reconstituidos</a:t>
                      </a:r>
                      <a:r>
                        <a:rPr lang="fr-BE" sz="1800" dirty="0" smtClean="0"/>
                        <a:t>, </a:t>
                      </a:r>
                      <a:r>
                        <a:rPr lang="fr-BE" sz="1800" baseline="0" dirty="0" smtClean="0"/>
                        <a:t> y </a:t>
                      </a:r>
                      <a:r>
                        <a:rPr lang="fr-BE" sz="1800" baseline="0" dirty="0" err="1" smtClean="0"/>
                        <a:t>Nectares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50</a:t>
                      </a:r>
                    </a:p>
                    <a:p>
                      <a:endParaRPr lang="fr-BE" sz="1800" dirty="0" smtClean="0"/>
                    </a:p>
                    <a:p>
                      <a:r>
                        <a:rPr lang="fr-BE" sz="1800" dirty="0" smtClean="0"/>
                        <a:t>0,50</a:t>
                      </a:r>
                      <a:endParaRPr lang="fr-BE" sz="1800" dirty="0"/>
                    </a:p>
                  </a:txBody>
                  <a:tcPr/>
                </a:tc>
              </a:tr>
              <a:tr h="454823">
                <a:tc>
                  <a:txBody>
                    <a:bodyPr/>
                    <a:lstStyle/>
                    <a:p>
                      <a:r>
                        <a:rPr lang="fr-BE" sz="1800" dirty="0" err="1" smtClean="0"/>
                        <a:t>Plomo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err="1" smtClean="0"/>
                        <a:t>frutas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0,10</a:t>
                      </a:r>
                      <a:endParaRPr lang="fr-BE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01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BE" dirty="0" smtClean="0"/>
          </a:p>
          <a:p>
            <a:pPr fontAlgn="auto">
              <a:spcAft>
                <a:spcPts val="0"/>
              </a:spcAft>
              <a:defRPr/>
            </a:pPr>
            <a:endParaRPr lang="fr-BE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BE" dirty="0" smtClean="0"/>
          </a:p>
        </p:txBody>
      </p:sp>
      <p:sp>
        <p:nvSpPr>
          <p:cNvPr id="2150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8BD773-36CF-4024-8762-3634693FFF24}" type="slidenum">
              <a:rPr lang="es-ES_tradnl" smtClean="0">
                <a:solidFill>
                  <a:srgbClr val="898989"/>
                </a:solidFill>
              </a:rPr>
              <a:pPr/>
              <a:t>3</a:t>
            </a:fld>
            <a:endParaRPr lang="es-ES_tradnl" smtClean="0">
              <a:solidFill>
                <a:srgbClr val="898989"/>
              </a:solidFill>
            </a:endParaRPr>
          </a:p>
        </p:txBody>
      </p:sp>
      <p:sp>
        <p:nvSpPr>
          <p:cNvPr id="9" name="Rectangle 513"/>
          <p:cNvSpPr txBox="1">
            <a:spLocks noChangeArrowheads="1"/>
          </p:cNvSpPr>
          <p:nvPr/>
        </p:nvSpPr>
        <p:spPr bwMode="auto">
          <a:xfrm>
            <a:off x="687388" y="2636839"/>
            <a:ext cx="7772400" cy="158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" sz="3200" b="1" u="sn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s-ES" sz="3200" b="1" dirty="0">
                <a:solidFill>
                  <a:srgbClr val="002060"/>
                </a:solidFill>
              </a:rPr>
              <a:t>1</a:t>
            </a:r>
            <a:r>
              <a:rPr lang="es-ES" sz="3200" b="1" dirty="0" smtClean="0">
                <a:solidFill>
                  <a:srgbClr val="002060"/>
                </a:solidFill>
              </a:rPr>
              <a:t>.</a:t>
            </a:r>
            <a:r>
              <a:rPr lang="es-ES" sz="3200" b="1" dirty="0">
                <a:solidFill>
                  <a:srgbClr val="002060"/>
                </a:solidFill>
              </a:rPr>
              <a:t>	</a:t>
            </a:r>
            <a:r>
              <a:rPr lang="es-ES" sz="3200" b="1" dirty="0" smtClean="0">
                <a:solidFill>
                  <a:srgbClr val="002060"/>
                </a:solidFill>
              </a:rPr>
              <a:t>Antes de exportar a la UE:</a:t>
            </a:r>
          </a:p>
          <a:p>
            <a:pPr>
              <a:defRPr/>
            </a:pPr>
            <a:r>
              <a:rPr lang="es-ES" sz="3200" b="1" dirty="0" smtClean="0">
                <a:solidFill>
                  <a:srgbClr val="002060"/>
                </a:solidFill>
              </a:rPr>
              <a:t>Aspectos a tener en cuenta ….</a:t>
            </a:r>
            <a:endParaRPr lang="es-ES" sz="3200" b="1" u="sng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2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91512" cy="803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s-CO" sz="3100" b="1" i="1" kern="0" dirty="0" smtClean="0">
                <a:solidFill>
                  <a:srgbClr val="990033"/>
                </a:solidFill>
              </a:rPr>
              <a:t>Contaminantes</a:t>
            </a: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467544" y="1124744"/>
            <a:ext cx="8712968" cy="573325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800" b="1" dirty="0" smtClean="0">
                <a:latin typeface="Arial Narrow" pitchFamily="34" charset="0"/>
              </a:rPr>
              <a:t>	</a:t>
            </a:r>
            <a:r>
              <a:rPr lang="es-AR" sz="2800" b="1" dirty="0" smtClean="0">
                <a:solidFill>
                  <a:srgbClr val="B20A2E"/>
                </a:solidFill>
              </a:rPr>
              <a:t>Niveles máximos:  </a:t>
            </a:r>
            <a:r>
              <a:rPr lang="es-AR" sz="2800" b="1" u="sng" dirty="0" smtClean="0">
                <a:solidFill>
                  <a:srgbClr val="B20A2E"/>
                </a:solidFill>
              </a:rPr>
              <a:t>productos de la pesca</a:t>
            </a:r>
            <a:endParaRPr lang="es-AR" sz="2400" dirty="0" smtClean="0">
              <a:latin typeface="Arial Narrow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AR" sz="2000" dirty="0" smtClean="0">
                <a:latin typeface="Arial Narrow" pitchFamily="34" charset="0"/>
              </a:rPr>
              <a:t>	Anexo 1 del Reglamento 1881/2006:</a:t>
            </a:r>
            <a:endParaRPr lang="es-AR" sz="2800" u="sng" dirty="0">
              <a:solidFill>
                <a:srgbClr val="009900"/>
              </a:solidFill>
              <a:latin typeface="Arial Narrow" pitchFamily="34" charset="0"/>
              <a:hlinkClick r:id="rId3"/>
            </a:endParaRPr>
          </a:p>
          <a:p>
            <a:pPr>
              <a:lnSpc>
                <a:spcPct val="90000"/>
              </a:lnSpc>
            </a:pPr>
            <a:endParaRPr lang="es-AR" sz="2800" u="sng" dirty="0" smtClean="0">
              <a:solidFill>
                <a:srgbClr val="009900"/>
              </a:solidFill>
              <a:latin typeface="Arial Narrow" pitchFamily="34" charset="0"/>
              <a:hlinkClick r:id="rId3"/>
            </a:endParaRPr>
          </a:p>
          <a:p>
            <a:pPr>
              <a:lnSpc>
                <a:spcPct val="90000"/>
              </a:lnSpc>
            </a:pPr>
            <a:endParaRPr lang="es-AR" sz="2800" u="sng" dirty="0">
              <a:solidFill>
                <a:srgbClr val="009900"/>
              </a:solidFill>
              <a:latin typeface="Arial Narrow" pitchFamily="34" charset="0"/>
              <a:hlinkClick r:id="rId3"/>
            </a:endParaRPr>
          </a:p>
          <a:p>
            <a:pPr>
              <a:lnSpc>
                <a:spcPct val="90000"/>
              </a:lnSpc>
            </a:pPr>
            <a:endParaRPr lang="es-AR" sz="2800" u="sng" dirty="0">
              <a:solidFill>
                <a:srgbClr val="009900"/>
              </a:solidFill>
              <a:latin typeface="Arial Narrow" pitchFamily="34" charset="0"/>
              <a:hlinkClick r:id="rId3"/>
            </a:endParaRPr>
          </a:p>
          <a:p>
            <a:pPr>
              <a:lnSpc>
                <a:spcPct val="90000"/>
              </a:lnSpc>
            </a:pPr>
            <a:endParaRPr lang="es-AR" sz="2800" u="sng" dirty="0" smtClean="0">
              <a:solidFill>
                <a:srgbClr val="009900"/>
              </a:solidFill>
              <a:latin typeface="Arial Narrow" pitchFamily="34" charset="0"/>
              <a:hlinkClick r:id="rId3"/>
            </a:endParaRPr>
          </a:p>
          <a:p>
            <a:pPr>
              <a:lnSpc>
                <a:spcPct val="90000"/>
              </a:lnSpc>
            </a:pPr>
            <a:endParaRPr lang="es-AR" sz="2800" u="sng" dirty="0" smtClean="0">
              <a:solidFill>
                <a:srgbClr val="009900"/>
              </a:solidFill>
              <a:latin typeface="Arial Narrow" pitchFamily="34" charset="0"/>
              <a:hlinkClick r:id="rId3"/>
            </a:endParaRPr>
          </a:p>
          <a:p>
            <a:endParaRPr lang="es-ES" sz="2800" b="1" dirty="0" smtClean="0">
              <a:solidFill>
                <a:srgbClr val="0099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2800" b="1" dirty="0" smtClean="0">
              <a:latin typeface="Arial Narrow" pitchFamily="34" charset="0"/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s-AR" sz="2000" u="sng" dirty="0" smtClean="0">
              <a:solidFill>
                <a:srgbClr val="009900"/>
              </a:solidFill>
              <a:latin typeface="Arial Narrow" pitchFamily="34" charset="0"/>
              <a:hlinkClick r:id="rId3"/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s-AR" sz="2000" u="sng" dirty="0">
              <a:solidFill>
                <a:srgbClr val="009900"/>
              </a:solidFill>
              <a:latin typeface="Arial Narrow" pitchFamily="34" charset="0"/>
              <a:hlinkClick r:id="rId3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2800" b="1" dirty="0" smtClean="0"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0C3E-FCE3-4F05-AB34-898836342F9B}" type="slidenum">
              <a:rPr lang="es-ES_tradnl"/>
              <a:pPr>
                <a:defRPr/>
              </a:pPr>
              <a:t>30</a:t>
            </a:fld>
            <a:endParaRPr lang="es-ES_tradnl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9395251"/>
              </p:ext>
            </p:extLst>
          </p:nvPr>
        </p:nvGraphicFramePr>
        <p:xfrm>
          <a:off x="1475656" y="1916832"/>
          <a:ext cx="6144344" cy="415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591"/>
                <a:gridCol w="1979809"/>
                <a:gridCol w="2543944"/>
              </a:tblGrid>
              <a:tr h="720080">
                <a:tc>
                  <a:txBody>
                    <a:bodyPr/>
                    <a:lstStyle/>
                    <a:p>
                      <a:r>
                        <a:rPr lang="fr-BE" sz="1800" dirty="0" err="1" smtClean="0"/>
                        <a:t>Producto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err="1" smtClean="0"/>
                        <a:t>Contaminante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err="1" smtClean="0"/>
                        <a:t>Contenidos</a:t>
                      </a:r>
                      <a:r>
                        <a:rPr lang="fr-BE" sz="1800" dirty="0" smtClean="0"/>
                        <a:t> </a:t>
                      </a:r>
                      <a:r>
                        <a:rPr lang="fr-BE" sz="1800" dirty="0" err="1" smtClean="0"/>
                        <a:t>maximos</a:t>
                      </a:r>
                      <a:r>
                        <a:rPr lang="fr-BE" sz="1800" dirty="0" smtClean="0"/>
                        <a:t> µg/kg</a:t>
                      </a:r>
                      <a:endParaRPr lang="fr-BE" sz="1800" dirty="0"/>
                    </a:p>
                  </a:txBody>
                  <a:tcPr/>
                </a:tc>
              </a:tr>
              <a:tr h="785604">
                <a:tc>
                  <a:txBody>
                    <a:bodyPr/>
                    <a:lstStyle/>
                    <a:p>
                      <a:r>
                        <a:rPr lang="fr-BE" sz="1800" dirty="0" err="1" smtClean="0"/>
                        <a:t>Pescados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err="1" smtClean="0"/>
                        <a:t>Plomo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 (carne de pescado)</a:t>
                      </a:r>
                      <a:endParaRPr lang="fr-BE" sz="1800" dirty="0"/>
                    </a:p>
                  </a:txBody>
                  <a:tcPr/>
                </a:tc>
              </a:tr>
              <a:tr h="1261577">
                <a:tc>
                  <a:txBody>
                    <a:bodyPr/>
                    <a:lstStyle/>
                    <a:p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err="1" smtClean="0"/>
                        <a:t>Cadmio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0,050 (carne de pescado) varios pescados a 0,10 (atún, bonito, sardina, mojara, etc.), 030 (pez espada) y 0,50 para </a:t>
                      </a:r>
                      <a:r>
                        <a:rPr lang="es-A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crustaceos</a:t>
                      </a:r>
                      <a:endParaRPr lang="fr-BE" sz="1800" dirty="0"/>
                    </a:p>
                  </a:txBody>
                  <a:tcPr/>
                </a:tc>
              </a:tr>
              <a:tr h="454823">
                <a:tc>
                  <a:txBody>
                    <a:bodyPr/>
                    <a:lstStyle/>
                    <a:p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err="1" smtClean="0"/>
                        <a:t>Mercurio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0,5 a 1,0 dependiendo el tipo de pescado</a:t>
                      </a:r>
                      <a:endParaRPr lang="fr-B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user\Desktop\IMAGES ALIMENTS\camarones_313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3133" cy="97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5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067175" y="261938"/>
            <a:ext cx="49688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sz="2200" dirty="0" err="1" smtClean="0">
                <a:solidFill>
                  <a:schemeClr val="bg1"/>
                </a:solidFill>
                <a:latin typeface="Calibri" pitchFamily="34" charset="0"/>
              </a:rPr>
              <a:t>ereira</a:t>
            </a:r>
            <a:r>
              <a:rPr lang="es-ES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200" dirty="0">
                <a:solidFill>
                  <a:schemeClr val="bg1"/>
                </a:solidFill>
                <a:latin typeface="Calibri" pitchFamily="34" charset="0"/>
              </a:rPr>
              <a:t>22 Marzo 2012</a:t>
            </a:r>
            <a:endParaRPr lang="es-ES_tradnl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78581" y="75743"/>
            <a:ext cx="8291512" cy="803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s-CO" sz="3100" b="1" i="1" kern="0" dirty="0" smtClean="0">
                <a:solidFill>
                  <a:srgbClr val="990033"/>
                </a:solidFill>
              </a:rPr>
              <a:t>Pesticidas</a:t>
            </a: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323528" y="1124744"/>
            <a:ext cx="8807192" cy="5544616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800" b="1" dirty="0" smtClean="0">
                <a:latin typeface="Arial Narrow" pitchFamily="34" charset="0"/>
              </a:rPr>
              <a:t>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AR" sz="2800" b="1" dirty="0" smtClean="0">
                <a:solidFill>
                  <a:srgbClr val="B20A2E"/>
                </a:solidFill>
              </a:rPr>
              <a:t>Niveles máximos de </a:t>
            </a:r>
            <a:r>
              <a:rPr lang="es-AR" sz="2800" b="1" u="sng" dirty="0" smtClean="0">
                <a:solidFill>
                  <a:srgbClr val="B20A2E"/>
                </a:solidFill>
              </a:rPr>
              <a:t>residuos de pesticidas</a:t>
            </a:r>
            <a:r>
              <a:rPr lang="es-AR" sz="2800" b="1" dirty="0" smtClean="0">
                <a:solidFill>
                  <a:srgbClr val="B20A2E"/>
                </a:solidFill>
              </a:rPr>
              <a:t> en alimentos</a:t>
            </a:r>
            <a:r>
              <a:rPr lang="es-AR" sz="2800" b="1" dirty="0" smtClean="0">
                <a:solidFill>
                  <a:schemeClr val="accent2"/>
                </a:solidFill>
              </a:rPr>
              <a:t> </a:t>
            </a:r>
            <a:r>
              <a:rPr lang="es-AR" sz="2800" dirty="0" smtClean="0">
                <a:latin typeface="Arial Narrow" pitchFamily="34" charset="0"/>
              </a:rPr>
              <a:t>(Frutas, vegetales, cereales) </a:t>
            </a:r>
          </a:p>
          <a:p>
            <a:pPr>
              <a:lnSpc>
                <a:spcPct val="90000"/>
              </a:lnSpc>
            </a:pPr>
            <a:r>
              <a:rPr lang="es-AR" sz="2800" u="sng" dirty="0" smtClean="0">
                <a:solidFill>
                  <a:srgbClr val="33CC33"/>
                </a:solidFill>
                <a:latin typeface="Arial Narrow" pitchFamily="34" charset="0"/>
              </a:rPr>
              <a:t>Reglamento 396/2005/CE </a:t>
            </a:r>
            <a:r>
              <a:rPr lang="es-AR" sz="2800" dirty="0" smtClean="0">
                <a:latin typeface="Arial Narrow" pitchFamily="34" charset="0"/>
              </a:rPr>
              <a:t> establece los limites máximos de residuos de plaguicidas en alimentos y piensos de origen vegetal y animal</a:t>
            </a:r>
            <a:r>
              <a:rPr lang="es-AR" sz="2800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s-AR" sz="2800" dirty="0" smtClean="0">
                <a:solidFill>
                  <a:srgbClr val="000099"/>
                </a:solidFill>
                <a:latin typeface="Arial Narrow" pitchFamily="34" charset="0"/>
              </a:rPr>
              <a:t>El contenido máximo de plaguicidas en los alimentos se sitúa en </a:t>
            </a:r>
            <a:r>
              <a:rPr lang="es-A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0,01 mg/kg</a:t>
            </a:r>
            <a:r>
              <a:rPr lang="es-AR" sz="2800" dirty="0" smtClean="0">
                <a:solidFill>
                  <a:srgbClr val="000099"/>
                </a:solidFill>
                <a:latin typeface="Arial Narrow" pitchFamily="34" charset="0"/>
              </a:rPr>
              <a:t>. Es un limite aplicable </a:t>
            </a:r>
            <a:r>
              <a:rPr lang="es-AR" sz="2800" u="sng" dirty="0" smtClean="0">
                <a:solidFill>
                  <a:srgbClr val="000099"/>
                </a:solidFill>
                <a:latin typeface="Arial Narrow" pitchFamily="34" charset="0"/>
              </a:rPr>
              <a:t>por defecto</a:t>
            </a:r>
            <a:r>
              <a:rPr lang="es-AR" sz="2800" dirty="0" smtClean="0">
                <a:solidFill>
                  <a:srgbClr val="000099"/>
                </a:solidFill>
                <a:latin typeface="Arial Narrow" pitchFamily="34" charset="0"/>
              </a:rPr>
              <a:t>: en todos los casos que no se haya fijado un LMR especifico para un producto o tipo de producto (Anexo II (por ej. frutas frescas, limones, verduras, tés, café, carne </a:t>
            </a:r>
            <a:r>
              <a:rPr lang="es-ES" sz="2600" b="1" dirty="0" smtClean="0">
                <a:latin typeface="Arial Narrow" pitchFamily="34" charset="0"/>
                <a:hlinkClick r:id="rId3"/>
              </a:rPr>
              <a:t>http</a:t>
            </a:r>
            <a:r>
              <a:rPr lang="es-ES" sz="2600" b="1" dirty="0">
                <a:latin typeface="Arial Narrow" pitchFamily="34" charset="0"/>
                <a:hlinkClick r:id="rId3"/>
              </a:rPr>
              <a:t>://</a:t>
            </a:r>
            <a:r>
              <a:rPr lang="es-ES" sz="2600" b="1" dirty="0" smtClean="0">
                <a:latin typeface="Arial Narrow" pitchFamily="34" charset="0"/>
                <a:hlinkClick r:id="rId3"/>
              </a:rPr>
              <a:t>europa.eu/legislation_summaries/food_safety/plant_health_checks/l21289_es.htm</a:t>
            </a:r>
            <a:r>
              <a:rPr lang="es-ES" sz="2600" b="1" dirty="0" smtClean="0">
                <a:latin typeface="Arial Narrow" pitchFamily="34" charset="0"/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2800" b="1" dirty="0" smtClean="0">
              <a:latin typeface="Arial Narrow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800" b="1" dirty="0" smtClean="0">
                <a:latin typeface="Arial Narrow" pitchFamily="34" charset="0"/>
              </a:rPr>
              <a:t>Buscar un nivel: consultar </a:t>
            </a:r>
            <a:r>
              <a:rPr lang="es-ES" sz="2800" b="1" dirty="0" err="1" smtClean="0">
                <a:latin typeface="Arial Narrow" pitchFamily="34" charset="0"/>
              </a:rPr>
              <a:t>pesticides</a:t>
            </a:r>
            <a:r>
              <a:rPr lang="es-ES" sz="2800" b="1" dirty="0" smtClean="0">
                <a:latin typeface="Arial Narrow" pitchFamily="34" charset="0"/>
              </a:rPr>
              <a:t> </a:t>
            </a:r>
            <a:r>
              <a:rPr lang="es-ES" sz="2800" b="1" dirty="0" err="1" smtClean="0">
                <a:latin typeface="Arial Narrow" pitchFamily="34" charset="0"/>
              </a:rPr>
              <a:t>residues</a:t>
            </a:r>
            <a:r>
              <a:rPr lang="es-ES" sz="2800" b="1" dirty="0" smtClean="0">
                <a:latin typeface="Arial Narrow" pitchFamily="34" charset="0"/>
              </a:rPr>
              <a:t> </a:t>
            </a:r>
            <a:r>
              <a:rPr lang="es-ES" sz="2800" b="1" dirty="0" err="1" smtClean="0">
                <a:latin typeface="Arial Narrow" pitchFamily="34" charset="0"/>
              </a:rPr>
              <a:t>database</a:t>
            </a:r>
            <a:r>
              <a:rPr lang="es-ES" sz="2800" b="1" dirty="0" smtClean="0">
                <a:latin typeface="Arial Narrow" pitchFamily="34" charset="0"/>
              </a:rPr>
              <a:t>: </a:t>
            </a:r>
            <a:r>
              <a:rPr lang="es-ES" sz="2800" b="1" dirty="0">
                <a:latin typeface="Arial Narrow" pitchFamily="34" charset="0"/>
                <a:hlinkClick r:id="rId4"/>
              </a:rPr>
              <a:t>http://</a:t>
            </a:r>
            <a:r>
              <a:rPr lang="es-ES" sz="2800" b="1" dirty="0" smtClean="0">
                <a:latin typeface="Arial Narrow" pitchFamily="34" charset="0"/>
                <a:hlinkClick r:id="rId4"/>
              </a:rPr>
              <a:t>ec.europa.eu/sanco_pesticides/public/index.cfm?event=commodity.selection</a:t>
            </a:r>
            <a:r>
              <a:rPr lang="es-ES" sz="28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0C3E-FCE3-4F05-AB34-898836342F9B}" type="slidenum">
              <a:rPr lang="es-ES_tradnl"/>
              <a:pPr>
                <a:defRPr/>
              </a:pPr>
              <a:t>31</a:t>
            </a:fld>
            <a:endParaRPr lang="es-ES_tradnl"/>
          </a:p>
        </p:txBody>
      </p:sp>
      <p:pic>
        <p:nvPicPr>
          <p:cNvPr id="2050" name="Picture 2" descr="C:\Users\user\Desktop\Photos aliments\pesticidas_uni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2123728" cy="141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01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067175" y="261938"/>
            <a:ext cx="49688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sz="2200" dirty="0" err="1" smtClean="0">
                <a:solidFill>
                  <a:schemeClr val="bg1"/>
                </a:solidFill>
                <a:latin typeface="Calibri" pitchFamily="34" charset="0"/>
              </a:rPr>
              <a:t>ereira</a:t>
            </a:r>
            <a:r>
              <a:rPr lang="es-ES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200" dirty="0">
                <a:solidFill>
                  <a:schemeClr val="bg1"/>
                </a:solidFill>
                <a:latin typeface="Calibri" pitchFamily="34" charset="0"/>
              </a:rPr>
              <a:t>22 Marzo 2012</a:t>
            </a:r>
            <a:endParaRPr lang="es-ES_tradnl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5743"/>
            <a:ext cx="8291512" cy="803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s-CO" sz="3100" b="1" i="1" kern="0" dirty="0" smtClean="0">
                <a:solidFill>
                  <a:srgbClr val="990033"/>
                </a:solidFill>
              </a:rPr>
              <a:t>Pesticidas</a:t>
            </a: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0" y="1735331"/>
            <a:ext cx="9144001" cy="5122669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800" b="1" dirty="0" smtClean="0">
                <a:latin typeface="Arial Narrow" pitchFamily="34" charset="0"/>
              </a:rPr>
              <a:t>	</a:t>
            </a:r>
            <a:r>
              <a:rPr lang="es-AR" sz="2800" b="1" dirty="0" smtClean="0">
                <a:solidFill>
                  <a:srgbClr val="B20A2E"/>
                </a:solidFill>
              </a:rPr>
              <a:t>Controlar los niveles máximos de contaminantes y Limites Máximos  de R</a:t>
            </a:r>
            <a:r>
              <a:rPr lang="es-AR" sz="2800" b="1" u="sng" dirty="0" smtClean="0">
                <a:solidFill>
                  <a:srgbClr val="B20A2E"/>
                </a:solidFill>
              </a:rPr>
              <a:t>esiduos de pesticidas</a:t>
            </a:r>
            <a:r>
              <a:rPr lang="es-AR" sz="2800" b="1" dirty="0" smtClean="0">
                <a:solidFill>
                  <a:srgbClr val="B20A2E"/>
                </a:solidFill>
              </a:rPr>
              <a:t> en alimentos 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AR" sz="2800" dirty="0">
                <a:latin typeface="Arial Narrow" pitchFamily="34" charset="0"/>
              </a:rPr>
              <a:t>	</a:t>
            </a:r>
            <a:r>
              <a:rPr lang="es-AR" sz="2800" dirty="0" smtClean="0">
                <a:latin typeface="Arial Narrow" pitchFamily="34" charset="0"/>
              </a:rPr>
              <a:t>Mandar muestras a laboratorios acreditados para realizar los análisis de pesticidas y contaminantes.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AR" sz="2800" dirty="0">
                <a:latin typeface="Arial Narrow" pitchFamily="34" charset="0"/>
              </a:rPr>
              <a:t>	</a:t>
            </a:r>
            <a:r>
              <a:rPr lang="es-AR" sz="2800" dirty="0" smtClean="0">
                <a:latin typeface="Arial Narrow" pitchFamily="34" charset="0"/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AR" sz="2800" dirty="0">
                <a:latin typeface="Arial Narrow" pitchFamily="34" charset="0"/>
              </a:rPr>
              <a:t>	</a:t>
            </a:r>
            <a:r>
              <a:rPr lang="es-AR" sz="28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Problema: </a:t>
            </a:r>
            <a:r>
              <a:rPr lang="es-AR" sz="2800" dirty="0" smtClean="0">
                <a:latin typeface="Arial Narrow" pitchFamily="34" charset="0"/>
              </a:rPr>
              <a:t>en Colombia </a:t>
            </a:r>
            <a:r>
              <a:rPr lang="es-AR" sz="28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pocos laboratorios </a:t>
            </a:r>
            <a:r>
              <a:rPr lang="es-AR" sz="2800" dirty="0" smtClean="0">
                <a:latin typeface="Arial Narrow" pitchFamily="34" charset="0"/>
              </a:rPr>
              <a:t>realizan los ensayos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AR" sz="2800" dirty="0">
              <a:latin typeface="Arial Narrow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AR" sz="2800" dirty="0" smtClean="0">
              <a:latin typeface="Arial Narrow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AR" sz="2800" dirty="0">
                <a:latin typeface="Arial Narrow" pitchFamily="34" charset="0"/>
              </a:rPr>
              <a:t>	</a:t>
            </a:r>
            <a:r>
              <a:rPr lang="es-AR" sz="2800" b="1" u="sng" dirty="0" smtClean="0">
                <a:solidFill>
                  <a:srgbClr val="C00000"/>
                </a:solidFill>
                <a:latin typeface="Arial Narrow" pitchFamily="34" charset="0"/>
              </a:rPr>
              <a:t>Importancia de las certificaciones voluntarias y el control por un organismo independiente.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AR" sz="2800" dirty="0" smtClean="0"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0C3E-FCE3-4F05-AB34-898836342F9B}" type="slidenum">
              <a:rPr lang="es-ES_tradnl"/>
              <a:pPr>
                <a:defRPr/>
              </a:pPr>
              <a:t>32</a:t>
            </a:fld>
            <a:endParaRPr lang="es-ES_tradnl"/>
          </a:p>
        </p:txBody>
      </p:sp>
      <p:pic>
        <p:nvPicPr>
          <p:cNvPr id="2050" name="Picture 2" descr="C:\Users\user\Desktop\Photos aliments\pesticidas_un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1141"/>
            <a:ext cx="2483768" cy="16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vers le bas 6"/>
          <p:cNvSpPr/>
          <p:nvPr/>
        </p:nvSpPr>
        <p:spPr>
          <a:xfrm>
            <a:off x="4354068" y="4941168"/>
            <a:ext cx="387351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450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152"/>
            <a:ext cx="8291512" cy="803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3200" b="1" dirty="0" smtClean="0">
                <a:solidFill>
                  <a:srgbClr val="B20A2E"/>
                </a:solidFill>
              </a:rPr>
              <a:t> </a:t>
            </a:r>
            <a:r>
              <a:rPr lang="es-CO" sz="3200" b="1" dirty="0" smtClean="0">
                <a:solidFill>
                  <a:srgbClr val="B20A2E"/>
                </a:solidFill>
              </a:rPr>
              <a:t>Productos de origen animal</a:t>
            </a:r>
            <a:endParaRPr lang="es-CO" sz="3100" b="1" i="1" kern="0" dirty="0" smtClean="0">
              <a:solidFill>
                <a:srgbClr val="990033"/>
              </a:solidFill>
            </a:endParaRP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539552" y="835314"/>
            <a:ext cx="8712968" cy="6010037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800" b="1" dirty="0" smtClean="0">
                <a:latin typeface="Arial Narrow" pitchFamily="34" charset="0"/>
              </a:rPr>
              <a:t>	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AR" sz="3500" b="1" dirty="0" smtClean="0">
                <a:solidFill>
                  <a:srgbClr val="990099"/>
                </a:solidFill>
                <a:latin typeface="+mj-lt"/>
              </a:rPr>
              <a:t>Además de los requisitos anteriores </a:t>
            </a:r>
            <a:r>
              <a:rPr lang="es-AR" sz="3500" dirty="0" smtClean="0">
                <a:solidFill>
                  <a:srgbClr val="990099"/>
                </a:solidFill>
                <a:latin typeface="+mj-lt"/>
              </a:rPr>
              <a:t>:</a:t>
            </a:r>
          </a:p>
          <a:p>
            <a:pPr marL="609600" indent="-609600">
              <a:lnSpc>
                <a:spcPct val="80000"/>
              </a:lnSpc>
            </a:pPr>
            <a:endParaRPr lang="es-AR" sz="3500" b="1" dirty="0" smtClean="0">
              <a:solidFill>
                <a:srgbClr val="990033"/>
              </a:solidFill>
              <a:latin typeface="+mj-lt"/>
            </a:endParaRPr>
          </a:p>
          <a:p>
            <a:pPr marL="609600" indent="-609600">
              <a:lnSpc>
                <a:spcPct val="80000"/>
              </a:lnSpc>
            </a:pPr>
            <a:r>
              <a:rPr lang="es-AR" sz="3500" b="1" dirty="0" smtClean="0">
                <a:solidFill>
                  <a:srgbClr val="990033"/>
                </a:solidFill>
                <a:latin typeface="+mj-lt"/>
                <a:cs typeface="Arial" pitchFamily="34" charset="0"/>
              </a:rPr>
              <a:t>Los productos de origen animal solo pueden ser exportados cuando:</a:t>
            </a:r>
          </a:p>
          <a:p>
            <a:pPr marL="609600" indent="-609600">
              <a:lnSpc>
                <a:spcPct val="80000"/>
              </a:lnSpc>
            </a:pPr>
            <a:r>
              <a:rPr lang="es-ES" sz="3500" b="1" dirty="0" smtClean="0">
                <a:latin typeface="+mj-lt"/>
                <a:ea typeface="SimSun" pitchFamily="2" charset="-122"/>
              </a:rPr>
              <a:t>El producto esta autorizado para ser exportado de Colombia (</a:t>
            </a:r>
            <a:r>
              <a:rPr lang="es-ES" sz="3500" b="1" dirty="0" err="1" smtClean="0">
                <a:latin typeface="+mj-lt"/>
                <a:ea typeface="SimSun" pitchFamily="2" charset="-122"/>
              </a:rPr>
              <a:t>ej</a:t>
            </a:r>
            <a:r>
              <a:rPr lang="es-ES" sz="3500" b="1" dirty="0" smtClean="0">
                <a:latin typeface="+mj-lt"/>
                <a:ea typeface="SimSun" pitchFamily="2" charset="-122"/>
              </a:rPr>
              <a:t> pescado)</a:t>
            </a:r>
          </a:p>
          <a:p>
            <a:pPr marL="609600" indent="-609600">
              <a:lnSpc>
                <a:spcPct val="80000"/>
              </a:lnSpc>
            </a:pPr>
            <a:r>
              <a:rPr lang="es-ES" sz="3500" b="1" dirty="0" smtClean="0">
                <a:latin typeface="+mj-lt"/>
                <a:ea typeface="SimSun" pitchFamily="2" charset="-122"/>
              </a:rPr>
              <a:t>Los productos provienen de un establecimiento autorizado</a:t>
            </a:r>
          </a:p>
          <a:p>
            <a:pPr marL="609600" indent="-609600">
              <a:lnSpc>
                <a:spcPct val="80000"/>
              </a:lnSpc>
            </a:pPr>
            <a:r>
              <a:rPr lang="es-ES" sz="3500" b="1" dirty="0">
                <a:solidFill>
                  <a:srgbClr val="990033"/>
                </a:solidFill>
                <a:latin typeface="+mj-lt"/>
              </a:rPr>
              <a:t>Establecimientos autorizados en Colombia: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s-ES" sz="3000" b="1" dirty="0">
                <a:hlinkClick r:id="rId3"/>
              </a:rPr>
              <a:t>http://ec.europa.eu/food/food/biosafety/establishments/third_country/index_en.htm</a:t>
            </a:r>
            <a:r>
              <a:rPr lang="es-ES" sz="3000" b="1" dirty="0"/>
              <a:t> </a:t>
            </a:r>
          </a:p>
          <a:p>
            <a:pPr marL="609600" indent="-609600">
              <a:lnSpc>
                <a:spcPct val="80000"/>
              </a:lnSpc>
            </a:pPr>
            <a:endParaRPr lang="es-ES" sz="3800" b="1" dirty="0">
              <a:latin typeface="Arial Narrow" pitchFamily="34" charset="0"/>
              <a:ea typeface="SimSun" pitchFamily="2" charset="-122"/>
            </a:endParaRPr>
          </a:p>
          <a:p>
            <a:pPr marL="609600" indent="-609600">
              <a:lnSpc>
                <a:spcPct val="80000"/>
              </a:lnSpc>
            </a:pPr>
            <a:endParaRPr lang="es-AR" sz="3800" b="1" dirty="0" smtClean="0">
              <a:latin typeface="Arial Narrow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2800" b="1" dirty="0" smtClean="0"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0C3E-FCE3-4F05-AB34-898836342F9B}" type="slidenum">
              <a:rPr lang="es-ES_tradnl"/>
              <a:pPr>
                <a:defRPr/>
              </a:pPr>
              <a:t>33</a:t>
            </a:fld>
            <a:endParaRPr lang="es-ES_tradnl"/>
          </a:p>
        </p:txBody>
      </p:sp>
      <p:pic>
        <p:nvPicPr>
          <p:cNvPr id="1026" name="Picture 2" descr="C:\Users\user\Desktop\Taller Neiva\Filete tilapi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2096"/>
            <a:ext cx="1066800" cy="15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20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dirty="0" smtClean="0"/>
              <a:t>Reglas técnicas: Envase + etiquetado</a:t>
            </a:r>
            <a:endParaRPr lang="es-CO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dirty="0" smtClean="0"/>
              <a:t>Una vez cumplidas las reglas sanitarias, el exportador debe asegurar el cumplimiento de las reglas de envase y de etiquetado.</a:t>
            </a:r>
          </a:p>
          <a:p>
            <a:r>
              <a:rPr lang="es-CO" b="1" u="sng" dirty="0" smtClean="0">
                <a:solidFill>
                  <a:srgbClr val="B51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reglas de envase </a:t>
            </a:r>
            <a:r>
              <a:rPr lang="es-CO" dirty="0" smtClean="0"/>
              <a:t>están incluidas en la normativa de </a:t>
            </a:r>
            <a:r>
              <a:rPr lang="es-CO" u="sng" dirty="0" smtClean="0"/>
              <a:t>materiales en contacto con los alimentos </a:t>
            </a:r>
            <a:r>
              <a:rPr lang="es-CO" dirty="0" smtClean="0"/>
              <a:t>(migración de envases a alimentos) + </a:t>
            </a:r>
            <a:r>
              <a:rPr lang="es-CO" u="sng" dirty="0" smtClean="0"/>
              <a:t>Directiva sobre envases y residuos de envases </a:t>
            </a:r>
            <a:r>
              <a:rPr lang="es-CO" dirty="0" smtClean="0"/>
              <a:t>(envases reciclables, sustancias prohibidas, etc.)</a:t>
            </a:r>
          </a:p>
          <a:p>
            <a:r>
              <a:rPr lang="es-CO" b="1" u="sng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reglas de etiquetado</a:t>
            </a:r>
            <a:r>
              <a:rPr lang="es-CO" dirty="0" smtClean="0"/>
              <a:t> están contempladas en normativas de carácter general y especifico según el producto.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44560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1656"/>
            <a:ext cx="8291512" cy="803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s-CO" sz="3200" b="1" dirty="0" smtClean="0">
                <a:solidFill>
                  <a:srgbClr val="B51597"/>
                </a:solidFill>
              </a:rPr>
              <a:t>Envase - embalajes</a:t>
            </a:r>
            <a:endParaRPr lang="es-CO" sz="3100" b="1" i="1" kern="0" dirty="0" smtClean="0">
              <a:solidFill>
                <a:srgbClr val="B51597"/>
              </a:solidFill>
            </a:endParaRP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179512" y="1124744"/>
            <a:ext cx="8963571" cy="5328592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800" b="1" dirty="0" smtClean="0">
                <a:latin typeface="Arial Narrow" pitchFamily="34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s-AR" sz="2800" b="1" u="sng" dirty="0" smtClean="0">
                <a:solidFill>
                  <a:srgbClr val="B20A2E"/>
                </a:solidFill>
              </a:rPr>
              <a:t>Embalajes</a:t>
            </a:r>
            <a:r>
              <a:rPr lang="es-AR" sz="2800" b="1" dirty="0" smtClean="0">
                <a:solidFill>
                  <a:srgbClr val="B20A2E"/>
                </a:solidFill>
              </a:rPr>
              <a:t> en contacto con los alimentos</a:t>
            </a:r>
            <a:r>
              <a:rPr lang="es-AR" sz="2800" b="1" dirty="0" smtClean="0">
                <a:solidFill>
                  <a:schemeClr val="accent2"/>
                </a:solidFill>
              </a:rPr>
              <a:t> </a:t>
            </a:r>
            <a:r>
              <a:rPr lang="es-AR" sz="2800" dirty="0" smtClean="0">
                <a:latin typeface="Arial Narrow" pitchFamily="34" charset="0"/>
              </a:rPr>
              <a:t>deben evitar migraciones de elementos de su composición en alimentos que pueden ser peligrosos en la salud.</a:t>
            </a:r>
          </a:p>
          <a:p>
            <a:pPr>
              <a:lnSpc>
                <a:spcPct val="90000"/>
              </a:lnSpc>
            </a:pPr>
            <a:r>
              <a:rPr lang="es-AR" sz="2800" dirty="0" smtClean="0">
                <a:latin typeface="Arial Narrow" pitchFamily="34" charset="0"/>
              </a:rPr>
              <a:t>Principios y requisitos generales:  </a:t>
            </a:r>
            <a:r>
              <a:rPr lang="es-AR" sz="2800" u="sng" dirty="0" smtClean="0">
                <a:solidFill>
                  <a:srgbClr val="009900"/>
                </a:solidFill>
                <a:latin typeface="Arial Narrow" pitchFamily="34" charset="0"/>
              </a:rPr>
              <a:t>Reglamento 1935/2004/CE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s-ES" sz="2400" dirty="0">
                <a:latin typeface="Arial" pitchFamily="34" charset="0"/>
                <a:hlinkClick r:id="rId3"/>
              </a:rPr>
              <a:t>http://ec.europa.eu/food/food/chemicalsafety/foodcontact/legisl_list_en.htm</a:t>
            </a:r>
            <a:r>
              <a:rPr lang="es-ES" sz="2400" dirty="0">
                <a:latin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s-AR" sz="2800" u="sng" dirty="0" smtClean="0">
              <a:solidFill>
                <a:srgbClr val="009900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s-AR" sz="2800" u="sng" dirty="0" smtClean="0">
                <a:solidFill>
                  <a:srgbClr val="009900"/>
                </a:solidFill>
                <a:latin typeface="Arial Narrow" pitchFamily="34" charset="0"/>
              </a:rPr>
              <a:t>Para algunos materiales (</a:t>
            </a:r>
            <a:r>
              <a:rPr lang="es-AR" sz="2800" u="sng" dirty="0" err="1" smtClean="0">
                <a:solidFill>
                  <a:srgbClr val="009900"/>
                </a:solidFill>
                <a:latin typeface="Arial Narrow" pitchFamily="34" charset="0"/>
              </a:rPr>
              <a:t>plastico</a:t>
            </a:r>
            <a:r>
              <a:rPr lang="es-AR" sz="2800" u="sng" dirty="0" smtClean="0">
                <a:solidFill>
                  <a:srgbClr val="009900"/>
                </a:solidFill>
                <a:latin typeface="Arial Narrow" pitchFamily="34" charset="0"/>
              </a:rPr>
              <a:t>, celulosa regenerada, </a:t>
            </a:r>
            <a:r>
              <a:rPr lang="es-AR" sz="2800" u="sng" dirty="0" err="1" smtClean="0">
                <a:solidFill>
                  <a:srgbClr val="009900"/>
                </a:solidFill>
                <a:latin typeface="Arial Narrow" pitchFamily="34" charset="0"/>
              </a:rPr>
              <a:t>ceramica</a:t>
            </a:r>
            <a:r>
              <a:rPr lang="es-AR" sz="2800" u="sng" dirty="0" smtClean="0">
                <a:solidFill>
                  <a:srgbClr val="009900"/>
                </a:solidFill>
                <a:latin typeface="Arial Narrow" pitchFamily="34" charset="0"/>
              </a:rPr>
              <a:t>, chupetes de bebés</a:t>
            </a:r>
            <a:r>
              <a:rPr lang="es-AR" sz="2800" u="sng" dirty="0" smtClean="0">
                <a:latin typeface="Arial Narrow" pitchFamily="34" charset="0"/>
              </a:rPr>
              <a:t>), existen normativas especificas que establecen las listas de sustancias no autorizadas y/o el nivel autorizado de algunas sustancias</a:t>
            </a:r>
          </a:p>
          <a:p>
            <a:pPr marL="0" indent="0">
              <a:buNone/>
            </a:pPr>
            <a:endParaRPr lang="es-ES" sz="2800" b="1" dirty="0" smtClean="0">
              <a:solidFill>
                <a:srgbClr val="0099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2800" b="1" dirty="0" smtClean="0"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0C3E-FCE3-4F05-AB34-898836342F9B}" type="slidenum">
              <a:rPr lang="es-ES_tradnl"/>
              <a:pPr>
                <a:defRPr/>
              </a:pPr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4976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992888" cy="80327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914400" marR="0" lvl="2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tabLst/>
              <a:defRPr/>
            </a:pPr>
            <a:r>
              <a:rPr lang="es-ES" sz="2800" b="1" dirty="0" smtClean="0">
                <a:solidFill>
                  <a:srgbClr val="00CC00"/>
                </a:solidFill>
                <a:latin typeface="Arial" pitchFamily="34" charset="0"/>
              </a:rPr>
              <a:t>ENVASE: Reglamento (CE)1935/2004</a:t>
            </a:r>
            <a:endParaRPr lang="es-ES" sz="2800" b="1" i="1" kern="0" dirty="0" smtClean="0">
              <a:solidFill>
                <a:srgbClr val="990033"/>
              </a:solidFill>
            </a:endParaRP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467544" y="1196753"/>
            <a:ext cx="8219257" cy="4929410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80000"/>
              </a:lnSpc>
              <a:spcAft>
                <a:spcPts val="300"/>
              </a:spcAft>
              <a:buNone/>
            </a:pPr>
            <a:endParaRPr lang="es-ES" b="1" dirty="0"/>
          </a:p>
          <a:p>
            <a:pPr marL="914400" lvl="2" indent="0">
              <a:lnSpc>
                <a:spcPct val="80000"/>
              </a:lnSpc>
              <a:spcAft>
                <a:spcPts val="300"/>
              </a:spcAft>
              <a:buNone/>
            </a:pPr>
            <a:endParaRPr lang="es-ES" dirty="0" smtClean="0"/>
          </a:p>
          <a:p>
            <a:pPr marL="914400" lvl="2" indent="0">
              <a:lnSpc>
                <a:spcPct val="80000"/>
              </a:lnSpc>
              <a:spcAft>
                <a:spcPts val="300"/>
              </a:spcAft>
              <a:buNone/>
            </a:pPr>
            <a:endParaRPr lang="es-ES" dirty="0" smtClean="0"/>
          </a:p>
          <a:p>
            <a:pPr marL="914400" lvl="2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es-ES" sz="2800" dirty="0" smtClean="0">
                <a:latin typeface="Arial Narrow" pitchFamily="34" charset="0"/>
              </a:rPr>
              <a:t>El </a:t>
            </a:r>
            <a:r>
              <a:rPr lang="es-ES" sz="2800" dirty="0">
                <a:latin typeface="Arial Narrow" pitchFamily="34" charset="0"/>
              </a:rPr>
              <a:t>Reglamento se aplica a </a:t>
            </a:r>
            <a:r>
              <a:rPr lang="es-ES" sz="2800" u="sng" dirty="0">
                <a:latin typeface="Arial Narrow" pitchFamily="34" charset="0"/>
              </a:rPr>
              <a:t>todos los materiales destinados a entrar en contacto con los alimentos</a:t>
            </a:r>
            <a:r>
              <a:rPr lang="es-ES" sz="2800" dirty="0">
                <a:latin typeface="Arial Narrow" pitchFamily="34" charset="0"/>
              </a:rPr>
              <a:t>: </a:t>
            </a:r>
            <a:r>
              <a:rPr lang="es-ES" sz="2800" dirty="0">
                <a:solidFill>
                  <a:srgbClr val="FF0000"/>
                </a:solidFill>
                <a:latin typeface="Arial Narrow" pitchFamily="34" charset="0"/>
              </a:rPr>
              <a:t>todo tipos</a:t>
            </a:r>
            <a:r>
              <a:rPr lang="es-ES" sz="2800" dirty="0">
                <a:latin typeface="Arial Narrow" pitchFamily="34" charset="0"/>
              </a:rPr>
              <a:t> de embalajes, botellas (plástico y cristal), cubiertos, electrodomésticos (por ejemplo, máquinas de café), e incluso los pegamentos y las tintas de imprenta de las etiquetas </a:t>
            </a:r>
            <a:r>
              <a:rPr lang="es-ES" sz="2800" b="1" dirty="0" smtClean="0">
                <a:latin typeface="Arial Narrow" pitchFamily="34" charset="0"/>
              </a:rPr>
              <a:t>	</a:t>
            </a:r>
            <a:endParaRPr lang="fr-BE" sz="2800" dirty="0" smtClean="0"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0C3E-FCE3-4F05-AB34-898836342F9B}" type="slidenum">
              <a:rPr lang="es-ES_tradnl"/>
              <a:pPr>
                <a:defRPr/>
              </a:pPr>
              <a:t>36</a:t>
            </a:fld>
            <a:endParaRPr lang="es-ES_tradnl"/>
          </a:p>
        </p:txBody>
      </p:sp>
      <p:pic>
        <p:nvPicPr>
          <p:cNvPr id="2050" name="Picture 2" descr="C:\Users\user\Desktop\Photos aliments\verre_plast_metal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3348" y="1268760"/>
            <a:ext cx="18192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Photos aliments\Banane etiquett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3774" y="5095392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93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1400"/>
            <a:ext cx="8291512" cy="803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s-CO" sz="3200" b="1" dirty="0" smtClean="0">
                <a:solidFill>
                  <a:srgbClr val="B20A2E"/>
                </a:solidFill>
              </a:rPr>
              <a:t>Etiquetado de productos alimenticios</a:t>
            </a:r>
            <a:endParaRPr lang="es-CO" sz="3100" b="1" i="1" kern="0" dirty="0" smtClean="0">
              <a:solidFill>
                <a:srgbClr val="990033"/>
              </a:solidFill>
            </a:endParaRP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395536" y="1844824"/>
            <a:ext cx="8747547" cy="475252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800" b="1" dirty="0" smtClean="0">
                <a:latin typeface="Arial Narrow" pitchFamily="34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s-AR" sz="2800" b="1" u="sng" dirty="0" smtClean="0">
                <a:solidFill>
                  <a:srgbClr val="B20A2E"/>
                </a:solidFill>
              </a:rPr>
              <a:t>Reglas Generales de etiquetado </a:t>
            </a:r>
            <a:r>
              <a:rPr lang="es-AR" sz="2800" dirty="0" smtClean="0">
                <a:latin typeface="Arial Narrow" pitchFamily="34" charset="0"/>
              </a:rPr>
              <a:t> fijadas por la Directiva CE 2000/13 que establece los requisitos para todos los productos alimenticios.</a:t>
            </a:r>
          </a:p>
          <a:p>
            <a:pPr>
              <a:lnSpc>
                <a:spcPct val="90000"/>
              </a:lnSpc>
            </a:pPr>
            <a:r>
              <a:rPr lang="es-AR" sz="2800" b="1" u="sng" dirty="0">
                <a:solidFill>
                  <a:srgbClr val="B20A2E"/>
                </a:solidFill>
              </a:rPr>
              <a:t>Reglas </a:t>
            </a:r>
            <a:r>
              <a:rPr lang="es-AR" sz="2800" b="1" u="sng" dirty="0" smtClean="0">
                <a:solidFill>
                  <a:srgbClr val="B20A2E"/>
                </a:solidFill>
              </a:rPr>
              <a:t>especificas de </a:t>
            </a:r>
            <a:r>
              <a:rPr lang="es-AR" sz="2800" b="1" u="sng" dirty="0">
                <a:solidFill>
                  <a:srgbClr val="B20A2E"/>
                </a:solidFill>
              </a:rPr>
              <a:t>etiquetado </a:t>
            </a:r>
            <a:r>
              <a:rPr lang="es-AR" sz="2800" dirty="0">
                <a:latin typeface="Arial Narrow" pitchFamily="34" charset="0"/>
              </a:rPr>
              <a:t> fijadas por </a:t>
            </a:r>
            <a:r>
              <a:rPr lang="es-AR" sz="2800" dirty="0" smtClean="0">
                <a:latin typeface="Arial Narrow" pitchFamily="34" charset="0"/>
              </a:rPr>
              <a:t>las directivas especificas a ciertos productos (chocolate, mermeladas,  pescado, etc.</a:t>
            </a:r>
          </a:p>
          <a:p>
            <a:pPr marL="0" lvl="1" indent="0">
              <a:buNone/>
            </a:pPr>
            <a:r>
              <a:rPr lang="es-ES" sz="2800" b="1" dirty="0" smtClean="0">
                <a:solidFill>
                  <a:srgbClr val="009900"/>
                </a:solidFill>
              </a:rPr>
              <a:t>Se encentra en </a:t>
            </a:r>
            <a:r>
              <a:rPr lang="es-ES" sz="1800" b="1" dirty="0">
                <a:solidFill>
                  <a:srgbClr val="33CC33"/>
                </a:solidFill>
                <a:latin typeface="Arial Narrow" pitchFamily="34" charset="0"/>
                <a:hlinkClick r:id="rId3"/>
              </a:rPr>
              <a:t>http://europa.eu/legislation_summaries/consumers/product_labelling_and_packaging/index_es.htm</a:t>
            </a:r>
            <a:endParaRPr lang="es-ES" sz="1800" b="1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s-ES" sz="2800" b="1" dirty="0" smtClean="0">
              <a:solidFill>
                <a:srgbClr val="0099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2800" b="1" dirty="0" smtClean="0"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0C3E-FCE3-4F05-AB34-898836342F9B}" type="slidenum">
              <a:rPr lang="es-ES_tradnl"/>
              <a:pPr>
                <a:defRPr/>
              </a:pPr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4199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5677"/>
            <a:ext cx="8172400" cy="80327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914400" marR="0" lvl="2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tabLst/>
              <a:defRPr/>
            </a:pPr>
            <a:r>
              <a:rPr lang="es-ES" sz="2400" b="1" i="1" kern="0" dirty="0" smtClean="0">
                <a:solidFill>
                  <a:srgbClr val="990033"/>
                </a:solidFill>
                <a:latin typeface="Arial Narrow" pitchFamily="34" charset="0"/>
              </a:rPr>
              <a:t>3.2.1.	REQUISITOS GENERALES DE ETIQUETADO</a:t>
            </a:r>
            <a:br>
              <a:rPr lang="es-ES" sz="2400" b="1" i="1" kern="0" dirty="0" smtClean="0">
                <a:solidFill>
                  <a:srgbClr val="990033"/>
                </a:solidFill>
                <a:latin typeface="Arial Narrow" pitchFamily="34" charset="0"/>
              </a:rPr>
            </a:br>
            <a:r>
              <a:rPr lang="es-ES" sz="2400" b="1" i="1" dirty="0" smtClean="0">
                <a:solidFill>
                  <a:srgbClr val="990033"/>
                </a:solidFill>
                <a:latin typeface="Arial Narrow" pitchFamily="34" charset="0"/>
              </a:rPr>
              <a:t>Directiva 2000/13/CE</a:t>
            </a:r>
            <a:endParaRPr lang="es-ES" sz="2400" b="1" i="1" kern="0" dirty="0" smtClean="0">
              <a:solidFill>
                <a:srgbClr val="990033"/>
              </a:solidFill>
              <a:latin typeface="Arial Narrow" pitchFamily="34" charset="0"/>
            </a:endParaRP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536496" y="1096757"/>
            <a:ext cx="8145132" cy="5500595"/>
          </a:xfrm>
        </p:spPr>
        <p:txBody>
          <a:bodyPr>
            <a:normAutofit fontScale="85000" lnSpcReduction="20000"/>
          </a:bodyPr>
          <a:lstStyle/>
          <a:p>
            <a:pPr marL="457200" lvl="1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es-ES" sz="3100" b="1" dirty="0">
              <a:solidFill>
                <a:srgbClr val="000000"/>
              </a:solidFill>
              <a:latin typeface="Arial Narrow" pitchFamily="34" charset="0"/>
            </a:endParaRPr>
          </a:p>
          <a:p>
            <a:pPr marL="457200" lvl="1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3100" b="1" dirty="0" smtClean="0">
                <a:solidFill>
                  <a:srgbClr val="000000"/>
                </a:solidFill>
                <a:latin typeface="Arial Narrow" pitchFamily="34" charset="0"/>
              </a:rPr>
              <a:t>Establece las </a:t>
            </a:r>
            <a:r>
              <a:rPr lang="es-ES" sz="3100" b="1" u="sng" dirty="0" smtClean="0">
                <a:solidFill>
                  <a:srgbClr val="FF0000"/>
                </a:solidFill>
                <a:latin typeface="Arial Narrow" pitchFamily="34" charset="0"/>
              </a:rPr>
              <a:t>menciones obligatorias</a:t>
            </a:r>
            <a:r>
              <a:rPr lang="es-ES" sz="31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s-ES" sz="3100" b="1" dirty="0" smtClean="0">
                <a:solidFill>
                  <a:srgbClr val="000000"/>
                </a:solidFill>
                <a:latin typeface="Arial Narrow" pitchFamily="34" charset="0"/>
              </a:rPr>
              <a:t>que deben constar en la etiqueta de un producto:</a:t>
            </a:r>
          </a:p>
          <a:p>
            <a:pPr marL="457200" lvl="1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es-ES" b="1" dirty="0">
              <a:solidFill>
                <a:srgbClr val="000000"/>
              </a:solidFill>
              <a:latin typeface="Arial Narrow" pitchFamily="34" charset="0"/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Arial Narrow" pitchFamily="34" charset="0"/>
              </a:rPr>
              <a:t>La denominación de venta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La lista de los ingredientes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Arial Narrow" pitchFamily="34" charset="0"/>
              </a:rPr>
              <a:t>La cantidad de los ingredientes o las categorías de ingredientes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La cantidad neta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Arial Narrow" pitchFamily="34" charset="0"/>
              </a:rPr>
              <a:t>La fecha de duración mínima o fecha limite de consumo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Las condiciones especiales de utilización y conservación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Arial Narrow" pitchFamily="34" charset="0"/>
              </a:rPr>
              <a:t>El nombre o la razón social y la dirección del fabricante o del embalador o de un vendedor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El lugar de origen o de procedencia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Arial Narrow" pitchFamily="34" charset="0"/>
              </a:rPr>
              <a:t>El modo de empleo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La mención del grado alcohólico volumétrico adquirido para ciertas bebidas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</a:pPr>
            <a:endParaRPr lang="es-ES" sz="1800" dirty="0" smtClean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0C3E-FCE3-4F05-AB34-898836342F9B}" type="slidenum">
              <a:rPr lang="es-ES_tradnl"/>
              <a:pPr>
                <a:defRPr/>
              </a:pPr>
              <a:t>38</a:t>
            </a:fld>
            <a:endParaRPr lang="es-ES_tradnl"/>
          </a:p>
        </p:txBody>
      </p:sp>
      <p:pic>
        <p:nvPicPr>
          <p:cNvPr id="4098" name="Picture 2" descr="http://ts1.mm.bing.net/images/thumbnail.aspx?q=4777911101949348&amp;id=7ad82953f4cfc3386d0dcb77be5bdfb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312" y="2058"/>
            <a:ext cx="1115616" cy="10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28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0C3E-FCE3-4F05-AB34-898836342F9B}" type="slidenum">
              <a:rPr lang="es-ES_tradnl"/>
              <a:pPr>
                <a:defRPr/>
              </a:pPr>
              <a:t>39</a:t>
            </a:fld>
            <a:endParaRPr lang="es-ES_tradnl"/>
          </a:p>
        </p:txBody>
      </p:sp>
      <p:pic>
        <p:nvPicPr>
          <p:cNvPr id="10" name="9 Marcador de contenido" descr="Scan_Pic000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1714181" y="-688450"/>
            <a:ext cx="5715637" cy="9144001"/>
          </a:xfrm>
        </p:spPr>
      </p:pic>
      <p:sp>
        <p:nvSpPr>
          <p:cNvPr id="2" name="Flèche vers le haut 1"/>
          <p:cNvSpPr/>
          <p:nvPr/>
        </p:nvSpPr>
        <p:spPr>
          <a:xfrm>
            <a:off x="2699792" y="1025732"/>
            <a:ext cx="144016" cy="2115235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1691680" y="-27384"/>
            <a:ext cx="216024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CO" sz="1400" dirty="0" smtClean="0"/>
          </a:p>
          <a:p>
            <a:pPr algn="ctr"/>
            <a:r>
              <a:rPr lang="es-CO" sz="1400" dirty="0" smtClean="0"/>
              <a:t>DENOMINACION DE VENTA: « manzana albaricoque</a:t>
            </a:r>
            <a:r>
              <a:rPr lang="fr-BE" sz="1400" dirty="0" smtClean="0"/>
              <a:t> »</a:t>
            </a:r>
            <a:endParaRPr lang="fr-BE" sz="1400" dirty="0"/>
          </a:p>
        </p:txBody>
      </p:sp>
      <p:sp>
        <p:nvSpPr>
          <p:cNvPr id="7" name="Flèche vers le haut 6"/>
          <p:cNvSpPr/>
          <p:nvPr/>
        </p:nvSpPr>
        <p:spPr>
          <a:xfrm>
            <a:off x="971600" y="836712"/>
            <a:ext cx="72008" cy="1872208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0" y="89803"/>
            <a:ext cx="198809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BE" sz="1400" dirty="0" smtClean="0"/>
          </a:p>
          <a:p>
            <a:pPr algn="ctr"/>
            <a:r>
              <a:rPr lang="es-CO" sz="1400" dirty="0" smtClean="0"/>
              <a:t>INFO NUTRICIONAL (voluntario)</a:t>
            </a:r>
            <a:endParaRPr lang="es-CO" sz="1400" dirty="0"/>
          </a:p>
        </p:txBody>
      </p:sp>
      <p:sp>
        <p:nvSpPr>
          <p:cNvPr id="12" name="Flèche vers le haut 11"/>
          <p:cNvSpPr/>
          <p:nvPr/>
        </p:nvSpPr>
        <p:spPr>
          <a:xfrm rot="7693609">
            <a:off x="2117698" y="5113210"/>
            <a:ext cx="423664" cy="786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2411760" y="5787261"/>
            <a:ext cx="216024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BE" sz="1400" dirty="0" smtClean="0"/>
          </a:p>
          <a:p>
            <a:pPr algn="ctr"/>
            <a:r>
              <a:rPr lang="es-CO" sz="1400" dirty="0" smtClean="0"/>
              <a:t>USO: consumir fresco en el desayuno, postre o con productos lácteos</a:t>
            </a:r>
            <a:endParaRPr lang="es-CO" sz="1400" dirty="0"/>
          </a:p>
        </p:txBody>
      </p:sp>
      <p:sp>
        <p:nvSpPr>
          <p:cNvPr id="14" name="Flèche vers le haut 13"/>
          <p:cNvSpPr/>
          <p:nvPr/>
        </p:nvSpPr>
        <p:spPr>
          <a:xfrm rot="7693609">
            <a:off x="2086584" y="3952532"/>
            <a:ext cx="316417" cy="130539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2843808" y="4779149"/>
            <a:ext cx="21602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400" dirty="0" smtClean="0"/>
              <a:t>INGREDIENTES</a:t>
            </a:r>
          </a:p>
        </p:txBody>
      </p:sp>
      <p:sp>
        <p:nvSpPr>
          <p:cNvPr id="16" name="Flèche vers le haut 15"/>
          <p:cNvSpPr/>
          <p:nvPr/>
        </p:nvSpPr>
        <p:spPr>
          <a:xfrm rot="10800000">
            <a:off x="107505" y="4506204"/>
            <a:ext cx="132413" cy="1731108"/>
          </a:xfrm>
          <a:prstGeom prst="upArrow">
            <a:avLst>
              <a:gd name="adj1" fmla="val 50000"/>
              <a:gd name="adj2" fmla="val 52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0" y="6264314"/>
            <a:ext cx="100760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1400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fr-BE" dirty="0"/>
              <a:t>PESO</a:t>
            </a:r>
          </a:p>
        </p:txBody>
      </p:sp>
    </p:spTree>
    <p:extLst>
      <p:ext uri="{BB962C8B-B14F-4D97-AF65-F5344CB8AC3E}">
        <p14:creationId xmlns:p14="http://schemas.microsoft.com/office/powerpoint/2010/main" xmlns="" val="5766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455798"/>
            <a:ext cx="7903016" cy="1815951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s-ES" sz="3200" dirty="0" smtClean="0"/>
              <a:t>1.1.  Atractivos y particularidades del acceso al mercado europeo</a:t>
            </a:r>
            <a:br>
              <a:rPr lang="es-ES" sz="3200" dirty="0" smtClean="0"/>
            </a:br>
            <a:endParaRPr lang="es-CO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287349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s-CO" dirty="0" smtClean="0"/>
              <a:t>MERCADO UNICO, LIBRE CIRCULACION</a:t>
            </a:r>
          </a:p>
          <a:p>
            <a:r>
              <a:rPr lang="es-CO" dirty="0" smtClean="0"/>
              <a:t>ARMONIZACION NORMATIVA, CONTROLES, etc.</a:t>
            </a:r>
          </a:p>
        </p:txBody>
      </p:sp>
      <p:pic>
        <p:nvPicPr>
          <p:cNvPr id="1030" name="Picture 6" descr="C:\Users\user\Desktop\Equinoccio 2012\Photos aliments\Galletas de café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3964" y="78857"/>
            <a:ext cx="2065412" cy="137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3.gstatic.com/images?q=tbn:ANd9GcQtQVpmXI_08ANM_Qrg9eXp44dyI9AzAXzwHkD8PPk59bEHuQy3A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128" y="4643218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5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3"/>
            <a:ext cx="8075240" cy="100811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914400" marR="0" lvl="2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tabLst/>
              <a:defRPr/>
            </a:pPr>
            <a:r>
              <a:rPr lang="es-ES" sz="2800" b="1" i="1" kern="0" dirty="0" smtClean="0">
                <a:solidFill>
                  <a:srgbClr val="990033"/>
                </a:solidFill>
                <a:latin typeface="Arial Narrow" pitchFamily="34" charset="0"/>
              </a:rPr>
              <a:t>Reglamento 1169/2011: las nuevas reglas de etiquetado a partir de diciembre 2014</a:t>
            </a: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107504" y="1124744"/>
            <a:ext cx="8916309" cy="5544616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s-ES" dirty="0" smtClean="0">
                <a:latin typeface="Arial Narrow" pitchFamily="34" charset="0"/>
              </a:rPr>
              <a:t>El 27 de octubre de 2011 se ha adoptado , después de tres años de debates el </a:t>
            </a:r>
            <a:r>
              <a:rPr lang="es-ES" b="1" u="sng" dirty="0" smtClean="0">
                <a:solidFill>
                  <a:srgbClr val="00B050"/>
                </a:solidFill>
                <a:latin typeface="Arial Narrow" pitchFamily="34" charset="0"/>
              </a:rPr>
              <a:t>Reglamento (UE) n° 1169/2011 del Parlamento Europeo y del Consejo sobre la información alimentaria facilitada al consumidor</a:t>
            </a:r>
            <a:r>
              <a:rPr lang="es-ES" dirty="0" smtClean="0">
                <a:solidFill>
                  <a:srgbClr val="3333FF"/>
                </a:solidFill>
                <a:latin typeface="Arial Narrow" pitchFamily="34" charset="0"/>
              </a:rPr>
              <a:t>.</a:t>
            </a:r>
          </a:p>
          <a:p>
            <a:pPr marL="914400" lvl="2" indent="0">
              <a:buNone/>
            </a:pPr>
            <a:r>
              <a:rPr lang="es-ES" dirty="0" smtClean="0">
                <a:solidFill>
                  <a:srgbClr val="3333FF"/>
                </a:solidFill>
                <a:latin typeface="Arial Narrow" pitchFamily="34" charset="0"/>
              </a:rPr>
              <a:t>Sustituye y actualiza varias normativas, en particular:</a:t>
            </a:r>
          </a:p>
          <a:p>
            <a:pPr marL="1257300" lvl="2" indent="-342900"/>
            <a:r>
              <a:rPr lang="es-ES" dirty="0" smtClean="0">
                <a:solidFill>
                  <a:srgbClr val="3333FF"/>
                </a:solidFill>
                <a:latin typeface="Arial Narrow" pitchFamily="34" charset="0"/>
              </a:rPr>
              <a:t>Directiva 2000/13/CE sobre etiquetado general de alimentos</a:t>
            </a:r>
          </a:p>
          <a:p>
            <a:pPr marL="1257300" lvl="2" indent="-342900"/>
            <a:r>
              <a:rPr lang="es-ES" dirty="0" smtClean="0">
                <a:solidFill>
                  <a:srgbClr val="3333FF"/>
                </a:solidFill>
                <a:latin typeface="Arial Narrow" pitchFamily="34" charset="0"/>
              </a:rPr>
              <a:t>Reglamento sobre etiquetado nutricional</a:t>
            </a:r>
          </a:p>
          <a:p>
            <a:pPr>
              <a:buFontTx/>
              <a:buChar char="•"/>
            </a:pPr>
            <a:endParaRPr lang="es-ES" sz="2400" dirty="0" smtClean="0">
              <a:solidFill>
                <a:srgbClr val="3333FF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s-ES" sz="2400" dirty="0" smtClean="0">
                <a:solidFill>
                  <a:srgbClr val="3333FF"/>
                </a:solidFill>
                <a:latin typeface="Arial Narrow" pitchFamily="34" charset="0"/>
              </a:rPr>
              <a:t>Ha entrado en vigor en octubre de 2011. Sin embargo se aplicará solo 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 partir del </a:t>
            </a:r>
            <a:r>
              <a:rPr lang="es-E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13 de diciembre 2014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para el etiquetado general y a partir de </a:t>
            </a:r>
            <a:r>
              <a:rPr lang="es-E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2016 para el etiquetado nutricional</a:t>
            </a:r>
            <a:r>
              <a:rPr lang="es-ES" sz="2400" u="sng" dirty="0" smtClean="0">
                <a:latin typeface="Arial Narrow" pitchFamily="34" charset="0"/>
              </a:rPr>
              <a:t> </a:t>
            </a:r>
            <a:endParaRPr lang="es-ES" sz="2400" u="sng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0C3E-FCE3-4F05-AB34-898836342F9B}" type="slidenum">
              <a:rPr lang="es-ES_tradnl"/>
              <a:pPr>
                <a:defRPr/>
              </a:pPr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115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BE" dirty="0" smtClean="0"/>
          </a:p>
          <a:p>
            <a:pPr fontAlgn="auto">
              <a:spcAft>
                <a:spcPts val="0"/>
              </a:spcAft>
              <a:defRPr/>
            </a:pPr>
            <a:endParaRPr lang="fr-BE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BE" dirty="0" smtClean="0"/>
          </a:p>
        </p:txBody>
      </p:sp>
      <p:sp>
        <p:nvSpPr>
          <p:cNvPr id="2150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8BD773-36CF-4024-8762-3634693FFF24}" type="slidenum">
              <a:rPr lang="es-ES_tradnl" smtClean="0">
                <a:solidFill>
                  <a:srgbClr val="898989"/>
                </a:solidFill>
              </a:rPr>
              <a:pPr/>
              <a:t>41</a:t>
            </a:fld>
            <a:endParaRPr lang="es-ES_tradnl" smtClean="0">
              <a:solidFill>
                <a:srgbClr val="898989"/>
              </a:solidFill>
            </a:endParaRPr>
          </a:p>
        </p:txBody>
      </p:sp>
      <p:sp>
        <p:nvSpPr>
          <p:cNvPr id="9" name="Rectangle 513"/>
          <p:cNvSpPr txBox="1">
            <a:spLocks noChangeArrowheads="1"/>
          </p:cNvSpPr>
          <p:nvPr/>
        </p:nvSpPr>
        <p:spPr bwMode="auto">
          <a:xfrm>
            <a:off x="809836" y="1034530"/>
            <a:ext cx="7632204" cy="4608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" sz="3200" b="1" u="sn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defRPr/>
            </a:pPr>
            <a:endParaRPr lang="es-ES" sz="3200" b="1" dirty="0" smtClean="0">
              <a:solidFill>
                <a:srgbClr val="006699"/>
              </a:solidFill>
            </a:endParaRPr>
          </a:p>
          <a:p>
            <a:pPr>
              <a:defRPr/>
            </a:pPr>
            <a:r>
              <a:rPr lang="es-ES" sz="3200" b="1" u="sng" dirty="0" smtClean="0">
                <a:solidFill>
                  <a:srgbClr val="006699"/>
                </a:solidFill>
              </a:rPr>
              <a:t>EXPORTAR: Segundo paso</a:t>
            </a:r>
            <a:r>
              <a:rPr lang="es-ES" sz="3200" b="1" dirty="0" smtClean="0">
                <a:solidFill>
                  <a:srgbClr val="006699"/>
                </a:solidFill>
              </a:rPr>
              <a:t>:</a:t>
            </a:r>
          </a:p>
          <a:p>
            <a:pPr marL="514350" indent="-514350">
              <a:buAutoNum type="arabicPeriod" startAt="3"/>
              <a:defRPr/>
            </a:pPr>
            <a:r>
              <a:rPr lang="es-ES" sz="3200" b="1" dirty="0" smtClean="0">
                <a:solidFill>
                  <a:srgbClr val="006699"/>
                </a:solidFill>
              </a:rPr>
              <a:t>Certificaciones voluntarias: mejorar el acceso al mercado europeo</a:t>
            </a:r>
          </a:p>
          <a:p>
            <a:pPr>
              <a:defRPr/>
            </a:pPr>
            <a:endParaRPr lang="es-ES" sz="3200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es-ES" sz="2800" b="1" dirty="0" smtClean="0"/>
              <a:t>3.1.   Qué son las certificaciones?</a:t>
            </a:r>
          </a:p>
          <a:p>
            <a:pPr algn="just">
              <a:defRPr/>
            </a:pPr>
            <a:r>
              <a:rPr lang="es-ES" sz="2800" b="1" dirty="0" smtClean="0"/>
              <a:t>3.2. Donde encontrar información sobre las 	certificaciones vigentes en la UE para 	alimentos?</a:t>
            </a:r>
          </a:p>
          <a:p>
            <a:pPr algn="just">
              <a:defRPr/>
            </a:pPr>
            <a:r>
              <a:rPr lang="es-ES" sz="2800" b="1" dirty="0" smtClean="0"/>
              <a:t>3.3.	Algunas certificaciones (orgánica, </a:t>
            </a:r>
            <a:r>
              <a:rPr lang="es-ES" sz="2800" b="1" dirty="0" err="1" smtClean="0"/>
              <a:t>fair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trade</a:t>
            </a:r>
            <a:r>
              <a:rPr lang="es-ES" sz="2800" b="1" dirty="0" smtClean="0"/>
              <a:t>, 	Global Gap) </a:t>
            </a:r>
            <a:endParaRPr lang="es-ES" sz="3200" b="1" dirty="0"/>
          </a:p>
          <a:p>
            <a:pPr>
              <a:defRPr/>
            </a:pPr>
            <a:endParaRPr lang="es-ES" sz="3200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 startAt="3"/>
              <a:defRPr/>
            </a:pPr>
            <a:endParaRPr lang="es-ES" sz="32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2" descr="C:\Users\user\Desktop\IMAGES ALIMENTS\UTZ certifi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624"/>
            <a:ext cx="895104" cy="89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inkanatural.com/graficos/nuevaweb/logotipo_ecologico_u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856"/>
            <a:ext cx="1345312" cy="8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Global Good Agricultural Practice (GAP) logo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816358"/>
            <a:ext cx="158417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Dolphin Safe / Dolphin Friendly logo">
            <a:hlinkClick r:id="rId6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6056" y="2204"/>
            <a:ext cx="949960" cy="94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user\Desktop\Taller organicos\P524017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66522"/>
            <a:ext cx="1043608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Taller organicos\PB25058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643043"/>
            <a:ext cx="1619672" cy="12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96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3.1. Qué son las certificaciones?</a:t>
            </a:r>
            <a:endParaRPr lang="fr-B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b="1" dirty="0" smtClean="0">
                <a:solidFill>
                  <a:srgbClr val="FF00FF"/>
                </a:solidFill>
              </a:rPr>
              <a:t>Además de la normativa sanitaria y técnica UE obligatoria</a:t>
            </a:r>
            <a:r>
              <a:rPr lang="es-CO" dirty="0" smtClean="0"/>
              <a:t>:  </a:t>
            </a:r>
          </a:p>
          <a:p>
            <a:r>
              <a:rPr lang="es-CO" dirty="0" smtClean="0"/>
              <a:t>Los Gobiernos, las ONG, las organizaciones internacionales (ISO)  y las empresas privadas han desarrollado </a:t>
            </a:r>
            <a:r>
              <a:rPr lang="es-CO" b="1" u="sng" dirty="0" smtClean="0">
                <a:solidFill>
                  <a:srgbClr val="006600"/>
                </a:solidFill>
              </a:rPr>
              <a:t>requisitos voluntarios </a:t>
            </a:r>
            <a:r>
              <a:rPr lang="es-CO" dirty="0" smtClean="0"/>
              <a:t>para calificar  el </a:t>
            </a:r>
            <a:r>
              <a:rPr lang="es-CO" u="sng" dirty="0" smtClean="0"/>
              <a:t>grado de calidad </a:t>
            </a:r>
            <a:r>
              <a:rPr lang="es-CO" dirty="0" smtClean="0"/>
              <a:t>de los productos y </a:t>
            </a:r>
            <a:r>
              <a:rPr lang="es-CO" u="sng" dirty="0" smtClean="0"/>
              <a:t>ayudar a los consumidores </a:t>
            </a:r>
            <a:r>
              <a:rPr lang="es-CO" dirty="0" smtClean="0"/>
              <a:t>en su decisión de compra, en función de sus necesidades, opiniones y esperanzas.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8526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3.1. Qué son las certificaciones?</a:t>
            </a:r>
            <a:endParaRPr lang="fr-B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b="1" u="sng" dirty="0" smtClean="0">
                <a:solidFill>
                  <a:srgbClr val="FF9933"/>
                </a:solidFill>
              </a:rPr>
              <a:t>Proceso de control </a:t>
            </a:r>
            <a:r>
              <a:rPr lang="es-CO" dirty="0" smtClean="0"/>
              <a:t>que garantiza que los operadores </a:t>
            </a:r>
            <a:r>
              <a:rPr lang="es-CO" b="1" u="sng" dirty="0" smtClean="0">
                <a:solidFill>
                  <a:srgbClr val="FF3300"/>
                </a:solidFill>
              </a:rPr>
              <a:t>cumplen</a:t>
            </a:r>
            <a:r>
              <a:rPr lang="es-CO" dirty="0" smtClean="0"/>
              <a:t> con un </a:t>
            </a:r>
            <a:r>
              <a:rPr lang="es-CO" b="1" u="sng" dirty="0" smtClean="0">
                <a:solidFill>
                  <a:srgbClr val="B51597"/>
                </a:solidFill>
              </a:rPr>
              <a:t>estándar</a:t>
            </a:r>
            <a:r>
              <a:rPr lang="es-CO" dirty="0" smtClean="0"/>
              <a:t> (norma, especificaciones técnicas)  sobre un producto o una empresa y que son certificados (verificados) por </a:t>
            </a:r>
            <a:r>
              <a:rPr lang="es-CO" b="1" u="sng" dirty="0" smtClean="0">
                <a:solidFill>
                  <a:srgbClr val="3399FF"/>
                </a:solidFill>
              </a:rPr>
              <a:t>organismos de control</a:t>
            </a:r>
            <a:r>
              <a:rPr lang="es-CO" dirty="0" smtClean="0"/>
              <a:t>.</a:t>
            </a:r>
          </a:p>
          <a:p>
            <a:r>
              <a:rPr lang="es-CO" sz="2800" u="sng" dirty="0" smtClean="0"/>
              <a:t>Certificación primaria</a:t>
            </a:r>
            <a:r>
              <a:rPr lang="es-CO" sz="2800" dirty="0" smtClean="0"/>
              <a:t>: el productor controla.</a:t>
            </a:r>
          </a:p>
          <a:p>
            <a:r>
              <a:rPr lang="es-CO" sz="2800" u="sng" dirty="0" smtClean="0"/>
              <a:t>Certificación segundaria: </a:t>
            </a:r>
            <a:r>
              <a:rPr lang="es-CO" sz="2800" dirty="0" smtClean="0"/>
              <a:t>el comprador controla.</a:t>
            </a:r>
          </a:p>
          <a:p>
            <a:r>
              <a:rPr lang="es-CO" sz="2800" u="sng" dirty="0" smtClean="0"/>
              <a:t>Certificación por tercera parte</a:t>
            </a:r>
            <a:r>
              <a:rPr lang="es-CO" sz="2800" dirty="0" smtClean="0"/>
              <a:t>: un organismo independiente controla. Se esta generalizando.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xmlns="" val="2709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3.1. Qué son las certificaciones?</a:t>
            </a:r>
            <a:endParaRPr lang="fr-B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 smtClean="0"/>
              <a:t>Certificaciones pueden establecer por ejemplo:</a:t>
            </a:r>
          </a:p>
          <a:p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1. </a:t>
            </a:r>
            <a:r>
              <a:rPr lang="es-CO" u="sng" dirty="0" smtClean="0"/>
              <a:t>La seguridad sanitaria de un producto</a:t>
            </a:r>
          </a:p>
          <a:p>
            <a:pPr marL="0" indent="0">
              <a:buNone/>
            </a:pPr>
            <a:r>
              <a:rPr lang="es-CO" dirty="0" smtClean="0"/>
              <a:t>2. Su </a:t>
            </a:r>
            <a:r>
              <a:rPr lang="es-CO" u="sng" dirty="0" smtClean="0"/>
              <a:t> calidad nutricional o excepcional </a:t>
            </a:r>
          </a:p>
          <a:p>
            <a:pPr marL="0" indent="0">
              <a:buNone/>
            </a:pPr>
            <a:r>
              <a:rPr lang="es-CO" dirty="0" smtClean="0"/>
              <a:t>3. Informar sobre su  </a:t>
            </a:r>
            <a:r>
              <a:rPr lang="es-CO" u="sng" dirty="0" smtClean="0"/>
              <a:t>impacto medioambiental</a:t>
            </a:r>
          </a:p>
          <a:p>
            <a:pPr marL="0" indent="0">
              <a:buNone/>
            </a:pPr>
            <a:r>
              <a:rPr lang="es-CO" dirty="0" smtClean="0"/>
              <a:t>4.Apoyar la </a:t>
            </a:r>
            <a:r>
              <a:rPr lang="es-CO" u="sng" dirty="0" smtClean="0"/>
              <a:t>economía solidaria, comercio justo</a:t>
            </a:r>
          </a:p>
          <a:p>
            <a:pPr marL="0" indent="0">
              <a:buNone/>
            </a:pPr>
            <a:r>
              <a:rPr lang="es-CO" dirty="0" smtClean="0"/>
              <a:t>5. Otros (requisitos laborales, etc.)</a:t>
            </a:r>
          </a:p>
          <a:p>
            <a:pPr marL="0" indent="0">
              <a:buNone/>
            </a:pPr>
            <a:r>
              <a:rPr lang="es-CO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Varias certificaciones </a:t>
            </a:r>
            <a:r>
              <a:rPr lang="es-CO" b="1" u="sng" dirty="0" smtClean="0">
                <a:solidFill>
                  <a:srgbClr val="FF0000"/>
                </a:solidFill>
              </a:rPr>
              <a:t>combinan</a:t>
            </a:r>
            <a:r>
              <a:rPr lang="es-CO" dirty="0" smtClean="0"/>
              <a:t> estos aspectos (ej. </a:t>
            </a:r>
            <a:r>
              <a:rPr lang="es-CO" dirty="0" err="1" smtClean="0"/>
              <a:t>Fair</a:t>
            </a:r>
            <a:r>
              <a:rPr lang="es-CO" dirty="0" smtClean="0"/>
              <a:t> </a:t>
            </a:r>
            <a:r>
              <a:rPr lang="es-CO" dirty="0" err="1" smtClean="0"/>
              <a:t>Trade</a:t>
            </a:r>
            <a:r>
              <a:rPr lang="es-CO" dirty="0" smtClean="0"/>
              <a:t>, etc.)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4510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3.2. Encontrar </a:t>
            </a:r>
            <a:r>
              <a:rPr lang="es-ES" sz="3200" b="1" dirty="0">
                <a:latin typeface="Arial" pitchFamily="34" charset="0"/>
                <a:cs typeface="Arial" pitchFamily="34" charset="0"/>
              </a:rPr>
              <a:t>información:</a:t>
            </a:r>
            <a:br>
              <a:rPr lang="es-ES" sz="3200" b="1" dirty="0">
                <a:latin typeface="Arial" pitchFamily="34" charset="0"/>
                <a:cs typeface="Arial" pitchFamily="34" charset="0"/>
              </a:rPr>
            </a:br>
            <a:r>
              <a:rPr lang="es-ES" sz="3200" b="1" dirty="0">
                <a:latin typeface="Arial" pitchFamily="34" charset="0"/>
                <a:cs typeface="Arial" pitchFamily="34" charset="0"/>
              </a:rPr>
              <a:t>Listado de certificaciones y </a:t>
            </a: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comparación</a:t>
            </a:r>
            <a:endParaRPr lang="fr-B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dirty="0" smtClean="0"/>
              <a:t>Consultar los principales bancos de datos:</a:t>
            </a:r>
          </a:p>
          <a:p>
            <a:pPr marL="0" indent="0">
              <a:buNone/>
            </a:pPr>
            <a:r>
              <a:rPr lang="es-CO" dirty="0" smtClean="0"/>
              <a:t>Se sugiere por ejemplo:</a:t>
            </a:r>
          </a:p>
          <a:p>
            <a:r>
              <a:rPr lang="es-ES" b="1" dirty="0"/>
              <a:t>ECOLABELINDEX.COM </a:t>
            </a:r>
            <a:r>
              <a:rPr lang="es-ES" b="1" u="sng" dirty="0">
                <a:hlinkClick r:id="rId2"/>
              </a:rPr>
              <a:t>http://www.ecolabelindex.com/</a:t>
            </a:r>
            <a:r>
              <a:rPr lang="es-ES" b="1" u="sng" dirty="0"/>
              <a:t> </a:t>
            </a:r>
            <a:r>
              <a:rPr lang="es-ES" b="1" u="sng" dirty="0" smtClean="0"/>
              <a:t> </a:t>
            </a:r>
          </a:p>
          <a:p>
            <a:r>
              <a:rPr lang="es-ES" b="1" u="sng" dirty="0" smtClean="0"/>
              <a:t>STANDARDSMAP </a:t>
            </a:r>
            <a:r>
              <a:rPr lang="es-ES" b="1" u="sng" dirty="0">
                <a:hlinkClick r:id="rId3"/>
              </a:rPr>
              <a:t>http://www.standardsmap.org/resumen-de-normas/?</a:t>
            </a:r>
            <a:r>
              <a:rPr lang="es-ES" b="1" u="sng" dirty="0" smtClean="0">
                <a:hlinkClick r:id="rId3"/>
              </a:rPr>
              <a:t>menuID=5991&amp;r=1256181129</a:t>
            </a:r>
            <a:endParaRPr lang="es-ES" b="1" u="sng" dirty="0" smtClean="0"/>
          </a:p>
          <a:p>
            <a:r>
              <a:rPr lang="es-ES" b="1" u="sng" dirty="0" smtClean="0"/>
              <a:t>También bancos de datos a nivel nacional</a:t>
            </a:r>
          </a:p>
          <a:p>
            <a:pPr marL="0" indent="0">
              <a:buNone/>
            </a:pPr>
            <a:r>
              <a:rPr lang="es-ES" b="1" u="sng" dirty="0" smtClean="0"/>
              <a:t>Ej. http</a:t>
            </a:r>
            <a:r>
              <a:rPr lang="es-ES" b="1" u="sng" dirty="0"/>
              <a:t>://www.infolabel.be/label/korte_fiche/17/</a:t>
            </a:r>
            <a:endParaRPr lang="es-ES" b="1" u="sng" dirty="0" smtClean="0"/>
          </a:p>
          <a:p>
            <a:endParaRPr lang="fr-BE" dirty="0"/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0835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3.2. Encontrar información:</a:t>
            </a:r>
            <a:br>
              <a:rPr lang="es-ES" sz="3200" b="1" dirty="0" smtClean="0">
                <a:latin typeface="Arial" pitchFamily="34" charset="0"/>
                <a:cs typeface="Arial" pitchFamily="34" charset="0"/>
              </a:rPr>
            </a:b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Organismos de normalización</a:t>
            </a:r>
            <a:endParaRPr lang="fr-B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s-CO" u="sng" dirty="0" smtClean="0"/>
              <a:t>A nivel Internacional</a:t>
            </a:r>
            <a:r>
              <a:rPr lang="es-CO" dirty="0" smtClean="0"/>
              <a:t>: ISO / CODEX</a:t>
            </a:r>
          </a:p>
          <a:p>
            <a:pPr marL="0" indent="0">
              <a:buNone/>
            </a:pPr>
            <a:r>
              <a:rPr lang="es-CO" sz="2800" dirty="0" smtClean="0"/>
              <a:t>	ISO 9001, ISO 14.000, ISO 22.000, ISO 14.064</a:t>
            </a:r>
          </a:p>
          <a:p>
            <a:pPr marL="0" indent="0">
              <a:buNone/>
            </a:pPr>
            <a:r>
              <a:rPr lang="es-CO" sz="2800" dirty="0"/>
              <a:t>	</a:t>
            </a:r>
            <a:r>
              <a:rPr lang="es-CO" sz="2800" dirty="0" smtClean="0">
                <a:hlinkClick r:id="rId2"/>
              </a:rPr>
              <a:t>www.iso.org</a:t>
            </a:r>
            <a:r>
              <a:rPr lang="es-CO" sz="2800" dirty="0" smtClean="0"/>
              <a:t> </a:t>
            </a:r>
          </a:p>
          <a:p>
            <a:pPr marL="0" indent="0">
              <a:buNone/>
            </a:pPr>
            <a:r>
              <a:rPr lang="es-CO" sz="2800" dirty="0" smtClean="0"/>
              <a:t>	2. A nivel europeo (CEN)</a:t>
            </a:r>
          </a:p>
          <a:p>
            <a:pPr marL="0" indent="0">
              <a:buNone/>
            </a:pPr>
            <a:r>
              <a:rPr lang="es-CO" sz="2800" dirty="0"/>
              <a:t>	</a:t>
            </a:r>
            <a:r>
              <a:rPr lang="es-CO" sz="2800" dirty="0" smtClean="0">
                <a:hlinkClick r:id="rId3"/>
              </a:rPr>
              <a:t>http://www.cen.eu</a:t>
            </a:r>
            <a:r>
              <a:rPr lang="es-CO" sz="2800" dirty="0" smtClean="0"/>
              <a:t>   </a:t>
            </a:r>
            <a:endParaRPr lang="es-CO" sz="2800" dirty="0"/>
          </a:p>
          <a:p>
            <a:pPr marL="0" indent="0">
              <a:buNone/>
            </a:pPr>
            <a:r>
              <a:rPr lang="es-CO" sz="2800" dirty="0" smtClean="0"/>
              <a:t>3. </a:t>
            </a:r>
            <a:r>
              <a:rPr lang="es-CO" sz="2800" u="sng" dirty="0" smtClean="0"/>
              <a:t>A nivel de los Estados miembros </a:t>
            </a:r>
            <a:r>
              <a:rPr lang="es-CO" sz="2800" dirty="0" smtClean="0"/>
              <a:t>(nacional)</a:t>
            </a:r>
          </a:p>
          <a:p>
            <a:pPr marL="0" indent="0">
              <a:buNone/>
            </a:pPr>
            <a:r>
              <a:rPr lang="es-CO" sz="2800" dirty="0" smtClean="0"/>
              <a:t> 	En español: </a:t>
            </a:r>
            <a:r>
              <a:rPr lang="es-CO" sz="2800" dirty="0" smtClean="0">
                <a:hlinkClick r:id="rId4"/>
              </a:rPr>
              <a:t>http</a:t>
            </a:r>
            <a:r>
              <a:rPr lang="es-CO" sz="2800" dirty="0">
                <a:hlinkClick r:id="rId4"/>
              </a:rPr>
              <a:t>://</a:t>
            </a:r>
            <a:r>
              <a:rPr lang="es-CO" sz="2800" dirty="0" smtClean="0">
                <a:hlinkClick r:id="rId4"/>
              </a:rPr>
              <a:t>www.aenor.es/aenor/certificacion/sectores/alimentacion.asp</a:t>
            </a:r>
            <a:r>
              <a:rPr lang="es-CO" sz="2800" dirty="0" smtClean="0"/>
              <a:t> </a:t>
            </a:r>
          </a:p>
          <a:p>
            <a:endParaRPr lang="es-CO" sz="2800" dirty="0" smtClean="0"/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xmlns="" val="34908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3.3.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Principales certificaciones para alimentos</a:t>
            </a:r>
            <a:br>
              <a:rPr lang="es-ES" sz="2800" b="1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/>
              <a:t>( </a:t>
            </a:r>
            <a:r>
              <a:rPr lang="es-CO" sz="2800" dirty="0">
                <a:solidFill>
                  <a:srgbClr val="FF3300"/>
                </a:solidFill>
              </a:rPr>
              <a:t>SA: seguridad alimentaria + otros</a:t>
            </a:r>
            <a:r>
              <a:rPr lang="es-CO" sz="2800" dirty="0"/>
              <a:t>)</a:t>
            </a:r>
            <a:endParaRPr lang="fr-B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2166763"/>
              </p:ext>
            </p:extLst>
          </p:nvPr>
        </p:nvGraphicFramePr>
        <p:xfrm>
          <a:off x="467544" y="1695054"/>
          <a:ext cx="8424936" cy="4614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174"/>
                <a:gridCol w="3173127"/>
                <a:gridCol w="2614635"/>
              </a:tblGrid>
              <a:tr h="499502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Estandar</a:t>
                      </a:r>
                      <a:r>
                        <a:rPr lang="fr-BE" dirty="0" smtClean="0"/>
                        <a:t>/Norma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Que </a:t>
                      </a:r>
                      <a:r>
                        <a:rPr lang="fr-BE" dirty="0" err="1" smtClean="0"/>
                        <a:t>certifica</a:t>
                      </a:r>
                      <a:r>
                        <a:rPr lang="fr-BE" dirty="0" smtClean="0"/>
                        <a:t>?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 Web</a:t>
                      </a:r>
                      <a:endParaRPr lang="fr-BE" dirty="0"/>
                    </a:p>
                  </a:txBody>
                  <a:tcPr/>
                </a:tc>
              </a:tr>
              <a:tr h="1314925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BRC (British </a:t>
                      </a:r>
                      <a:r>
                        <a:rPr lang="fr-BE" sz="1600" dirty="0" err="1" smtClean="0"/>
                        <a:t>Reatail</a:t>
                      </a:r>
                      <a:r>
                        <a:rPr lang="fr-BE" sz="1600" dirty="0" smtClean="0"/>
                        <a:t> </a:t>
                      </a:r>
                      <a:r>
                        <a:rPr lang="fr-BE" sz="1600" dirty="0" err="1" smtClean="0"/>
                        <a:t>Consorcium</a:t>
                      </a:r>
                      <a:r>
                        <a:rPr lang="fr-BE" sz="1600" dirty="0" smtClean="0"/>
                        <a:t>)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Certificación de seguridad alimentaria para productos </a:t>
                      </a:r>
                      <a:r>
                        <a:rPr lang="es-CO" sz="1600" baseline="0" noProof="0" dirty="0" smtClean="0"/>
                        <a:t> (BRC </a:t>
                      </a:r>
                      <a:r>
                        <a:rPr lang="es-CO" sz="1600" baseline="0" noProof="0" dirty="0" err="1" smtClean="0"/>
                        <a:t>Food</a:t>
                      </a:r>
                      <a:r>
                        <a:rPr lang="es-CO" sz="1600" baseline="0" noProof="0" dirty="0" smtClean="0"/>
                        <a:t>) y para envases (BRC IOP). Distribuidores UK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hlinkClick r:id="rId3"/>
                        </a:rPr>
                        <a:t>http://www.brcglobalstandards.com/</a:t>
                      </a:r>
                      <a:r>
                        <a:rPr lang="fr-BE" sz="1600" dirty="0" smtClean="0"/>
                        <a:t> </a:t>
                      </a:r>
                      <a:endParaRPr lang="fr-BE" sz="1600" dirty="0"/>
                    </a:p>
                  </a:txBody>
                  <a:tcPr/>
                </a:tc>
              </a:tr>
              <a:tr h="942573"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GLobal</a:t>
                      </a:r>
                      <a:r>
                        <a:rPr lang="fr-BE" sz="1600" dirty="0" smtClean="0"/>
                        <a:t> Gap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Certificación de  Buenas Prácticas Agrícolas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http://www.globalgap.org/uk_en/</a:t>
                      </a:r>
                      <a:endParaRPr lang="fr-BE" sz="1600" dirty="0" smtClean="0"/>
                    </a:p>
                    <a:p>
                      <a:endParaRPr lang="fr-BE" sz="1600" dirty="0"/>
                    </a:p>
                  </a:txBody>
                  <a:tcPr/>
                </a:tc>
              </a:tr>
              <a:tr h="1015541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IFS (International</a:t>
                      </a:r>
                      <a:r>
                        <a:rPr lang="fr-BE" sz="1600" baseline="0" dirty="0" smtClean="0"/>
                        <a:t> Food Standards)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smtClean="0"/>
                        <a:t>Certificacion de seguridad sanitaria , distribuidores alemanes y franceses.</a:t>
                      </a:r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</a:tr>
              <a:tr h="841724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ISO 22.000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Sistema de gestión de  seguridad alimentaria 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hlinkClick r:id="rId5"/>
                        </a:rPr>
                        <a:t>http://www.iso.org/iso/home.htm</a:t>
                      </a:r>
                      <a:r>
                        <a:rPr lang="fr-BE" sz="1600" dirty="0" smtClean="0"/>
                        <a:t>?= </a:t>
                      </a:r>
                      <a:endParaRPr lang="fr-BE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 descr="Global Good Agricultural Practice (GAP) logo">
            <a:hlinkClick r:id="rId6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7991" y="3465572"/>
            <a:ext cx="949960" cy="5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\Desktop\Certification aliments\BRC%20Food%20Certificated-Col_tcm307-8938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4692" y="2276872"/>
            <a:ext cx="561727" cy="8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Certification aliments\IFS(1)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8553" y="4543050"/>
            <a:ext cx="573432" cy="8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Certification aliments\iso-2200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606" y="5517232"/>
            <a:ext cx="2102261" cy="88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1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571184" cy="80327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914400" marR="0" lvl="2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tabLst/>
              <a:defRPr/>
            </a:pP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> </a:t>
            </a:r>
            <a:r>
              <a:rPr lang="es-ES" sz="2400" b="1" dirty="0" smtClean="0"/>
              <a:t>Ejemplo : GLOBAL </a:t>
            </a:r>
            <a:r>
              <a:rPr lang="es-ES" sz="2400" b="1" dirty="0"/>
              <a:t>GAP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smtClean="0">
                <a:solidFill>
                  <a:srgbClr val="B20A2E"/>
                </a:solidFill>
                <a:latin typeface="Arial Narrow" pitchFamily="34" charset="0"/>
              </a:rPr>
              <a:t>			</a:t>
            </a:r>
            <a:endParaRPr lang="es-ES" sz="2400" b="1" i="1" kern="0" dirty="0" smtClean="0">
              <a:solidFill>
                <a:srgbClr val="990033"/>
              </a:solidFill>
              <a:latin typeface="Arial Narrow" pitchFamily="34" charset="0"/>
            </a:endParaRP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899592" y="1052736"/>
            <a:ext cx="8124221" cy="5544616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s-ES" sz="3800" b="1" dirty="0">
                <a:solidFill>
                  <a:srgbClr val="800080"/>
                </a:solidFill>
                <a:latin typeface="Arial" pitchFamily="34" charset="0"/>
              </a:rPr>
              <a:t>Qué es </a:t>
            </a:r>
            <a:r>
              <a:rPr lang="es-ES" sz="3800" b="1" dirty="0" smtClean="0">
                <a:solidFill>
                  <a:srgbClr val="800080"/>
                </a:solidFill>
                <a:latin typeface="Arial" pitchFamily="34" charset="0"/>
              </a:rPr>
              <a:t>GLOBALGAP</a:t>
            </a:r>
            <a:r>
              <a:rPr lang="es-ES" sz="3800" dirty="0" smtClean="0">
                <a:solidFill>
                  <a:srgbClr val="800080"/>
                </a:solidFill>
                <a:latin typeface="Arial" pitchFamily="34" charset="0"/>
              </a:rPr>
              <a:t>?</a:t>
            </a:r>
          </a:p>
          <a:p>
            <a:pPr>
              <a:buFontTx/>
              <a:buNone/>
            </a:pPr>
            <a:endParaRPr lang="es-ES" sz="2800" b="1" dirty="0">
              <a:solidFill>
                <a:srgbClr val="B20A2E"/>
              </a:solidFill>
              <a:latin typeface="Arial" pitchFamily="34" charset="0"/>
            </a:endParaRPr>
          </a:p>
          <a:p>
            <a:r>
              <a:rPr lang="es-BO" sz="2800" b="1" dirty="0" smtClean="0">
                <a:latin typeface="Arial" pitchFamily="34" charset="0"/>
              </a:rPr>
              <a:t>GLOBALGAP </a:t>
            </a:r>
            <a:r>
              <a:rPr lang="es-BO" sz="2800" b="1" dirty="0">
                <a:latin typeface="Arial" pitchFamily="34" charset="0"/>
              </a:rPr>
              <a:t>es </a:t>
            </a:r>
            <a:r>
              <a:rPr lang="es-BO" sz="2800" b="1" dirty="0" smtClean="0">
                <a:latin typeface="Arial" pitchFamily="34" charset="0"/>
              </a:rPr>
              <a:t>un programa privado de certificación voluntaria establecido por un </a:t>
            </a:r>
            <a:r>
              <a:rPr lang="es-BO" sz="2800" b="1" dirty="0">
                <a:latin typeface="Arial" pitchFamily="34" charset="0"/>
              </a:rPr>
              <a:t>organismo privado que </a:t>
            </a:r>
            <a:r>
              <a:rPr lang="es-BO" sz="2800" b="1" dirty="0" smtClean="0">
                <a:latin typeface="Arial" pitchFamily="34" charset="0"/>
              </a:rPr>
              <a:t>ha emitido  </a:t>
            </a:r>
            <a:r>
              <a:rPr lang="es-BO" sz="2800" b="1" u="sng" dirty="0">
                <a:solidFill>
                  <a:srgbClr val="009900"/>
                </a:solidFill>
                <a:latin typeface="Arial" pitchFamily="34" charset="0"/>
              </a:rPr>
              <a:t>normas voluntarias</a:t>
            </a:r>
            <a:r>
              <a:rPr lang="es-BO" sz="2800" b="1" u="sng" dirty="0">
                <a:latin typeface="Arial" pitchFamily="34" charset="0"/>
              </a:rPr>
              <a:t> </a:t>
            </a:r>
            <a:r>
              <a:rPr lang="es-BO" sz="2800" b="1" dirty="0">
                <a:latin typeface="Arial" pitchFamily="34" charset="0"/>
              </a:rPr>
              <a:t>a través de las cuales se puede certificar </a:t>
            </a:r>
            <a:r>
              <a:rPr lang="es-BO" sz="2800" b="1" dirty="0">
                <a:solidFill>
                  <a:srgbClr val="009900"/>
                </a:solidFill>
                <a:latin typeface="Arial" pitchFamily="34" charset="0"/>
              </a:rPr>
              <a:t>productos agrícolas</a:t>
            </a:r>
            <a:r>
              <a:rPr lang="es-BO" sz="2800" b="1" dirty="0">
                <a:latin typeface="Arial" pitchFamily="34" charset="0"/>
              </a:rPr>
              <a:t> en todas partes del mundo. </a:t>
            </a:r>
            <a:endParaRPr lang="es-BO" sz="2800" b="1" dirty="0" smtClean="0">
              <a:latin typeface="Arial" pitchFamily="34" charset="0"/>
            </a:endParaRPr>
          </a:p>
          <a:p>
            <a:endParaRPr lang="es-BO" sz="2800" b="1" dirty="0" smtClean="0">
              <a:latin typeface="Arial" pitchFamily="34" charset="0"/>
            </a:endParaRPr>
          </a:p>
          <a:p>
            <a:r>
              <a:rPr lang="es-BO" sz="2800" b="1" dirty="0" smtClean="0">
                <a:latin typeface="Arial" pitchFamily="34" charset="0"/>
              </a:rPr>
              <a:t>El </a:t>
            </a:r>
            <a:r>
              <a:rPr lang="es-BO" sz="2800" b="1" dirty="0">
                <a:latin typeface="Arial" pitchFamily="34" charset="0"/>
              </a:rPr>
              <a:t>objetivo es </a:t>
            </a:r>
            <a:r>
              <a:rPr lang="es-BO" sz="2800" b="1" dirty="0" smtClean="0">
                <a:latin typeface="Arial" pitchFamily="34" charset="0"/>
              </a:rPr>
              <a:t>aumentar la confianza del consumidor en la </a:t>
            </a:r>
            <a:r>
              <a:rPr lang="es-BO" sz="2800" b="1" dirty="0" smtClean="0">
                <a:solidFill>
                  <a:srgbClr val="FF0000"/>
                </a:solidFill>
                <a:latin typeface="Arial" pitchFamily="34" charset="0"/>
              </a:rPr>
              <a:t>inocuidad de los productos</a:t>
            </a:r>
            <a:r>
              <a:rPr lang="es-BO" sz="2800" b="1" dirty="0" smtClean="0">
                <a:latin typeface="Arial" pitchFamily="34" charset="0"/>
              </a:rPr>
              <a:t> a través el cumplimiento de </a:t>
            </a:r>
            <a:r>
              <a:rPr lang="es-BO" sz="2800" b="1" u="sng" dirty="0" smtClean="0">
                <a:latin typeface="Arial" pitchFamily="34" charset="0"/>
              </a:rPr>
              <a:t>Buenas </a:t>
            </a:r>
            <a:r>
              <a:rPr lang="es-BO" sz="2800" b="1" u="sng" dirty="0">
                <a:latin typeface="Arial" pitchFamily="34" charset="0"/>
              </a:rPr>
              <a:t>Prácticas Agrícolas </a:t>
            </a:r>
            <a:r>
              <a:rPr lang="es-BO" sz="2800" b="1" dirty="0">
                <a:latin typeface="Arial" pitchFamily="34" charset="0"/>
              </a:rPr>
              <a:t>(BPA), aplicable a diferentes </a:t>
            </a:r>
            <a:r>
              <a:rPr lang="es-BO" sz="2800" b="1" dirty="0" smtClean="0">
                <a:latin typeface="Arial" pitchFamily="34" charset="0"/>
              </a:rPr>
              <a:t>productos.</a:t>
            </a:r>
          </a:p>
          <a:p>
            <a:endParaRPr lang="es-BO" sz="2800" b="1" dirty="0">
              <a:latin typeface="Arial" pitchFamily="34" charset="0"/>
            </a:endParaRPr>
          </a:p>
          <a:p>
            <a:r>
              <a:rPr lang="es-BO" sz="2400" b="1" dirty="0">
                <a:latin typeface="Arial" pitchFamily="34" charset="0"/>
                <a:hlinkClick r:id="rId3"/>
              </a:rPr>
              <a:t>http://www.globalgap.org/cms/front_content.php?client=1&amp;changelang=3&amp;parent=&amp;subid=&amp;</a:t>
            </a:r>
            <a:r>
              <a:rPr lang="es-BO" sz="2400" b="1" dirty="0" smtClean="0">
                <a:latin typeface="Arial" pitchFamily="34" charset="0"/>
                <a:hlinkClick r:id="rId3"/>
              </a:rPr>
              <a:t>idcat=9</a:t>
            </a:r>
            <a:r>
              <a:rPr lang="es-BO" sz="2400" b="1" dirty="0" smtClean="0">
                <a:latin typeface="Arial" pitchFamily="34" charset="0"/>
              </a:rPr>
              <a:t> </a:t>
            </a:r>
            <a:endParaRPr lang="es-BO" sz="2400" b="1" dirty="0">
              <a:latin typeface="Arial" pitchFamily="34" charset="0"/>
            </a:endParaRPr>
          </a:p>
          <a:p>
            <a:pPr marL="914400" lvl="2" indent="0">
              <a:buNone/>
            </a:pPr>
            <a:r>
              <a:rPr lang="es-ES" sz="2200" dirty="0" smtClean="0">
                <a:solidFill>
                  <a:srgbClr val="3333FF"/>
                </a:solidFill>
                <a:latin typeface="Arial Narrow" pitchFamily="34" charset="0"/>
              </a:rPr>
              <a:t>.</a:t>
            </a:r>
            <a:endParaRPr lang="es-ES" sz="2400" dirty="0"/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0C3E-FCE3-4F05-AB34-898836342F9B}" type="slidenum">
              <a:rPr lang="es-ES_tradnl"/>
              <a:pPr>
                <a:defRPr/>
              </a:pPr>
              <a:t>48</a:t>
            </a:fld>
            <a:endParaRPr lang="es-ES_tradnl"/>
          </a:p>
        </p:txBody>
      </p:sp>
      <p:pic>
        <p:nvPicPr>
          <p:cNvPr id="3074" name="Picture 2" descr="C:\Users\user\Desktop\Taller organicos\Global Ga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3986" y="86519"/>
            <a:ext cx="12001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42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91512" cy="80327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914400" marR="0" lvl="2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tabLst/>
              <a:defRPr/>
            </a:pPr>
            <a:r>
              <a:rPr lang="es-ES" sz="2400" b="1" dirty="0"/>
              <a:t> 3.3. Otras certificaciones para alimentos</a:t>
            </a:r>
            <a:br>
              <a:rPr lang="es-ES" sz="2400" b="1" dirty="0"/>
            </a:br>
            <a:r>
              <a:rPr lang="es-ES" sz="2400" b="1" dirty="0"/>
              <a:t> GLOBAL GAP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smtClean="0">
                <a:solidFill>
                  <a:srgbClr val="B20A2E"/>
                </a:solidFill>
                <a:latin typeface="Arial Narrow" pitchFamily="34" charset="0"/>
              </a:rPr>
              <a:t>		</a:t>
            </a:r>
            <a:endParaRPr lang="es-ES" sz="2400" b="1" i="1" kern="0" dirty="0" smtClean="0">
              <a:solidFill>
                <a:srgbClr val="990033"/>
              </a:solidFill>
              <a:latin typeface="Arial Narrow" pitchFamily="34" charset="0"/>
            </a:endParaRP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107505" y="1340768"/>
            <a:ext cx="9217024" cy="485812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endParaRPr lang="es-ES" sz="2000" kern="0" dirty="0">
              <a:solidFill>
                <a:srgbClr val="800080"/>
              </a:solidFill>
              <a:latin typeface="Arial" pitchFamily="34" charset="0"/>
            </a:endParaRP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r>
              <a:rPr lang="es-ES" sz="2000" b="1" kern="0" dirty="0">
                <a:solidFill>
                  <a:srgbClr val="3333FF"/>
                </a:solidFill>
                <a:latin typeface="Arial" pitchFamily="34" charset="0"/>
              </a:rPr>
              <a:t>	</a:t>
            </a:r>
            <a:r>
              <a:rPr lang="es-ES" sz="2000" b="1" kern="0" dirty="0" smtClean="0">
                <a:solidFill>
                  <a:srgbClr val="3333FF"/>
                </a:solidFill>
                <a:latin typeface="Arial" pitchFamily="34" charset="0"/>
              </a:rPr>
              <a:t>Los requisitos </a:t>
            </a:r>
            <a:r>
              <a:rPr lang="es-ES" sz="2000" b="1" kern="0" dirty="0" smtClean="0">
                <a:solidFill>
                  <a:srgbClr val="000000"/>
                </a:solidFill>
                <a:latin typeface="Arial" pitchFamily="34" charset="0"/>
              </a:rPr>
              <a:t>definen </a:t>
            </a:r>
            <a:r>
              <a:rPr lang="es-ES" sz="2000" b="1" kern="0" dirty="0">
                <a:solidFill>
                  <a:srgbClr val="000000"/>
                </a:solidFill>
                <a:latin typeface="Arial" pitchFamily="34" charset="0"/>
              </a:rPr>
              <a:t>un </a:t>
            </a:r>
            <a:r>
              <a:rPr lang="es-ES" sz="2000" b="1" kern="0" dirty="0">
                <a:solidFill>
                  <a:srgbClr val="CC3300"/>
                </a:solidFill>
                <a:latin typeface="Arial" pitchFamily="34" charset="0"/>
              </a:rPr>
              <a:t>estándar mínimo aceptable</a:t>
            </a:r>
            <a:r>
              <a:rPr lang="es-ES" sz="2000" b="1" kern="0" dirty="0">
                <a:solidFill>
                  <a:srgbClr val="000000"/>
                </a:solidFill>
                <a:latin typeface="Arial" pitchFamily="34" charset="0"/>
              </a:rPr>
              <a:t> para la producción  y su </a:t>
            </a:r>
            <a:r>
              <a:rPr lang="es-ES" sz="2000" b="1" kern="0" dirty="0" smtClean="0">
                <a:solidFill>
                  <a:srgbClr val="000000"/>
                </a:solidFill>
                <a:latin typeface="Arial" pitchFamily="34" charset="0"/>
              </a:rPr>
              <a:t>comercialización, </a:t>
            </a:r>
            <a:r>
              <a:rPr lang="es-BO" sz="2000" b="1" dirty="0" smtClean="0">
                <a:latin typeface="Arial" pitchFamily="34" charset="0"/>
              </a:rPr>
              <a:t> </a:t>
            </a:r>
            <a:r>
              <a:rPr lang="es-BO" sz="2000" b="1" dirty="0">
                <a:latin typeface="Arial" pitchFamily="34" charset="0"/>
              </a:rPr>
              <a:t>con énfasis en la sanidad de los alimentos y su trazabilidad desde el lugar de producción (finca). </a:t>
            </a:r>
            <a:r>
              <a:rPr lang="es-BO" sz="2000" b="1" dirty="0" smtClean="0">
                <a:latin typeface="Arial" pitchFamily="34" charset="0"/>
              </a:rPr>
              <a:t>También controla aspectos como uso de plaguicidas, seguridad y higiene de los trabajadores, cumplimiento de las leyes laborales nacionales, etc.</a:t>
            </a:r>
            <a:r>
              <a:rPr lang="es-ES" sz="2000" b="1" kern="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s-ES" sz="2000" b="1" kern="0" dirty="0">
              <a:solidFill>
                <a:srgbClr val="B20A2E"/>
              </a:solidFill>
              <a:latin typeface="Arial" pitchFamily="34" charset="0"/>
            </a:endParaRP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endParaRPr lang="es-ES" sz="2000" b="1" kern="0" dirty="0">
              <a:solidFill>
                <a:srgbClr val="B20A2E"/>
              </a:solidFill>
              <a:latin typeface="Arial" pitchFamily="34" charset="0"/>
            </a:endParaRP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s-BO" sz="2000" b="1" kern="0" dirty="0" smtClean="0">
                <a:solidFill>
                  <a:srgbClr val="000000"/>
                </a:solidFill>
                <a:latin typeface="Arial" pitchFamily="34" charset="0"/>
              </a:rPr>
              <a:t>GLOBALGAP </a:t>
            </a:r>
            <a:r>
              <a:rPr lang="es-BO" sz="2000" b="1" kern="0" dirty="0" smtClean="0">
                <a:solidFill>
                  <a:srgbClr val="800080"/>
                </a:solidFill>
                <a:latin typeface="Arial" pitchFamily="34" charset="0"/>
              </a:rPr>
              <a:t>abarca </a:t>
            </a:r>
            <a:r>
              <a:rPr lang="es-BO" sz="2000" b="1" kern="0" dirty="0">
                <a:solidFill>
                  <a:srgbClr val="800080"/>
                </a:solidFill>
                <a:latin typeface="Arial" pitchFamily="34" charset="0"/>
              </a:rPr>
              <a:t>todo el proceso de producción del producto certificado</a:t>
            </a:r>
            <a:r>
              <a:rPr lang="es-BO" sz="2000" b="1" kern="0" dirty="0">
                <a:solidFill>
                  <a:srgbClr val="000000"/>
                </a:solidFill>
                <a:latin typeface="Arial" pitchFamily="34" charset="0"/>
              </a:rPr>
              <a:t>, desde el primer momento (como pueden ser </a:t>
            </a:r>
            <a:r>
              <a:rPr lang="es-BO" sz="2000" b="1" kern="0" dirty="0" smtClean="0">
                <a:solidFill>
                  <a:srgbClr val="000000"/>
                </a:solidFill>
                <a:latin typeface="Arial" pitchFamily="34" charset="0"/>
              </a:rPr>
              <a:t>plantas </a:t>
            </a:r>
            <a:r>
              <a:rPr lang="es-BO" sz="2000" b="1" kern="0" dirty="0">
                <a:solidFill>
                  <a:srgbClr val="000000"/>
                </a:solidFill>
                <a:latin typeface="Arial" pitchFamily="34" charset="0"/>
              </a:rPr>
              <a:t>de vivero) y todas las actividades agropecuarias subsiguientes, hasta el momento en que el producto es retirado de la explotación. </a:t>
            </a:r>
            <a:endParaRPr lang="es-BO" sz="2000" b="1" kern="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endParaRPr lang="es-BO" sz="2000" b="1" kern="0" dirty="0">
              <a:solidFill>
                <a:srgbClr val="000000"/>
              </a:solidFill>
              <a:latin typeface="Arial" pitchFamily="34" charset="0"/>
            </a:endParaRP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s-BO" sz="2000" b="1" kern="0" dirty="0" smtClean="0">
                <a:solidFill>
                  <a:srgbClr val="000000"/>
                </a:solidFill>
                <a:latin typeface="Arial" pitchFamily="34" charset="0"/>
              </a:rPr>
              <a:t>El productor debe mantener un </a:t>
            </a:r>
            <a:r>
              <a:rPr lang="es-BO" sz="2000" b="1" u="sng" kern="0" dirty="0" smtClean="0">
                <a:solidFill>
                  <a:srgbClr val="FF0000"/>
                </a:solidFill>
                <a:latin typeface="Arial" pitchFamily="34" charset="0"/>
              </a:rPr>
              <a:t>sistema de control</a:t>
            </a:r>
            <a:r>
              <a:rPr lang="es-BO" sz="2000" b="1" kern="0" dirty="0" smtClean="0">
                <a:solidFill>
                  <a:srgbClr val="000000"/>
                </a:solidFill>
                <a:latin typeface="Arial" pitchFamily="34" charset="0"/>
              </a:rPr>
              <a:t> para registrar los productos y asegurar su trazabilidad, así como el uso de plaguicidas, el uso de la tierra,  tratamientos con plaguicidas, rotación de la tierra.</a:t>
            </a:r>
            <a:endParaRPr lang="es-BO" sz="2000" b="1" kern="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BO" sz="2400" dirty="0">
                <a:latin typeface="Arial" pitchFamily="34" charset="0"/>
              </a:rPr>
              <a:t>	</a:t>
            </a:r>
            <a:endParaRPr lang="es-BO" sz="2400" b="1" dirty="0">
              <a:latin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s-ES" sz="2400" dirty="0"/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0C3E-FCE3-4F05-AB34-898836342F9B}" type="slidenum">
              <a:rPr lang="es-ES_tradnl"/>
              <a:pPr>
                <a:defRPr/>
              </a:pPr>
              <a:t>49</a:t>
            </a:fld>
            <a:endParaRPr lang="es-ES_tradnl"/>
          </a:p>
        </p:txBody>
      </p:sp>
      <p:pic>
        <p:nvPicPr>
          <p:cNvPr id="4098" name="Picture 2" descr="C:\Users\user\Desktop\Taller organicos\Global Ga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001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8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-3708920" y="1052736"/>
          <a:ext cx="15611275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597352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spcAft>
                <a:spcPts val="300"/>
              </a:spcAft>
              <a:buNone/>
            </a:pPr>
            <a:r>
              <a:rPr lang="es-ES" sz="3600" b="1" dirty="0" smtClean="0">
                <a:solidFill>
                  <a:srgbClr val="0070C0"/>
                </a:solidFill>
                <a:latin typeface="Arial Narrow" pitchFamily="34" charset="0"/>
              </a:rPr>
              <a:t>UE: mercado único con reglas armonizadas: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buNone/>
            </a:pPr>
            <a:endParaRPr lang="es-ES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lvl="2">
              <a:lnSpc>
                <a:spcPct val="80000"/>
              </a:lnSpc>
              <a:spcAft>
                <a:spcPts val="300"/>
              </a:spcAft>
              <a:buFontTx/>
              <a:buAutoNum type="arabicPeriod"/>
            </a:pPr>
            <a:r>
              <a:rPr lang="es-ES" sz="2800" b="1" dirty="0" smtClean="0">
                <a:solidFill>
                  <a:srgbClr val="FF0000"/>
                </a:solidFill>
                <a:latin typeface="Arial Narrow" pitchFamily="34" charset="0"/>
              </a:rPr>
              <a:t>Armonización. </a:t>
            </a:r>
            <a:r>
              <a:rPr lang="es-ES" b="1" dirty="0" smtClean="0">
                <a:latin typeface="Arial Narrow" pitchFamily="34" charset="0"/>
              </a:rPr>
              <a:t>La mayoría de las requisitos de acceso para alimentos han sido armonizados: </a:t>
            </a:r>
            <a:r>
              <a:rPr lang="es-ES" b="1" dirty="0" smtClean="0">
                <a:solidFill>
                  <a:srgbClr val="FF0000"/>
                </a:solidFill>
                <a:latin typeface="Arial Narrow" pitchFamily="34" charset="0"/>
              </a:rPr>
              <a:t>una sola regla se aplica en todos los  Estados miembros.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buFontTx/>
              <a:buNone/>
            </a:pPr>
            <a:endParaRPr lang="es-E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2">
              <a:lnSpc>
                <a:spcPct val="80000"/>
              </a:lnSpc>
              <a:spcAft>
                <a:spcPts val="300"/>
              </a:spcAft>
              <a:buFontTx/>
              <a:buNone/>
            </a:pPr>
            <a:endParaRPr lang="es-E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2">
              <a:lnSpc>
                <a:spcPct val="80000"/>
              </a:lnSpc>
              <a:spcAft>
                <a:spcPts val="300"/>
              </a:spcAft>
              <a:buFontTx/>
              <a:buNone/>
            </a:pPr>
            <a:endParaRPr lang="es-E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2">
              <a:lnSpc>
                <a:spcPct val="80000"/>
              </a:lnSpc>
              <a:spcAft>
                <a:spcPts val="300"/>
              </a:spcAft>
              <a:buFontTx/>
              <a:buNone/>
            </a:pPr>
            <a:endParaRPr lang="es-E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2">
              <a:lnSpc>
                <a:spcPct val="80000"/>
              </a:lnSpc>
              <a:spcAft>
                <a:spcPts val="300"/>
              </a:spcAft>
              <a:buFontTx/>
              <a:buNone/>
            </a:pPr>
            <a:r>
              <a:rPr lang="es-ES" sz="2800" b="1" dirty="0" smtClean="0">
                <a:solidFill>
                  <a:srgbClr val="FF0000"/>
                </a:solidFill>
                <a:latin typeface="Arial Narrow" pitchFamily="34" charset="0"/>
              </a:rPr>
              <a:t>2.Libre circulación de mercancías</a:t>
            </a:r>
            <a:r>
              <a:rPr lang="es-ES" sz="2800" b="1" dirty="0" smtClean="0">
                <a:latin typeface="Arial Narrow" pitchFamily="34" charset="0"/>
              </a:rPr>
              <a:t>. </a:t>
            </a:r>
            <a:r>
              <a:rPr lang="es-ES" b="1" dirty="0" smtClean="0">
                <a:latin typeface="Arial Narrow" pitchFamily="34" charset="0"/>
              </a:rPr>
              <a:t>En la UE, existe la libre circulación de mercancías: </a:t>
            </a:r>
            <a:r>
              <a:rPr lang="es-ES" b="1" dirty="0" smtClean="0">
                <a:solidFill>
                  <a:srgbClr val="7030A0"/>
                </a:solidFill>
                <a:latin typeface="Arial Narrow" pitchFamily="34" charset="0"/>
              </a:rPr>
              <a:t>una vez puesto en libre practica (importado), el producto colombiano puede circular libremente en todo la UE.</a:t>
            </a:r>
          </a:p>
          <a:p>
            <a:pPr lvl="2">
              <a:lnSpc>
                <a:spcPct val="80000"/>
              </a:lnSpc>
              <a:spcAft>
                <a:spcPts val="300"/>
              </a:spcAft>
              <a:buFontTx/>
              <a:buNone/>
            </a:pPr>
            <a:endParaRPr lang="es-ES" b="1" dirty="0" smtClean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AC74E-0B97-4509-A336-46088429DECB}" type="slidenum">
              <a:rPr lang="es-ES_tradnl"/>
              <a:pPr>
                <a:defRPr/>
              </a:pPr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50422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91512" cy="80327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914400" marR="0" lvl="2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tabLst/>
              <a:defRPr/>
            </a:pP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> </a:t>
            </a:r>
            <a:r>
              <a:rPr lang="es-ES" sz="2400" b="1" dirty="0" smtClean="0"/>
              <a:t>     GLOBAL </a:t>
            </a:r>
            <a:r>
              <a:rPr lang="es-ES" sz="2400" b="1" dirty="0"/>
              <a:t>GAP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smtClean="0">
                <a:solidFill>
                  <a:srgbClr val="B20A2E"/>
                </a:solidFill>
                <a:latin typeface="Arial Narrow" pitchFamily="34" charset="0"/>
              </a:rPr>
              <a:t>			</a:t>
            </a:r>
            <a:endParaRPr lang="es-ES" sz="2400" b="1" i="1" kern="0" dirty="0" smtClean="0">
              <a:solidFill>
                <a:srgbClr val="990033"/>
              </a:solidFill>
              <a:latin typeface="Arial Narrow" pitchFamily="34" charset="0"/>
            </a:endParaRPr>
          </a:p>
        </p:txBody>
      </p:sp>
      <p:sp>
        <p:nvSpPr>
          <p:cNvPr id="14341" name="Espace réservé du contenu 4"/>
          <p:cNvSpPr>
            <a:spLocks noGrp="1"/>
          </p:cNvSpPr>
          <p:nvPr>
            <p:ph idx="1"/>
          </p:nvPr>
        </p:nvSpPr>
        <p:spPr>
          <a:xfrm>
            <a:off x="1" y="1124744"/>
            <a:ext cx="9396536" cy="53285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s-ES" sz="2000" b="1" kern="0" dirty="0" smtClean="0">
              <a:solidFill>
                <a:srgbClr val="80008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s-BO" sz="2000" b="1" dirty="0">
              <a:latin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s-BO" sz="2000" b="1" dirty="0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s-BO" sz="2000" b="1" dirty="0">
              <a:latin typeface="Arial" pitchFamily="34" charset="0"/>
            </a:endParaRPr>
          </a:p>
          <a:p>
            <a:pPr>
              <a:buFontTx/>
              <a:buNone/>
            </a:pPr>
            <a:r>
              <a:rPr lang="es-ES" sz="2000" b="1" dirty="0" smtClean="0">
                <a:latin typeface="Arial" pitchFamily="34" charset="0"/>
              </a:rPr>
              <a:t>	</a:t>
            </a:r>
            <a:r>
              <a:rPr lang="es-ES" sz="2800" b="1" dirty="0" smtClean="0">
                <a:latin typeface="Arial" pitchFamily="34" charset="0"/>
              </a:rPr>
              <a:t>La </a:t>
            </a:r>
            <a:r>
              <a:rPr lang="es-ES" sz="2800" b="1" dirty="0">
                <a:latin typeface="Arial" pitchFamily="34" charset="0"/>
              </a:rPr>
              <a:t>certificación se aplica a </a:t>
            </a:r>
            <a:r>
              <a:rPr lang="es-ES" sz="2800" b="1" dirty="0">
                <a:solidFill>
                  <a:srgbClr val="800080"/>
                </a:solidFill>
                <a:latin typeface="Arial" pitchFamily="34" charset="0"/>
              </a:rPr>
              <a:t>cultivos</a:t>
            </a:r>
            <a:r>
              <a:rPr lang="es-ES" sz="2800" b="1" dirty="0">
                <a:latin typeface="Arial" pitchFamily="34" charset="0"/>
              </a:rPr>
              <a:t> (</a:t>
            </a:r>
            <a:r>
              <a:rPr lang="es-ES" sz="2800" b="1" dirty="0">
                <a:solidFill>
                  <a:srgbClr val="008000"/>
                </a:solidFill>
                <a:latin typeface="Arial" pitchFamily="34" charset="0"/>
              </a:rPr>
              <a:t>frutas frescas</a:t>
            </a:r>
            <a:r>
              <a:rPr lang="es-ES" sz="2800" b="1" dirty="0">
                <a:solidFill>
                  <a:srgbClr val="00CC00"/>
                </a:solidFill>
                <a:latin typeface="Arial" pitchFamily="34" charset="0"/>
              </a:rPr>
              <a:t> y flores, café, té algodón) y </a:t>
            </a:r>
            <a:r>
              <a:rPr lang="es-ES" sz="2800" b="1" dirty="0">
                <a:solidFill>
                  <a:srgbClr val="800080"/>
                </a:solidFill>
                <a:latin typeface="Arial" pitchFamily="34" charset="0"/>
              </a:rPr>
              <a:t>animales vivos</a:t>
            </a:r>
            <a:r>
              <a:rPr lang="es-ES" sz="2800" b="1" dirty="0">
                <a:latin typeface="Arial" pitchFamily="34" charset="0"/>
              </a:rPr>
              <a:t> (varios) y </a:t>
            </a:r>
            <a:r>
              <a:rPr lang="es-ES" sz="2800" b="1" dirty="0">
                <a:solidFill>
                  <a:srgbClr val="800080"/>
                </a:solidFill>
                <a:latin typeface="Arial" pitchFamily="34" charset="0"/>
              </a:rPr>
              <a:t>acuacultura </a:t>
            </a:r>
            <a:r>
              <a:rPr lang="es-ES" sz="2800" b="1" dirty="0">
                <a:solidFill>
                  <a:srgbClr val="009900"/>
                </a:solidFill>
                <a:latin typeface="Arial" pitchFamily="34" charset="0"/>
              </a:rPr>
              <a:t>(salmón, trucha, camarón, </a:t>
            </a:r>
            <a:r>
              <a:rPr lang="es-ES" sz="2800" b="1" dirty="0" smtClean="0">
                <a:solidFill>
                  <a:srgbClr val="009900"/>
                </a:solidFill>
                <a:latin typeface="Arial" pitchFamily="34" charset="0"/>
              </a:rPr>
              <a:t>etc.).</a:t>
            </a:r>
          </a:p>
          <a:p>
            <a:pPr>
              <a:buFontTx/>
              <a:buNone/>
            </a:pPr>
            <a:endParaRPr lang="es-ES" sz="2800" b="1" dirty="0">
              <a:solidFill>
                <a:srgbClr val="009900"/>
              </a:solidFill>
              <a:latin typeface="Arial" pitchFamily="34" charset="0"/>
            </a:endParaRPr>
          </a:p>
          <a:p>
            <a:pPr>
              <a:buFontTx/>
              <a:buNone/>
            </a:pPr>
            <a:r>
              <a:rPr lang="es-ES" sz="2800" b="1" dirty="0" smtClean="0">
                <a:latin typeface="Arial" pitchFamily="34" charset="0"/>
              </a:rPr>
              <a:t>	Un </a:t>
            </a:r>
            <a:r>
              <a:rPr lang="es-ES" sz="2800" b="1" dirty="0">
                <a:latin typeface="Arial" pitchFamily="34" charset="0"/>
              </a:rPr>
              <a:t>numero creciente de cadenas de supermercados europeos exigen el respecto de Global Gap por parte de sus proveedores internacionales. </a:t>
            </a:r>
            <a:endParaRPr lang="es-ES" sz="2800" b="1" dirty="0" smtClean="0">
              <a:latin typeface="Arial" pitchFamily="34" charset="0"/>
            </a:endParaRPr>
          </a:p>
          <a:p>
            <a:pPr>
              <a:buFontTx/>
              <a:buNone/>
            </a:pPr>
            <a:endParaRPr lang="es-ES" sz="2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2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2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2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lvl="2" algn="just">
              <a:buFontTx/>
              <a:buChar char="-"/>
            </a:pPr>
            <a:endParaRPr lang="es-ES" sz="18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70C3E-FCE3-4F05-AB34-898836342F9B}" type="slidenum">
              <a:rPr lang="es-ES_tradnl"/>
              <a:pPr>
                <a:defRPr/>
              </a:pPr>
              <a:t>50</a:t>
            </a:fld>
            <a:endParaRPr lang="es-ES_tradnl"/>
          </a:p>
        </p:txBody>
      </p:sp>
      <p:pic>
        <p:nvPicPr>
          <p:cNvPr id="5122" name="Picture 2" descr="C:\Users\user\Desktop\Taller organicos\Global Ga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480"/>
            <a:ext cx="12001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47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Principales certificaciones para alimentos</a:t>
            </a:r>
            <a:br>
              <a:rPr lang="es-ES" sz="2800" b="1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/>
              <a:t>( </a:t>
            </a:r>
            <a:r>
              <a:rPr lang="es-CO" sz="2800" dirty="0" smtClean="0"/>
              <a:t>Productos orgánicos )</a:t>
            </a:r>
            <a:endParaRPr lang="fr-B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1807536"/>
              </p:ext>
            </p:extLst>
          </p:nvPr>
        </p:nvGraphicFramePr>
        <p:xfrm>
          <a:off x="323528" y="1412776"/>
          <a:ext cx="8568952" cy="5071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252"/>
                <a:gridCol w="2830992"/>
                <a:gridCol w="2774708"/>
              </a:tblGrid>
              <a:tr h="436115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Estandar</a:t>
                      </a:r>
                      <a:r>
                        <a:rPr lang="fr-BE" dirty="0" smtClean="0"/>
                        <a:t>/Norma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noProof="0" dirty="0" smtClean="0"/>
                        <a:t>Que certifica?</a:t>
                      </a:r>
                      <a:endParaRPr lang="es-C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 Web</a:t>
                      </a:r>
                      <a:endParaRPr lang="fr-BE" dirty="0"/>
                    </a:p>
                  </a:txBody>
                  <a:tcPr/>
                </a:tc>
              </a:tr>
              <a:tr h="716013">
                <a:tc>
                  <a:txBody>
                    <a:bodyPr/>
                    <a:lstStyle/>
                    <a:p>
                      <a:r>
                        <a:rPr lang="es-CO" sz="1600" b="1" noProof="0" dirty="0" smtClean="0">
                          <a:solidFill>
                            <a:srgbClr val="006600"/>
                          </a:solidFill>
                        </a:rPr>
                        <a:t>Reglamento de producción orgánica de la UE</a:t>
                      </a:r>
                      <a:endParaRPr lang="es-CO" sz="1600" b="1" noProof="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Certificación de producción orgánica a nivel UE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http://ec.europa.eu/agriculture/organic/home_en</a:t>
                      </a:r>
                      <a:endParaRPr lang="fr-BE" sz="16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AB </a:t>
                      </a:r>
                      <a:r>
                        <a:rPr lang="es-CO" sz="1600" noProof="0" dirty="0" err="1" smtClean="0"/>
                        <a:t>Agriculture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biologique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Sello francés para productos orgánicos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http://www.agencebio.org/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smtClean="0"/>
                        <a:t>AIAB</a:t>
                      </a:r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smtClean="0"/>
                        <a:t>Sello italiano</a:t>
                      </a:r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http://www.aiab.it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smtClean="0"/>
                        <a:t>AMA Biozeichen</a:t>
                      </a:r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smtClean="0"/>
                        <a:t>Sello austriaco</a:t>
                      </a:r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http://www.ama.at/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smtClean="0"/>
                        <a:t>Bioforum</a:t>
                      </a:r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smtClean="0"/>
                        <a:t>Sello belga</a:t>
                      </a:r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http://www.bioforum.be/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BE" sz="1600" dirty="0"/>
                    </a:p>
                  </a:txBody>
                  <a:tcPr/>
                </a:tc>
              </a:tr>
              <a:tr h="417552">
                <a:tc>
                  <a:txBody>
                    <a:bodyPr/>
                    <a:lstStyle/>
                    <a:p>
                      <a:r>
                        <a:rPr lang="es-CO" sz="1600" noProof="0" smtClean="0"/>
                        <a:t>Bio Hellas</a:t>
                      </a:r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smtClean="0"/>
                        <a:t>Sello griego</a:t>
                      </a:r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</a:tr>
              <a:tr h="734909">
                <a:tc>
                  <a:txBody>
                    <a:bodyPr/>
                    <a:lstStyle/>
                    <a:p>
                      <a:r>
                        <a:rPr lang="es-CO" sz="1600" noProof="0" smtClean="0"/>
                        <a:t>Biokreis</a:t>
                      </a:r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Apoyo a certificación orgánica en Alemania y Austria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http://www.biokreis.de/</a:t>
                      </a:r>
                      <a:endParaRPr lang="fr-BE" sz="1600" dirty="0"/>
                    </a:p>
                  </a:txBody>
                  <a:tcPr/>
                </a:tc>
              </a:tr>
              <a:tr h="734909">
                <a:tc>
                  <a:txBody>
                    <a:bodyPr/>
                    <a:lstStyle/>
                    <a:p>
                      <a:r>
                        <a:rPr lang="es-CO" sz="1600" noProof="0" smtClean="0"/>
                        <a:t>Bioland</a:t>
                      </a:r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Certificación orgánica (Alemania)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http://www.bioland.de/bioland/startseite.html</a:t>
                      </a:r>
                      <a:endParaRPr lang="fr-BE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BE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 descr="EU organic products label logo">
            <a:hlinkClick r:id="rId9"/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3349" y="2184688"/>
            <a:ext cx="47498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AMA Biozeichen logo">
            <a:hlinkClick r:id="rId11"/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611" y="3645024"/>
            <a:ext cx="545718" cy="47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AB (Agriculture Biologique) logo">
            <a:hlinkClick r:id="rId13"/>
          </p:cNvPr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278" y="2626360"/>
            <a:ext cx="618996" cy="36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AIAB (Italian Association for Organic Agriculture) logo">
            <a:hlinkClick r:id="rId15"/>
          </p:cNvPr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1294" y="3246120"/>
            <a:ext cx="4749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BioForum Biogarantie and Ecogarantie logo">
            <a:hlinkClick r:id="rId17"/>
          </p:cNvPr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3349" y="4134609"/>
            <a:ext cx="474980" cy="24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BIO Hellas logo">
            <a:hlinkClick r:id="rId19"/>
          </p:cNvPr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6776" y="4526130"/>
            <a:ext cx="237490" cy="41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Biokreis logo">
            <a:hlinkClick r:id="rId21"/>
          </p:cNvPr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46103"/>
            <a:ext cx="545718" cy="47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Bioland logo">
            <a:hlinkClick r:id="rId23"/>
          </p:cNvPr>
          <p:cNvPicPr/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4412" y="5661248"/>
            <a:ext cx="639192" cy="290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501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Principales certificaciones para alimentos</a:t>
            </a:r>
            <a:br>
              <a:rPr lang="es-ES" sz="2800" b="1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/>
              <a:t>( </a:t>
            </a:r>
            <a:r>
              <a:rPr lang="es-CO" sz="2800" dirty="0" smtClean="0"/>
              <a:t>Productos orgánico )</a:t>
            </a:r>
            <a:endParaRPr lang="fr-B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2332521"/>
              </p:ext>
            </p:extLst>
          </p:nvPr>
        </p:nvGraphicFramePr>
        <p:xfrm>
          <a:off x="323528" y="1412776"/>
          <a:ext cx="8568952" cy="5293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252"/>
                <a:gridCol w="2830992"/>
                <a:gridCol w="2774708"/>
              </a:tblGrid>
              <a:tr h="436115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Estandar</a:t>
                      </a:r>
                      <a:r>
                        <a:rPr lang="fr-BE" dirty="0" smtClean="0"/>
                        <a:t>/Norma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Que </a:t>
                      </a:r>
                      <a:r>
                        <a:rPr lang="es-CO" noProof="0" dirty="0" smtClean="0"/>
                        <a:t>certifica?</a:t>
                      </a:r>
                      <a:endParaRPr lang="es-C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 Web</a:t>
                      </a:r>
                      <a:endParaRPr lang="fr-BE" dirty="0"/>
                    </a:p>
                  </a:txBody>
                  <a:tcPr/>
                </a:tc>
              </a:tr>
              <a:tr h="499989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ECOCERT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Certificación de productos orgánicos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hlinkClick r:id="rId2"/>
                        </a:rPr>
                        <a:t>www.ecocert.com</a:t>
                      </a:r>
                      <a:r>
                        <a:rPr lang="fr-BE" sz="1600" dirty="0" smtClean="0"/>
                        <a:t> </a:t>
                      </a:r>
                      <a:endParaRPr lang="fr-BE" sz="1600" dirty="0"/>
                    </a:p>
                  </a:txBody>
                  <a:tcPr/>
                </a:tc>
              </a:tr>
              <a:tr h="499989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KRAV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Estándares de producción orgánica en Suecia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http://www.krav.se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BE" sz="16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LUOMULLITO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Certificación</a:t>
                      </a:r>
                      <a:r>
                        <a:rPr lang="es-CO" sz="1600" baseline="0" noProof="0" dirty="0" smtClean="0"/>
                        <a:t> de productos orgánicos (Finlandia)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http://www.luomuliitto.fi/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"Ø-sello NORWAY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Certificación de productos orgánicos (Noruega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http://debio.no/section.cfm?path=4,34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dirty="0" err="1" smtClean="0"/>
                        <a:t>Organic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Farmers</a:t>
                      </a:r>
                      <a:r>
                        <a:rPr lang="es-CO" sz="1600" noProof="0" dirty="0" smtClean="0"/>
                        <a:t> and </a:t>
                      </a:r>
                    </a:p>
                    <a:p>
                      <a:r>
                        <a:rPr lang="es-CO" sz="1600" noProof="0" dirty="0" err="1" smtClean="0"/>
                        <a:t>Growers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 smtClean="0"/>
                        <a:t>Certificación orgánica (Reino Unido)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http://www.organicfarmers.org.uk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dirty="0" err="1" smtClean="0"/>
                        <a:t>Organic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Food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Federation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 smtClean="0"/>
                        <a:t>Certificación orgánica (Reino Unido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http://www.orgfoodfed.com/</a:t>
                      </a:r>
                      <a:endParaRPr lang="fr-BE" sz="1600" dirty="0"/>
                    </a:p>
                  </a:txBody>
                  <a:tcPr/>
                </a:tc>
              </a:tr>
              <a:tr h="417552">
                <a:tc>
                  <a:txBody>
                    <a:bodyPr/>
                    <a:lstStyle/>
                    <a:p>
                      <a:r>
                        <a:rPr lang="es-CO" sz="1600" noProof="0" dirty="0" err="1" smtClean="0"/>
                        <a:t>Soil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Association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Organic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Standards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Certificación orgánica (Reino Unido)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http://www.soilassociation.org/certification/standards</a:t>
                      </a:r>
                      <a:endParaRPr lang="fr-BE" sz="1600" dirty="0"/>
                    </a:p>
                  </a:txBody>
                  <a:tcPr/>
                </a:tc>
              </a:tr>
              <a:tr h="734909">
                <a:tc>
                  <a:txBody>
                    <a:bodyPr/>
                    <a:lstStyle/>
                    <a:p>
                      <a:r>
                        <a:rPr lang="es-CO" sz="1600" noProof="0" dirty="0" err="1" smtClean="0"/>
                        <a:t>Immo</a:t>
                      </a:r>
                      <a:r>
                        <a:rPr lang="es-CO" sz="1600" noProof="0" dirty="0" smtClean="0"/>
                        <a:t> control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Certificación de productos orgánicos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hlinkClick r:id="rId9"/>
                        </a:rPr>
                        <a:t>http://www.immo.ch</a:t>
                      </a:r>
                      <a:r>
                        <a:rPr lang="fr-BE" sz="1600" dirty="0" smtClean="0"/>
                        <a:t> </a:t>
                      </a:r>
                      <a:endParaRPr lang="fr-BE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Image 12" descr="Krav logo">
            <a:hlinkClick r:id="rId10"/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220" y="2394992"/>
            <a:ext cx="792088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Luomuliitto - The Ladybird label logo">
            <a:hlinkClick r:id="rId12"/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230" y="2910840"/>
            <a:ext cx="618996" cy="51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Ø-label: Norway logo">
            <a:hlinkClick r:id="rId14"/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5531" y="3645024"/>
            <a:ext cx="705542" cy="50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Organic Farmers &amp; Growers Certification logo">
            <a:hlinkClick r:id="rId16"/>
          </p:cNvPr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1663" y="4313664"/>
            <a:ext cx="733645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Ecocert logo">
            <a:hlinkClick r:id="rId18"/>
          </p:cNvPr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077" y="1920012"/>
            <a:ext cx="618996" cy="47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Organic Food Federation logo">
            <a:hlinkClick r:id="rId20"/>
          </p:cNvPr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077" y="4889728"/>
            <a:ext cx="691004" cy="47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 descr="Soil Association Organic Standard logo">
            <a:hlinkClick r:id="rId22"/>
          </p:cNvPr>
          <p:cNvPicPr/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1821" y="5661248"/>
            <a:ext cx="761742" cy="33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 descr="IMO Certified logo">
            <a:hlinkClick r:id="rId24"/>
          </p:cNvPr>
          <p:cNvPicPr/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037" y="6165304"/>
            <a:ext cx="763012" cy="553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899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err="1" smtClean="0">
                <a:latin typeface="Arial" pitchFamily="34" charset="0"/>
                <a:cs typeface="Arial" pitchFamily="34" charset="0"/>
              </a:rPr>
              <a:t>Ej.Exportar</a:t>
            </a: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productos orgánicos a la UE?</a:t>
            </a:r>
            <a:br>
              <a:rPr lang="es-ES" sz="3200" b="1" dirty="0" smtClean="0">
                <a:latin typeface="Arial" pitchFamily="34" charset="0"/>
                <a:cs typeface="Arial" pitchFamily="34" charset="0"/>
              </a:rPr>
            </a:b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Reglamento CE 834/2007 </a:t>
            </a:r>
            <a:endParaRPr lang="fr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49971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dirty="0" smtClean="0"/>
              <a:t>Los productos importados en la UE deben haber sido producidos y verificados según reglas por lo menos equivalentes a las vigentes en la UE, definidas por el </a:t>
            </a:r>
            <a:r>
              <a:rPr lang="es-CO" u="sng" dirty="0" smtClean="0">
                <a:solidFill>
                  <a:srgbClr val="00B050"/>
                </a:solidFill>
              </a:rPr>
              <a:t>Reglamento CE 834/2007 </a:t>
            </a:r>
            <a:r>
              <a:rPr lang="es-CO" dirty="0" smtClean="0"/>
              <a:t>y sus reglamentos de aplicación.                                                                              </a:t>
            </a:r>
          </a:p>
          <a:p>
            <a:pPr marL="0" indent="0">
              <a:buNone/>
            </a:pPr>
            <a:r>
              <a:rPr lang="es-CO" dirty="0" smtClean="0"/>
              <a:t>Esta normativa se encuentra en </a:t>
            </a:r>
          </a:p>
          <a:p>
            <a:pPr marL="0" lvl="2" indent="0">
              <a:buNone/>
            </a:pPr>
            <a:r>
              <a:rPr lang="es-ES" b="1" dirty="0">
                <a:latin typeface="Arial Narrow" pitchFamily="34" charset="0"/>
                <a:hlinkClick r:id="rId2"/>
              </a:rPr>
              <a:t>http://</a:t>
            </a:r>
            <a:r>
              <a:rPr lang="es-ES" b="1" dirty="0" smtClean="0">
                <a:latin typeface="Arial Narrow" pitchFamily="34" charset="0"/>
                <a:hlinkClick r:id="rId2"/>
              </a:rPr>
              <a:t>www.agricultura-ecologica.com/index.php/Normativa-CE/reglamentacion.html</a:t>
            </a:r>
            <a:endParaRPr lang="es-ES" b="1" dirty="0">
              <a:latin typeface="Arial Narrow" pitchFamily="34" charset="0"/>
            </a:endParaRPr>
          </a:p>
          <a:p>
            <a:pPr marL="0" lvl="2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¿ </a:t>
            </a:r>
            <a:r>
              <a:rPr lang="en-US" sz="2600" b="1" u="sng" dirty="0" err="1">
                <a:solidFill>
                  <a:srgbClr val="0070C0"/>
                </a:solidFill>
                <a:latin typeface="Arial Narrow" pitchFamily="34" charset="0"/>
              </a:rPr>
              <a:t>Pr</a:t>
            </a:r>
            <a:r>
              <a:rPr lang="es-ES" sz="2600" b="1" u="sng" dirty="0" err="1">
                <a:solidFill>
                  <a:srgbClr val="0070C0"/>
                </a:solidFill>
                <a:latin typeface="Arial Narrow" pitchFamily="34" charset="0"/>
              </a:rPr>
              <a:t>oductos</a:t>
            </a:r>
            <a:r>
              <a:rPr lang="es-ES" sz="2600" b="1" u="sng" dirty="0">
                <a:solidFill>
                  <a:srgbClr val="0070C0"/>
                </a:solidFill>
                <a:latin typeface="Arial Narrow" pitchFamily="34" charset="0"/>
              </a:rPr>
              <a:t> cubiertos</a:t>
            </a:r>
            <a:r>
              <a:rPr lang="es-ES" sz="2600" b="1" dirty="0">
                <a:solidFill>
                  <a:srgbClr val="0070C0"/>
                </a:solidFill>
                <a:latin typeface="Arial Narrow" pitchFamily="34" charset="0"/>
              </a:rPr>
              <a:t> por el reglamento? </a:t>
            </a:r>
          </a:p>
          <a:p>
            <a:pPr lvl="3"/>
            <a:r>
              <a:rPr lang="es-ES" sz="2600" b="1" dirty="0">
                <a:solidFill>
                  <a:srgbClr val="B51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productos vegetales o animales no transformados, productos agrícolas o animales transformados que llevan indicaciones ecológicas</a:t>
            </a:r>
            <a:r>
              <a:rPr lang="es-ES" sz="2400" dirty="0"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Picture 6" descr="http://www.inkanatural.com/graficos/nuevaweb/logotipo_ecologico_u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61048"/>
            <a:ext cx="1835696" cy="121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22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3200" b="1" dirty="0" smtClean="0">
                <a:latin typeface="Arial" pitchFamily="34" charset="0"/>
                <a:cs typeface="Arial" pitchFamily="34" charset="0"/>
              </a:rPr>
              <a:t>Crecimiento del mercado</a:t>
            </a:r>
            <a:endParaRPr lang="es-CO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4997151"/>
          </a:xfrm>
        </p:spPr>
        <p:txBody>
          <a:bodyPr>
            <a:normAutofit fontScale="62500" lnSpcReduction="20000"/>
          </a:bodyPr>
          <a:lstStyle/>
          <a:p>
            <a:r>
              <a:rPr lang="es-CO" dirty="0" smtClean="0">
                <a:latin typeface="Arial" pitchFamily="34" charset="0"/>
                <a:cs typeface="Arial" pitchFamily="34" charset="0"/>
              </a:rPr>
              <a:t>:</a:t>
            </a:r>
            <a:endParaRPr lang="es-CO" dirty="0">
              <a:latin typeface="Arial" pitchFamily="34" charset="0"/>
              <a:cs typeface="Arial" pitchFamily="34" charset="0"/>
            </a:endParaRPr>
          </a:p>
          <a:p>
            <a:r>
              <a:rPr lang="es-CO" b="1" u="sng" dirty="0">
                <a:latin typeface="Arial" pitchFamily="34" charset="0"/>
                <a:cs typeface="Arial" pitchFamily="34" charset="0"/>
              </a:rPr>
              <a:t>Crecimiento de </a:t>
            </a:r>
            <a:r>
              <a:rPr lang="es-CO" b="1" u="sng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CO" b="1" u="sng" dirty="0">
                <a:latin typeface="Arial" pitchFamily="34" charset="0"/>
                <a:cs typeface="Arial" pitchFamily="34" charset="0"/>
              </a:rPr>
              <a:t>superficie dedicada a producción orgánica</a:t>
            </a:r>
            <a:r>
              <a:rPr lang="es-CO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En algunos Estados Miembros, representa más  de 10% de la superficie agrícola: Austria 18.5%, Suecia (12.6%), Estonia (10.5%). </a:t>
            </a:r>
          </a:p>
          <a:p>
            <a:r>
              <a:rPr lang="es-CO" b="1" u="sng" dirty="0">
                <a:latin typeface="Arial" pitchFamily="34" charset="0"/>
                <a:cs typeface="Arial" pitchFamily="34" charset="0"/>
              </a:rPr>
              <a:t>Crecimiento de la demanda</a:t>
            </a:r>
            <a:r>
              <a:rPr lang="es-CO" dirty="0">
                <a:latin typeface="Arial" pitchFamily="34" charset="0"/>
                <a:cs typeface="Arial" pitchFamily="34" charset="0"/>
              </a:rPr>
              <a:t>, en particular de ciertos E.M (Alemania, segundo mercado mundial solo tiene 5.6% de superficie orgánica).</a:t>
            </a:r>
          </a:p>
          <a:p>
            <a:r>
              <a:rPr lang="es-CO" b="1" u="sng" dirty="0" smtClean="0"/>
              <a:t>Aumento constante de importadores </a:t>
            </a:r>
            <a:r>
              <a:rPr lang="es-CO" b="1" u="sng" dirty="0" err="1" smtClean="0"/>
              <a:t>registrados</a:t>
            </a:r>
            <a:r>
              <a:rPr lang="es-CO" dirty="0" err="1" smtClean="0"/>
              <a:t>.</a:t>
            </a:r>
            <a:r>
              <a:rPr lang="es-CO" b="1" u="sng" dirty="0" err="1" smtClean="0">
                <a:solidFill>
                  <a:schemeClr val="accent5">
                    <a:lumMod val="75000"/>
                  </a:schemeClr>
                </a:solidFill>
              </a:rPr>
              <a:t>Primer</a:t>
            </a:r>
            <a:r>
              <a:rPr lang="es-CO" b="1" u="sng" dirty="0" smtClean="0">
                <a:solidFill>
                  <a:schemeClr val="accent5">
                    <a:lumMod val="75000"/>
                  </a:schemeClr>
                </a:solidFill>
              </a:rPr>
              <a:t> mercado de importación </a:t>
            </a:r>
            <a:r>
              <a:rPr lang="es-CO" dirty="0" smtClean="0"/>
              <a:t>es </a:t>
            </a:r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</a:rPr>
              <a:t>Alemania</a:t>
            </a:r>
            <a:r>
              <a:rPr lang="es-CO" dirty="0" smtClean="0"/>
              <a:t> (30%), seguido de Reino Unido, Italia y Francia.</a:t>
            </a:r>
          </a:p>
          <a:p>
            <a:r>
              <a:rPr lang="es-CO" dirty="0" smtClean="0"/>
              <a:t>El </a:t>
            </a:r>
            <a:r>
              <a:rPr lang="es-CO" b="1" dirty="0" smtClean="0">
                <a:solidFill>
                  <a:srgbClr val="B51597"/>
                </a:solidFill>
              </a:rPr>
              <a:t>gasto anual “per </a:t>
            </a:r>
            <a:r>
              <a:rPr lang="es-CO" b="1" dirty="0" err="1" smtClean="0">
                <a:solidFill>
                  <a:srgbClr val="B51597"/>
                </a:solidFill>
              </a:rPr>
              <a:t>capita</a:t>
            </a:r>
            <a:r>
              <a:rPr lang="es-CO" b="1" dirty="0" smtClean="0">
                <a:solidFill>
                  <a:srgbClr val="B51597"/>
                </a:solidFill>
              </a:rPr>
              <a:t>” </a:t>
            </a:r>
            <a:r>
              <a:rPr lang="es-CO" dirty="0" smtClean="0"/>
              <a:t>es significativo en algunos Estados miembros: </a:t>
            </a:r>
            <a:r>
              <a:rPr lang="es-CO" dirty="0" err="1" smtClean="0"/>
              <a:t>ej</a:t>
            </a:r>
            <a:r>
              <a:rPr lang="es-CO" dirty="0" smtClean="0"/>
              <a:t> </a:t>
            </a:r>
            <a:r>
              <a:rPr lang="es-CO" b="1" dirty="0" smtClean="0">
                <a:solidFill>
                  <a:srgbClr val="B51597"/>
                </a:solidFill>
              </a:rPr>
              <a:t>Dinamarca</a:t>
            </a:r>
            <a:r>
              <a:rPr lang="es-CO" dirty="0" smtClean="0"/>
              <a:t> (138 euros), Austria (109 euros).</a:t>
            </a:r>
          </a:p>
          <a:p>
            <a:r>
              <a:rPr lang="es-CO" dirty="0" smtClean="0"/>
              <a:t>El </a:t>
            </a:r>
            <a:r>
              <a:rPr lang="es-CO" u="sng" dirty="0" smtClean="0">
                <a:solidFill>
                  <a:srgbClr val="FF0000"/>
                </a:solidFill>
              </a:rPr>
              <a:t>nivel de consumo </a:t>
            </a:r>
            <a:r>
              <a:rPr lang="es-CO" dirty="0" smtClean="0"/>
              <a:t>también se incrementa. Por ej. En Francia 48% de la población consume productos orgánicos una vez/mes, 26% una vez por semana y 9% diariamente.</a:t>
            </a:r>
          </a:p>
          <a:p>
            <a:r>
              <a:rPr lang="es-CO" dirty="0" smtClean="0"/>
              <a:t>Mas </a:t>
            </a:r>
            <a:r>
              <a:rPr lang="es-CO" dirty="0" err="1" smtClean="0"/>
              <a:t>info</a:t>
            </a:r>
            <a:r>
              <a:rPr lang="es-CO" dirty="0" smtClean="0"/>
              <a:t>: </a:t>
            </a:r>
            <a:r>
              <a:rPr lang="es-CO" dirty="0" err="1"/>
              <a:t>Sippo</a:t>
            </a:r>
            <a:r>
              <a:rPr lang="es-CO" dirty="0"/>
              <a:t>: “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organic</a:t>
            </a:r>
            <a:r>
              <a:rPr lang="es-CO" dirty="0"/>
              <a:t> </a:t>
            </a:r>
            <a:r>
              <a:rPr lang="es-CO" dirty="0" err="1"/>
              <a:t>market</a:t>
            </a:r>
            <a:r>
              <a:rPr lang="es-CO" dirty="0"/>
              <a:t> in </a:t>
            </a:r>
            <a:r>
              <a:rPr lang="es-CO" dirty="0" err="1"/>
              <a:t>Europe</a:t>
            </a:r>
            <a:r>
              <a:rPr lang="es-CO" dirty="0"/>
              <a:t>”</a:t>
            </a:r>
          </a:p>
          <a:p>
            <a:r>
              <a:rPr lang="es-CO" dirty="0">
                <a:hlinkClick r:id="rId2"/>
              </a:rPr>
              <a:t>http://www.organic-europe.net/1057.html?&amp;tx_ttnews%5Btt_news%5D=532&amp;cHash=f362077462cbf3ad7b59c4f4870efa9a</a:t>
            </a:r>
            <a:r>
              <a:rPr lang="es-CO" dirty="0"/>
              <a:t>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2765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BE" sz="3200" b="1" dirty="0">
                <a:latin typeface="Arial" pitchFamily="34" charset="0"/>
                <a:cs typeface="Arial" pitchFamily="34" charset="0"/>
              </a:rPr>
              <a:t>ó</a:t>
            </a:r>
            <a:r>
              <a:rPr lang="es-ES" sz="3200" b="1" dirty="0" err="1">
                <a:latin typeface="Arial" pitchFamily="34" charset="0"/>
                <a:cs typeface="Arial" pitchFamily="34" charset="0"/>
              </a:rPr>
              <a:t>mo</a:t>
            </a:r>
            <a:r>
              <a:rPr lang="es-E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ES" sz="3200" b="1" dirty="0">
                <a:latin typeface="Arial" pitchFamily="34" charset="0"/>
                <a:cs typeface="Arial" pitchFamily="34" charset="0"/>
              </a:rPr>
              <a:t>el mercado europeo de productos orgánicos?</a:t>
            </a:r>
            <a:endParaRPr lang="fr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/>
              <a:t>Direcciones de importadores y distribuidores de productos orgánicos:</a:t>
            </a:r>
          </a:p>
          <a:p>
            <a:r>
              <a:rPr lang="fr-BE" dirty="0">
                <a:hlinkClick r:id="rId2"/>
              </a:rPr>
              <a:t>http://</a:t>
            </a:r>
            <a:r>
              <a:rPr lang="fr-BE" dirty="0" smtClean="0">
                <a:hlinkClick r:id="rId2"/>
              </a:rPr>
              <a:t>www.organic-market.info/web/Organic_addresses_in_Europe/Importers-Exporters/250/4/0/0.html</a:t>
            </a:r>
            <a:r>
              <a:rPr lang="fr-BE" dirty="0" smtClean="0"/>
              <a:t> </a:t>
            </a:r>
          </a:p>
          <a:p>
            <a:r>
              <a:rPr lang="es-CO" dirty="0"/>
              <a:t>Feria muy importante para productos orgánicos en Europa: BIOFACH: 13 – 16/2/2013, </a:t>
            </a:r>
            <a:r>
              <a:rPr lang="es-CO" dirty="0" err="1"/>
              <a:t>Nuremberg</a:t>
            </a:r>
            <a:r>
              <a:rPr lang="es-CO" dirty="0"/>
              <a:t>.</a:t>
            </a:r>
          </a:p>
          <a:p>
            <a:r>
              <a:rPr lang="es-CO" dirty="0"/>
              <a:t>http:// </a:t>
            </a:r>
            <a:r>
              <a:rPr lang="es-CO" dirty="0">
                <a:hlinkClick r:id="rId3"/>
              </a:rPr>
              <a:t>www.biofach.de</a:t>
            </a:r>
            <a:r>
              <a:rPr lang="es-CO" dirty="0"/>
              <a:t> 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3948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Productos originarios de  Colombia</a:t>
            </a:r>
            <a:endParaRPr lang="fr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4925143"/>
          </a:xfrm>
        </p:spPr>
        <p:txBody>
          <a:bodyPr>
            <a:normAutofit/>
          </a:bodyPr>
          <a:lstStyle/>
          <a:p>
            <a:r>
              <a:rPr lang="es-CO" b="1" u="sng" dirty="0" smtClean="0">
                <a:solidFill>
                  <a:srgbClr val="B51597"/>
                </a:solidFill>
              </a:rPr>
              <a:t>En Colombia, 8 organismos certificadores </a:t>
            </a:r>
            <a:r>
              <a:rPr lang="es-CO" dirty="0" smtClean="0"/>
              <a:t>pueden certificar </a:t>
            </a:r>
            <a:r>
              <a:rPr lang="es-CO" b="1" dirty="0" smtClean="0">
                <a:solidFill>
                  <a:srgbClr val="00B050"/>
                </a:solidFill>
              </a:rPr>
              <a:t>ciertos productos </a:t>
            </a:r>
            <a:r>
              <a:rPr lang="es-CO" dirty="0" smtClean="0"/>
              <a:t> para que puedan exportase hasta la UE y ser importados SIN autorización de importación bajo </a:t>
            </a:r>
            <a:r>
              <a:rPr lang="es-CO" b="1" dirty="0" smtClean="0">
                <a:solidFill>
                  <a:srgbClr val="FF0000"/>
                </a:solidFill>
              </a:rPr>
              <a:t>ciertas condiciones</a:t>
            </a:r>
            <a:r>
              <a:rPr lang="es-CO" dirty="0" smtClean="0"/>
              <a:t> (por ej. que el conjunto de los operadores de la producción, de la transformación hasta la exportación estén certificados por uno de dichos organismos).</a:t>
            </a:r>
            <a:r>
              <a:rPr lang="es-CO" u="sng" dirty="0" smtClean="0">
                <a:solidFill>
                  <a:srgbClr val="00B050"/>
                </a:solidFill>
              </a:rPr>
              <a:t>Anexo IV </a:t>
            </a:r>
            <a:r>
              <a:rPr lang="es-CO" u="sng" dirty="0" err="1" smtClean="0">
                <a:solidFill>
                  <a:srgbClr val="00B050"/>
                </a:solidFill>
              </a:rPr>
              <a:t>Regl</a:t>
            </a:r>
            <a:r>
              <a:rPr lang="es-CO" u="sng" dirty="0" smtClean="0">
                <a:solidFill>
                  <a:srgbClr val="00B050"/>
                </a:solidFill>
              </a:rPr>
              <a:t>. 1235/2008</a:t>
            </a:r>
            <a:r>
              <a:rPr lang="es-CO" dirty="0" smtClean="0"/>
              <a:t>.</a:t>
            </a:r>
          </a:p>
          <a:p>
            <a:endParaRPr lang="es-CO" dirty="0" smtClean="0"/>
          </a:p>
          <a:p>
            <a:endParaRPr lang="fr-BE" dirty="0"/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xmlns="" val="12919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Colombia: certificadoras autorizadas </a:t>
            </a:r>
            <a:br>
              <a:rPr lang="es-ES" sz="2800" b="1" dirty="0" smtClean="0"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(Anexo IV Reglamento (CE) 1235/2008)</a:t>
            </a:r>
            <a:endParaRPr lang="fr-B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4925143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4771455"/>
              </p:ext>
            </p:extLst>
          </p:nvPr>
        </p:nvGraphicFramePr>
        <p:xfrm>
          <a:off x="179512" y="10696"/>
          <a:ext cx="8784976" cy="664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  <a:gridCol w="1080120"/>
                <a:gridCol w="1368152"/>
                <a:gridCol w="1296144"/>
                <a:gridCol w="1152128"/>
              </a:tblGrid>
              <a:tr h="1114048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Certif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Productos</a:t>
                      </a:r>
                      <a:r>
                        <a:rPr lang="fr-BE" sz="1600" dirty="0" smtClean="0"/>
                        <a:t> de </a:t>
                      </a:r>
                      <a:r>
                        <a:rPr lang="fr-BE" sz="1600" dirty="0" err="1" smtClean="0"/>
                        <a:t>origen</a:t>
                      </a:r>
                      <a:r>
                        <a:rPr lang="fr-BE" sz="1600" dirty="0" smtClean="0"/>
                        <a:t> </a:t>
                      </a:r>
                      <a:r>
                        <a:rPr lang="fr-BE" sz="1600" dirty="0" err="1" smtClean="0"/>
                        <a:t>vegetal</a:t>
                      </a:r>
                      <a:r>
                        <a:rPr lang="fr-BE" sz="1600" dirty="0" smtClean="0"/>
                        <a:t> no </a:t>
                      </a:r>
                      <a:r>
                        <a:rPr lang="fr-BE" sz="1600" dirty="0" err="1" smtClean="0"/>
                        <a:t>procesados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Products</a:t>
                      </a:r>
                      <a:r>
                        <a:rPr lang="fr-BE" sz="1600" dirty="0" smtClean="0"/>
                        <a:t> animales </a:t>
                      </a:r>
                      <a:r>
                        <a:rPr lang="fr-BE" sz="1600" dirty="0" err="1" smtClean="0"/>
                        <a:t>vivos</a:t>
                      </a:r>
                      <a:r>
                        <a:rPr lang="fr-BE" sz="1600" dirty="0" smtClean="0"/>
                        <a:t> o no </a:t>
                      </a:r>
                      <a:r>
                        <a:rPr lang="fr-BE" sz="1600" dirty="0" err="1" smtClean="0"/>
                        <a:t>procesados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Productos</a:t>
                      </a:r>
                      <a:r>
                        <a:rPr lang="fr-BE" sz="1600" dirty="0" smtClean="0"/>
                        <a:t> </a:t>
                      </a:r>
                      <a:r>
                        <a:rPr lang="fr-BE" sz="1600" dirty="0" err="1" smtClean="0"/>
                        <a:t>acuicolas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Alimentos</a:t>
                      </a:r>
                      <a:r>
                        <a:rPr lang="fr-BE" sz="1600" dirty="0" smtClean="0"/>
                        <a:t> </a:t>
                      </a:r>
                      <a:r>
                        <a:rPr lang="fr-BE" sz="1600" dirty="0" err="1" smtClean="0"/>
                        <a:t>procesados</a:t>
                      </a:r>
                      <a:r>
                        <a:rPr lang="fr-BE" sz="1600" dirty="0" smtClean="0"/>
                        <a:t> </a:t>
                      </a:r>
                      <a:r>
                        <a:rPr lang="fr-BE" sz="1600" dirty="0" err="1" smtClean="0"/>
                        <a:t>consumo</a:t>
                      </a:r>
                      <a:r>
                        <a:rPr lang="fr-BE" sz="1600" dirty="0" smtClean="0"/>
                        <a:t> humano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Alimentos</a:t>
                      </a:r>
                      <a:r>
                        <a:rPr lang="fr-BE" sz="1600" dirty="0" smtClean="0"/>
                        <a:t> </a:t>
                      </a:r>
                      <a:r>
                        <a:rPr lang="fr-BE" sz="1600" dirty="0" err="1" smtClean="0"/>
                        <a:t>procesados</a:t>
                      </a:r>
                      <a:r>
                        <a:rPr lang="fr-BE" sz="1600" dirty="0" smtClean="0"/>
                        <a:t> para animales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Semillas</a:t>
                      </a:r>
                      <a:endParaRPr lang="fr-B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500" dirty="0" smtClean="0"/>
                        <a:t>BIO</a:t>
                      </a:r>
                      <a:r>
                        <a:rPr lang="fr-BE" sz="1500" baseline="0" dirty="0" smtClean="0"/>
                        <a:t> Latina</a:t>
                      </a:r>
                    </a:p>
                    <a:p>
                      <a:r>
                        <a:rPr lang="fr-BE" sz="1500" baseline="0" dirty="0" smtClean="0"/>
                        <a:t>Co Bio 118</a:t>
                      </a:r>
                      <a:endParaRPr lang="fr-B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X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500" dirty="0" smtClean="0"/>
                        <a:t>IMO Control</a:t>
                      </a:r>
                    </a:p>
                    <a:p>
                      <a:r>
                        <a:rPr lang="fr-BE" sz="1500" dirty="0" smtClean="0"/>
                        <a:t>CO Bio123</a:t>
                      </a:r>
                      <a:endParaRPr lang="fr-B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X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500" dirty="0" smtClean="0"/>
                        <a:t>CERES </a:t>
                      </a:r>
                    </a:p>
                    <a:p>
                      <a:r>
                        <a:rPr lang="fr-BE" sz="1500" dirty="0" smtClean="0"/>
                        <a:t>Co Bio 140</a:t>
                      </a:r>
                      <a:endParaRPr lang="fr-B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X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X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X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500" dirty="0" smtClean="0"/>
                        <a:t>BCS </a:t>
                      </a:r>
                      <a:r>
                        <a:rPr lang="fr-BE" sz="1500" dirty="0" err="1" smtClean="0"/>
                        <a:t>Oko</a:t>
                      </a:r>
                      <a:r>
                        <a:rPr lang="fr-BE" sz="1500" dirty="0" smtClean="0"/>
                        <a:t> Garantie</a:t>
                      </a:r>
                    </a:p>
                    <a:p>
                      <a:r>
                        <a:rPr lang="fr-BE" sz="1500" dirty="0" smtClean="0"/>
                        <a:t>Co</a:t>
                      </a:r>
                      <a:r>
                        <a:rPr lang="fr-BE" sz="1500" baseline="0" dirty="0" smtClean="0"/>
                        <a:t> </a:t>
                      </a:r>
                      <a:r>
                        <a:rPr lang="fr-BE" sz="1500" dirty="0" smtClean="0"/>
                        <a:t>Bio  141</a:t>
                      </a:r>
                      <a:endParaRPr lang="fr-B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X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X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500" dirty="0" err="1" smtClean="0"/>
                        <a:t>Soil</a:t>
                      </a:r>
                      <a:r>
                        <a:rPr lang="fr-BE" sz="1500" dirty="0" smtClean="0"/>
                        <a:t> </a:t>
                      </a:r>
                      <a:r>
                        <a:rPr lang="fr-BE" sz="1500" dirty="0" err="1" smtClean="0"/>
                        <a:t>Assoc</a:t>
                      </a:r>
                      <a:r>
                        <a:rPr lang="fr-BE" sz="1500" dirty="0" smtClean="0"/>
                        <a:t>. </a:t>
                      </a:r>
                      <a:r>
                        <a:rPr lang="fr-BE" sz="1500" dirty="0" err="1" smtClean="0"/>
                        <a:t>Cert</a:t>
                      </a:r>
                      <a:r>
                        <a:rPr lang="fr-BE" sz="1500" dirty="0" smtClean="0"/>
                        <a:t>. </a:t>
                      </a:r>
                      <a:r>
                        <a:rPr lang="fr-BE" sz="1500" dirty="0" err="1" smtClean="0"/>
                        <a:t>Ltda</a:t>
                      </a:r>
                      <a:endParaRPr lang="fr-BE" sz="1500" dirty="0" smtClean="0"/>
                    </a:p>
                    <a:p>
                      <a:r>
                        <a:rPr lang="fr-BE" sz="1500" dirty="0" smtClean="0"/>
                        <a:t>Co Bio 142</a:t>
                      </a:r>
                      <a:endParaRPr lang="fr-B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X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500" dirty="0" smtClean="0"/>
                        <a:t>Institute for </a:t>
                      </a:r>
                      <a:r>
                        <a:rPr lang="fr-BE" sz="1500" dirty="0" err="1" smtClean="0"/>
                        <a:t>Marketecology</a:t>
                      </a:r>
                      <a:r>
                        <a:rPr lang="fr-BE" sz="1500" dirty="0" smtClean="0"/>
                        <a:t> (IMO)</a:t>
                      </a:r>
                    </a:p>
                    <a:p>
                      <a:r>
                        <a:rPr lang="fr-BE" sz="1500" dirty="0" smtClean="0"/>
                        <a:t>CO-BIO</a:t>
                      </a:r>
                      <a:r>
                        <a:rPr lang="fr-BE" sz="1500" baseline="0" dirty="0" smtClean="0"/>
                        <a:t> 143</a:t>
                      </a:r>
                      <a:endParaRPr lang="fr-B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X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X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500" dirty="0" smtClean="0"/>
                        <a:t>Control Union </a:t>
                      </a:r>
                      <a:r>
                        <a:rPr lang="fr-BE" sz="1500" dirty="0" err="1" smtClean="0"/>
                        <a:t>Certific</a:t>
                      </a:r>
                      <a:r>
                        <a:rPr lang="fr-BE" sz="1500" dirty="0" smtClean="0"/>
                        <a:t>.</a:t>
                      </a:r>
                    </a:p>
                    <a:p>
                      <a:r>
                        <a:rPr lang="fr-BE" sz="1500" dirty="0" smtClean="0"/>
                        <a:t>CO BIO 149 </a:t>
                      </a:r>
                      <a:endParaRPr lang="fr-B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X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X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500" dirty="0" smtClean="0"/>
                        <a:t>ECOCERT</a:t>
                      </a:r>
                    </a:p>
                    <a:p>
                      <a:r>
                        <a:rPr lang="fr-BE" sz="1500" dirty="0" smtClean="0"/>
                        <a:t>CO Bio 154</a:t>
                      </a:r>
                      <a:endParaRPr lang="fr-B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X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X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22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Contactar certificadoras autorizadas</a:t>
            </a:r>
            <a:endParaRPr lang="es-CO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BE" sz="2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6118973"/>
              </p:ext>
            </p:extLst>
          </p:nvPr>
        </p:nvGraphicFramePr>
        <p:xfrm>
          <a:off x="755576" y="1412776"/>
          <a:ext cx="8391480" cy="4422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295136"/>
              </a:tblGrid>
              <a:tr h="648072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1" dirty="0" smtClean="0"/>
                        <a:t>BIO Latina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hlinkClick r:id="rId2"/>
                        </a:rPr>
                        <a:t>http://www.biolatina.com/</a:t>
                      </a:r>
                      <a:r>
                        <a:rPr lang="fr-BE" dirty="0" smtClean="0"/>
                        <a:t> </a:t>
                      </a:r>
                      <a:endParaRPr lang="fr-BE" dirty="0"/>
                    </a:p>
                  </a:txBody>
                  <a:tcPr/>
                </a:tc>
              </a:tr>
              <a:tr h="122416">
                <a:tc>
                  <a:txBody>
                    <a:bodyPr/>
                    <a:lstStyle/>
                    <a:p>
                      <a:r>
                        <a:rPr lang="fr-BE" b="1" dirty="0" smtClean="0"/>
                        <a:t>IMO Control </a:t>
                      </a:r>
                      <a:r>
                        <a:rPr lang="fr-BE" b="1" dirty="0" err="1" smtClean="0"/>
                        <a:t>Latinoamérica</a:t>
                      </a:r>
                      <a:r>
                        <a:rPr lang="fr-BE" b="1" baseline="0" dirty="0" smtClean="0"/>
                        <a:t> </a:t>
                      </a:r>
                      <a:r>
                        <a:rPr lang="fr-BE" b="1" baseline="0" dirty="0" err="1" smtClean="0"/>
                        <a:t>Ltda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hlinkClick r:id="rId3"/>
                        </a:rPr>
                        <a:t>http://www.imo.ch</a:t>
                      </a:r>
                      <a:r>
                        <a:rPr lang="fr-BE" dirty="0" smtClean="0"/>
                        <a:t> </a:t>
                      </a:r>
                      <a:endParaRPr lang="fr-BE" dirty="0"/>
                    </a:p>
                  </a:txBody>
                  <a:tcPr/>
                </a:tc>
              </a:tr>
              <a:tr h="122416">
                <a:tc>
                  <a:txBody>
                    <a:bodyPr/>
                    <a:lstStyle/>
                    <a:p>
                      <a:r>
                        <a:rPr lang="fr-BE" b="1" dirty="0" smtClean="0"/>
                        <a:t>CERES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hlinkClick r:id="rId4"/>
                        </a:rPr>
                        <a:t>http://www.ceres-cert.com/portal/index.php?id=2&amp;L=2</a:t>
                      </a:r>
                      <a:r>
                        <a:rPr lang="fr-BE" dirty="0" smtClean="0"/>
                        <a:t> 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BCS </a:t>
                      </a:r>
                      <a:r>
                        <a:rPr lang="fr-BE" b="1" dirty="0" err="1" smtClean="0"/>
                        <a:t>Oko</a:t>
                      </a:r>
                      <a:r>
                        <a:rPr lang="fr-BE" b="1" dirty="0" smtClean="0"/>
                        <a:t> Garantie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hlinkClick r:id="rId5"/>
                        </a:rPr>
                        <a:t>http://www.bcs-oeko.com/sp_index.html</a:t>
                      </a:r>
                      <a:r>
                        <a:rPr lang="fr-BE" dirty="0" smtClean="0"/>
                        <a:t> 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err="1" smtClean="0"/>
                        <a:t>Soil</a:t>
                      </a:r>
                      <a:r>
                        <a:rPr lang="fr-BE" b="1" dirty="0" smtClean="0"/>
                        <a:t> </a:t>
                      </a:r>
                      <a:r>
                        <a:rPr lang="fr-BE" b="1" dirty="0" err="1" smtClean="0"/>
                        <a:t>Assoc</a:t>
                      </a:r>
                      <a:r>
                        <a:rPr lang="fr-BE" b="1" dirty="0" smtClean="0"/>
                        <a:t>. Certification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hlinkClick r:id="rId6"/>
                        </a:rPr>
                        <a:t>http://www.soilassociation.org/certification</a:t>
                      </a:r>
                      <a:r>
                        <a:rPr lang="fr-BE" dirty="0" smtClean="0"/>
                        <a:t> 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Institute for </a:t>
                      </a:r>
                      <a:r>
                        <a:rPr lang="fr-BE" b="1" dirty="0" err="1" smtClean="0"/>
                        <a:t>Marketecology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hlinkClick r:id="rId7"/>
                        </a:rPr>
                        <a:t>http://www.imo.ch/logicio/pmws/indexDOM.php?client_id=imo&amp;page_id=home&amp;lang_iso639=en</a:t>
                      </a:r>
                      <a:r>
                        <a:rPr lang="fr-BE" dirty="0" smtClean="0"/>
                        <a:t> 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Control Union Certification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hlinkClick r:id="rId8"/>
                        </a:rPr>
                        <a:t>http://certification.controlunion.com/</a:t>
                      </a:r>
                      <a:r>
                        <a:rPr lang="fr-BE" dirty="0" smtClean="0"/>
                        <a:t> 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ECOCERT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hlinkClick r:id="rId9"/>
                        </a:rPr>
                        <a:t>http://www.ecocert.com/</a:t>
                      </a:r>
                      <a:r>
                        <a:rPr lang="fr-BE" dirty="0" smtClean="0"/>
                        <a:t> 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65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CERTIFICACION ORGANICA:  VENTAJAS/LIMITACIONES</a:t>
            </a:r>
            <a:endParaRPr lang="fr-BE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4233852"/>
              </p:ext>
            </p:extLst>
          </p:nvPr>
        </p:nvGraphicFramePr>
        <p:xfrm>
          <a:off x="539552" y="1340768"/>
          <a:ext cx="8147248" cy="565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114800"/>
              </a:tblGrid>
              <a:tr h="630272">
                <a:tc>
                  <a:txBody>
                    <a:bodyPr/>
                    <a:lstStyle/>
                    <a:p>
                      <a:r>
                        <a:rPr lang="es-CO" noProof="0" dirty="0" smtClean="0"/>
                        <a:t>Principales ventajas</a:t>
                      </a:r>
                      <a:endParaRPr lang="es-C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noProof="0" dirty="0" smtClean="0"/>
                        <a:t>Principales limitaciones</a:t>
                      </a:r>
                      <a:endParaRPr lang="es-CO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baseline="0" noProof="0" dirty="0" smtClean="0"/>
                        <a:t>El productor puede tener </a:t>
                      </a:r>
                      <a:r>
                        <a:rPr lang="es-CO" b="1" baseline="0" noProof="0" dirty="0" smtClean="0">
                          <a:solidFill>
                            <a:srgbClr val="FF0000"/>
                          </a:solidFill>
                        </a:rPr>
                        <a:t>mejor precio </a:t>
                      </a:r>
                      <a:r>
                        <a:rPr lang="es-CO" baseline="0" noProof="0" dirty="0" smtClean="0"/>
                        <a:t>para su producto o puede </a:t>
                      </a:r>
                      <a:r>
                        <a:rPr lang="es-CO" b="1" baseline="0" noProof="0" dirty="0" smtClean="0">
                          <a:solidFill>
                            <a:srgbClr val="FF0000"/>
                          </a:solidFill>
                        </a:rPr>
                        <a:t>mantener su posición competitiva</a:t>
                      </a:r>
                      <a:r>
                        <a:rPr lang="es-CO" baseline="0" noProof="0" dirty="0" smtClean="0"/>
                        <a:t> (ej. Café orgánico de Perú, Colombia)</a:t>
                      </a:r>
                      <a:endParaRPr lang="es-C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noProof="0" dirty="0" smtClean="0"/>
                        <a:t>Exige un </a:t>
                      </a:r>
                      <a:r>
                        <a:rPr lang="es-CO" b="1" noProof="0" dirty="0" smtClean="0">
                          <a:solidFill>
                            <a:srgbClr val="FF0000"/>
                          </a:solidFill>
                        </a:rPr>
                        <a:t>periodo de transición </a:t>
                      </a:r>
                      <a:r>
                        <a:rPr lang="es-CO" noProof="0" dirty="0" smtClean="0"/>
                        <a:t>de 3 años para pasar de agricultura convencional a orgánica</a:t>
                      </a:r>
                      <a:endParaRPr lang="es-CO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b="1" noProof="0" dirty="0" smtClean="0">
                          <a:solidFill>
                            <a:srgbClr val="FF0000"/>
                          </a:solidFill>
                        </a:rPr>
                        <a:t>Mercado esta creciendo</a:t>
                      </a:r>
                      <a:r>
                        <a:rPr lang="es-CO" noProof="0" dirty="0" smtClean="0"/>
                        <a:t>.</a:t>
                      </a:r>
                    </a:p>
                    <a:p>
                      <a:r>
                        <a:rPr lang="es-CO" noProof="0" dirty="0" smtClean="0"/>
                        <a:t>Demanda en la UE para largo abanico de productos “</a:t>
                      </a:r>
                      <a:r>
                        <a:rPr lang="es-CO" noProof="0" dirty="0" err="1" smtClean="0"/>
                        <a:t>bio</a:t>
                      </a:r>
                      <a:r>
                        <a:rPr lang="es-CO" noProof="0" dirty="0" smtClean="0"/>
                        <a:t>”.</a:t>
                      </a:r>
                    </a:p>
                    <a:p>
                      <a:endParaRPr lang="es-CO" noProof="0" dirty="0" smtClean="0"/>
                    </a:p>
                    <a:p>
                      <a:r>
                        <a:rPr lang="es-CO" noProof="0" dirty="0" smtClean="0"/>
                        <a:t>El consumidor europeo </a:t>
                      </a:r>
                      <a:r>
                        <a:rPr lang="es-CO" b="1" noProof="0" dirty="0" smtClean="0">
                          <a:solidFill>
                            <a:srgbClr val="FF0000"/>
                          </a:solidFill>
                        </a:rPr>
                        <a:t>busca alimentos sanos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noProof="0" smtClean="0"/>
                        <a:t>Dificultas técnicas con algunos productos que necesitan agroquímicos (ej. Banano)</a:t>
                      </a:r>
                      <a:endParaRPr lang="es-CO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noProof="0" dirty="0" smtClean="0"/>
                        <a:t>El costo de certificación para el productor es bajo.</a:t>
                      </a:r>
                      <a:endParaRPr lang="es-C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noProof="0" dirty="0" smtClean="0">
                          <a:solidFill>
                            <a:srgbClr val="FF0000"/>
                          </a:solidFill>
                        </a:rPr>
                        <a:t>Costo para pequeños</a:t>
                      </a:r>
                      <a:r>
                        <a:rPr lang="es-CO" b="1" baseline="0" noProof="0" dirty="0" smtClean="0">
                          <a:solidFill>
                            <a:srgbClr val="FF0000"/>
                          </a:solidFill>
                        </a:rPr>
                        <a:t> productores </a:t>
                      </a:r>
                      <a:r>
                        <a:rPr lang="es-CO" baseline="0" noProof="0" dirty="0" smtClean="0"/>
                        <a:t>si no están agrupados o padecen de buena </a:t>
                      </a:r>
                      <a:r>
                        <a:rPr lang="es-CO" baseline="0" noProof="0" dirty="0" err="1" smtClean="0"/>
                        <a:t>asociatividad</a:t>
                      </a:r>
                      <a:r>
                        <a:rPr lang="es-CO" baseline="0" noProof="0" dirty="0" smtClean="0"/>
                        <a:t> que se suma a otros costos estructurales (transporte interno por </a:t>
                      </a:r>
                      <a:r>
                        <a:rPr lang="es-CO" baseline="0" noProof="0" dirty="0" err="1" smtClean="0"/>
                        <a:t>ej</a:t>
                      </a:r>
                      <a:r>
                        <a:rPr lang="es-CO" baseline="0" noProof="0" dirty="0" smtClean="0"/>
                        <a:t>).</a:t>
                      </a:r>
                      <a:endParaRPr lang="es-CO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err="1" smtClean="0"/>
                        <a:t>Vea</a:t>
                      </a:r>
                      <a:r>
                        <a:rPr lang="es-CO" noProof="0" dirty="0" smtClean="0"/>
                        <a:t>: </a:t>
                      </a:r>
                      <a:r>
                        <a:rPr lang="es-CO" u="sng" noProof="0" dirty="0" err="1" smtClean="0"/>
                        <a:t>Guia</a:t>
                      </a:r>
                      <a:r>
                        <a:rPr lang="es-CO" u="sng" noProof="0" dirty="0" smtClean="0"/>
                        <a:t> FAO RUTA: « Es la certificación algo para mi</a:t>
                      </a:r>
                      <a:r>
                        <a:rPr lang="es-CO" noProof="0" dirty="0" smtClean="0"/>
                        <a:t>? ».</a:t>
                      </a:r>
                    </a:p>
                    <a:p>
                      <a:endParaRPr lang="es-C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noProof="0" dirty="0" smtClean="0">
                          <a:solidFill>
                            <a:srgbClr val="FF0000"/>
                          </a:solidFill>
                        </a:rPr>
                        <a:t>No </a:t>
                      </a:r>
                      <a:r>
                        <a:rPr lang="es-CO" noProof="0" dirty="0" smtClean="0"/>
                        <a:t>constituye </a:t>
                      </a:r>
                      <a:r>
                        <a:rPr lang="es-CO" b="1" noProof="0" dirty="0" smtClean="0">
                          <a:solidFill>
                            <a:srgbClr val="FF0000"/>
                          </a:solidFill>
                        </a:rPr>
                        <a:t>siempre</a:t>
                      </a:r>
                      <a:r>
                        <a:rPr lang="es-CO" noProof="0" dirty="0" smtClean="0"/>
                        <a:t> una garantía de venta a precio elevado</a:t>
                      </a:r>
                      <a:endParaRPr lang="es-CO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95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89925" cy="624111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</a:pPr>
            <a:r>
              <a:rPr lang="es-PE" sz="2400" b="1" dirty="0" smtClean="0">
                <a:solidFill>
                  <a:srgbClr val="990033"/>
                </a:solidFill>
              </a:rPr>
              <a:t/>
            </a:r>
            <a:br>
              <a:rPr lang="es-PE" sz="2400" b="1" dirty="0" smtClean="0">
                <a:solidFill>
                  <a:srgbClr val="990033"/>
                </a:solidFill>
              </a:rPr>
            </a:br>
            <a:r>
              <a:rPr lang="es-PE" sz="2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Reglas de acceso obligatorias </a:t>
            </a:r>
            <a:endParaRPr lang="es-ES" sz="28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Espace réservé du contenu 4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9" cy="4857403"/>
          </a:xfrm>
        </p:spPr>
        <p:txBody>
          <a:bodyPr/>
          <a:lstStyle/>
          <a:p>
            <a:pPr>
              <a:buFontTx/>
              <a:buNone/>
            </a:pPr>
            <a:endParaRPr lang="es-MX" sz="2800" b="1" dirty="0" smtClean="0">
              <a:solidFill>
                <a:srgbClr val="FF00FF"/>
              </a:solidFill>
            </a:endParaRPr>
          </a:p>
          <a:p>
            <a:pPr marL="609600" indent="-609600">
              <a:defRPr/>
            </a:pPr>
            <a:r>
              <a:rPr lang="es-ES" sz="2400" b="1" u="sng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Reglas armonizadas</a:t>
            </a:r>
            <a:r>
              <a:rPr lang="es-ES" sz="24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Directivas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+</a:t>
            </a:r>
            <a:r>
              <a:rPr lang="es-ES" sz="2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Reglamentos + </a:t>
            </a:r>
            <a:r>
              <a:rPr lang="es-ES" sz="24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Decisiones: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>
              <a:buFontTx/>
              <a:buNone/>
              <a:defRPr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	Una vez que el producto cumple: puede circular libremente en todos los Estados miembros de la UE.</a:t>
            </a:r>
          </a:p>
          <a:p>
            <a:pPr marL="609600" indent="-609600">
              <a:defRPr/>
            </a:pPr>
            <a:r>
              <a:rPr lang="es-ES" sz="2400" b="1" u="sng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+ Algunos </a:t>
            </a:r>
            <a:r>
              <a:rPr lang="es-ES" sz="2400" b="1" u="sng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reglamentos nacionales</a:t>
            </a:r>
            <a:r>
              <a:rPr lang="es-ES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de los</a:t>
            </a:r>
            <a:r>
              <a:rPr lang="es-ES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Estados miembros</a:t>
            </a:r>
          </a:p>
          <a:p>
            <a:pPr marL="609600" indent="-609600">
              <a:buFontTx/>
              <a:buNone/>
              <a:defRPr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	El producto tiene que cumplir con el reglamento para ser comercializado en el </a:t>
            </a:r>
            <a:r>
              <a:rPr lang="es-E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Estado miembro.</a:t>
            </a:r>
          </a:p>
          <a:p>
            <a:pPr lvl="2">
              <a:lnSpc>
                <a:spcPct val="80000"/>
              </a:lnSpc>
              <a:spcAft>
                <a:spcPts val="300"/>
              </a:spcAft>
            </a:pPr>
            <a:endParaRPr lang="es-ES" b="1" dirty="0" smtClean="0"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3F098-A0C1-4F9C-B66C-483BD6A69693}" type="slidenum">
              <a:rPr lang="es-ES_tradnl"/>
              <a:pPr>
                <a:defRPr/>
              </a:pPr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0556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Principales certificaciones para alimentos</a:t>
            </a:r>
            <a:br>
              <a:rPr lang="es-ES" sz="2800" b="1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/>
              <a:t>( </a:t>
            </a:r>
            <a:r>
              <a:rPr lang="es-CO" sz="2800" dirty="0" smtClean="0"/>
              <a:t>Ej. Productos pesca - café )</a:t>
            </a:r>
            <a:endParaRPr lang="fr-B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3055590"/>
              </p:ext>
            </p:extLst>
          </p:nvPr>
        </p:nvGraphicFramePr>
        <p:xfrm>
          <a:off x="323528" y="1412776"/>
          <a:ext cx="8568952" cy="537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252"/>
                <a:gridCol w="2830992"/>
                <a:gridCol w="2774708"/>
              </a:tblGrid>
              <a:tr h="436115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Estandar</a:t>
                      </a:r>
                      <a:r>
                        <a:rPr lang="fr-BE" dirty="0" smtClean="0"/>
                        <a:t>/Norma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Que </a:t>
                      </a:r>
                      <a:r>
                        <a:rPr lang="fr-BE" dirty="0" err="1" smtClean="0"/>
                        <a:t>hace</a:t>
                      </a:r>
                      <a:r>
                        <a:rPr lang="fr-BE" dirty="0" smtClean="0"/>
                        <a:t>?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 Web</a:t>
                      </a:r>
                      <a:endParaRPr lang="fr-BE" dirty="0"/>
                    </a:p>
                  </a:txBody>
                  <a:tcPr/>
                </a:tc>
              </a:tr>
              <a:tr h="716013">
                <a:tc>
                  <a:txBody>
                    <a:bodyPr/>
                    <a:lstStyle/>
                    <a:p>
                      <a:r>
                        <a:rPr lang="es-CO" sz="1600" noProof="0" dirty="0" err="1" smtClean="0"/>
                        <a:t>Aquaculture</a:t>
                      </a:r>
                      <a:r>
                        <a:rPr lang="es-CO" sz="1600" baseline="0" noProof="0" dirty="0" smtClean="0"/>
                        <a:t> </a:t>
                      </a:r>
                      <a:r>
                        <a:rPr lang="es-CO" sz="1600" baseline="0" noProof="0" dirty="0" err="1" smtClean="0"/>
                        <a:t>Stewardship</a:t>
                      </a:r>
                      <a:endParaRPr lang="es-CO" sz="1600" baseline="0" noProof="0" dirty="0" smtClean="0"/>
                    </a:p>
                    <a:p>
                      <a:r>
                        <a:rPr lang="es-CO" sz="1600" baseline="0" noProof="0" dirty="0" smtClean="0"/>
                        <a:t> Council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Normas para acuicultura y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para la cadena de custodia de mariscos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http://www.asc-aqua.org/</a:t>
                      </a:r>
                      <a:endParaRPr lang="fr-BE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BE" sz="1600" dirty="0"/>
                    </a:p>
                  </a:txBody>
                  <a:tcPr/>
                </a:tc>
              </a:tr>
              <a:tr h="685141">
                <a:tc>
                  <a:txBody>
                    <a:bodyPr/>
                    <a:lstStyle/>
                    <a:p>
                      <a:r>
                        <a:rPr lang="es-CO" sz="1600" noProof="0" dirty="0" err="1" smtClean="0"/>
                        <a:t>Best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Aquaculture</a:t>
                      </a:r>
                      <a:endParaRPr lang="es-CO" sz="1600" noProof="0" dirty="0" smtClean="0"/>
                    </a:p>
                    <a:p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Practices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Certificación de Buenas Practicas en acuicultura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http://www.aquaculturecertification.org/</a:t>
                      </a:r>
                      <a:endParaRPr lang="fr-BE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dirty="0" err="1" smtClean="0"/>
                        <a:t>Dolfin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Safe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Certificación de que la captura de atunes no d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aña delfines y protegen el ecosistema marino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http://www.earthisland.org/dolphinSafeTuna/consumer/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Marine </a:t>
                      </a:r>
                      <a:r>
                        <a:rPr lang="es-CO" sz="1600" noProof="0" dirty="0" err="1" smtClean="0"/>
                        <a:t>Stewardship</a:t>
                      </a:r>
                      <a:endParaRPr lang="es-CO" sz="1600" noProof="0" dirty="0" smtClean="0"/>
                    </a:p>
                    <a:p>
                      <a:r>
                        <a:rPr lang="es-CO" sz="1600" noProof="0" dirty="0" smtClean="0"/>
                        <a:t> Council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 smtClean="0"/>
                        <a:t>Certificación para productos pesqueros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http://www.msc.org/obtenga-la-certificacion/use-la-etiqueta-MSC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4 C </a:t>
                      </a:r>
                      <a:r>
                        <a:rPr lang="es-CO" sz="1600" noProof="0" dirty="0" err="1" smtClean="0"/>
                        <a:t>Association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Certificación caficultura sostenible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http://www.4c-coffeeassociation.org/</a:t>
                      </a:r>
                      <a:endParaRPr lang="fr-BE" sz="1600" dirty="0"/>
                    </a:p>
                  </a:txBody>
                  <a:tcPr/>
                </a:tc>
              </a:tr>
              <a:tr h="417552">
                <a:tc>
                  <a:txBody>
                    <a:bodyPr/>
                    <a:lstStyle/>
                    <a:p>
                      <a:r>
                        <a:rPr lang="es-CO" sz="1600" noProof="0" dirty="0" err="1" smtClean="0"/>
                        <a:t>Bird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Friendly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Coffee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café  cultivado utilizando las prácticas de manejo de la sombra que proporcionan buen hábitat para el pájaro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http://nationalzoo.si.edu/scbi/migratorybirds/coffee/</a:t>
                      </a:r>
                      <a:endParaRPr lang="fr-BE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BE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 descr="Aquaculture Stewardship Council logo">
            <a:hlinkClick r:id="rId8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94996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Best Aquaculture Practices logo">
            <a:hlinkClick r:id="rId10"/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4783" y="2884170"/>
            <a:ext cx="543498" cy="400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Dolphin Safe / Dolphin Friendly logo">
            <a:hlinkClick r:id="rId12"/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4783" y="3501008"/>
            <a:ext cx="568834" cy="46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Marine Stewardship Council logo">
            <a:hlinkClick r:id="rId14"/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257" y="4293096"/>
            <a:ext cx="57308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4C Association logo">
            <a:hlinkClick r:id="rId16"/>
          </p:cNvPr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57192"/>
            <a:ext cx="1042545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Bird Friendly Coffee logo">
            <a:hlinkClick r:id="rId18"/>
          </p:cNvPr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008" y="5805264"/>
            <a:ext cx="636332" cy="43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362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Principales certificaciones para alimentos</a:t>
            </a:r>
            <a:br>
              <a:rPr lang="es-ES" sz="2800" b="1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/>
              <a:t>(Café….)</a:t>
            </a:r>
            <a:endParaRPr lang="fr-B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5854409"/>
              </p:ext>
            </p:extLst>
          </p:nvPr>
        </p:nvGraphicFramePr>
        <p:xfrm>
          <a:off x="323528" y="1412776"/>
          <a:ext cx="8568952" cy="3794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252"/>
                <a:gridCol w="2830992"/>
                <a:gridCol w="2774708"/>
              </a:tblGrid>
              <a:tr h="436115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Estandar</a:t>
                      </a:r>
                      <a:r>
                        <a:rPr lang="fr-BE" dirty="0" smtClean="0"/>
                        <a:t>/Norma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Que </a:t>
                      </a:r>
                      <a:r>
                        <a:rPr lang="fr-BE" dirty="0" err="1" smtClean="0"/>
                        <a:t>hace</a:t>
                      </a:r>
                      <a:r>
                        <a:rPr lang="fr-BE" dirty="0" smtClean="0"/>
                        <a:t>?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 Web</a:t>
                      </a:r>
                      <a:endParaRPr lang="fr-BE" dirty="0"/>
                    </a:p>
                  </a:txBody>
                  <a:tcPr/>
                </a:tc>
              </a:tr>
              <a:tr h="716013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CAFÉ </a:t>
                      </a:r>
                      <a:r>
                        <a:rPr lang="es-CO" sz="1600" noProof="0" dirty="0" err="1" smtClean="0"/>
                        <a:t>Practices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 las buenas practicas de </a:t>
                      </a:r>
                      <a:r>
                        <a:rPr lang="es-CO" sz="1600" noProof="0" dirty="0" err="1" smtClean="0"/>
                        <a:t>proveeedores</a:t>
                      </a:r>
                      <a:r>
                        <a:rPr lang="es-CO" sz="1600" noProof="0" dirty="0" smtClean="0"/>
                        <a:t> de </a:t>
                      </a:r>
                      <a:r>
                        <a:rPr lang="es-CO" sz="1600" noProof="0" dirty="0" err="1" smtClean="0"/>
                        <a:t>Starbuck</a:t>
                      </a:r>
                      <a:r>
                        <a:rPr lang="es-CO" sz="1600" noProof="0" dirty="0" smtClean="0"/>
                        <a:t>, aspectos sociales y ambientales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http://www.starbucks.com/responsibility/sourcing/coffee</a:t>
                      </a:r>
                      <a:endParaRPr lang="fr-BE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BE" sz="16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Rain </a:t>
                      </a:r>
                      <a:r>
                        <a:rPr lang="es-CO" sz="1600" noProof="0" dirty="0" err="1" smtClean="0"/>
                        <a:t>Forrest</a:t>
                      </a:r>
                      <a:r>
                        <a:rPr lang="es-CO" sz="1600" noProof="0" dirty="0" smtClean="0"/>
                        <a:t> Alliance </a:t>
                      </a:r>
                    </a:p>
                    <a:p>
                      <a:r>
                        <a:rPr lang="es-CO" sz="1600" noProof="0" dirty="0" err="1" smtClean="0"/>
                        <a:t>Certified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Etiqueta ecológica para t</a:t>
                      </a:r>
                      <a:r>
                        <a:rPr lang="es-CO" sz="1600" baseline="0" noProof="0" dirty="0" smtClean="0"/>
                        <a:t> café, cacao, piña , flores, etc.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http://www.rainforest-alliance.org/certification-verification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UTZ </a:t>
                      </a:r>
                      <a:r>
                        <a:rPr lang="es-CO" sz="1600" noProof="0" dirty="0" err="1" smtClean="0"/>
                        <a:t>certified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certificación de cacao, café y té que combina aspectos sociales y medio-ambientales 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 descr="Sustainable Agricultural Network logo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79955"/>
            <a:ext cx="693227" cy="64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.A.F.E. Practices logo">
            <a:hlinkClick r:id="rId6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991" y="1844824"/>
            <a:ext cx="763012" cy="61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UTZ Certified logo">
            <a:hlinkClick r:id="rId8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497" y="3501008"/>
            <a:ext cx="455548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912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err="1" smtClean="0"/>
              <a:t>Eejmplo</a:t>
            </a:r>
            <a:r>
              <a:rPr lang="es-ES" sz="3200" b="1" dirty="0" smtClean="0"/>
              <a:t>:  CERTIFICACION UTZ</a:t>
            </a:r>
            <a:br>
              <a:rPr lang="es-ES" sz="3200" b="1" dirty="0" smtClean="0"/>
            </a:br>
            <a:r>
              <a:rPr lang="es-ES" sz="3200" b="1" dirty="0" smtClean="0"/>
              <a:t>Cultivo sostenible (café, cacao, té)</a:t>
            </a:r>
            <a:endParaRPr lang="fr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257799"/>
          </a:xfrm>
        </p:spPr>
        <p:txBody>
          <a:bodyPr>
            <a:normAutofit fontScale="92500" lnSpcReduction="10000"/>
          </a:bodyPr>
          <a:lstStyle/>
          <a:p>
            <a:r>
              <a:rPr lang="es-ES" sz="2800" dirty="0" smtClean="0">
                <a:latin typeface="Arial Narrow" pitchFamily="34" charset="0"/>
              </a:rPr>
              <a:t>la </a:t>
            </a:r>
            <a:r>
              <a:rPr lang="es-ES" sz="2800" dirty="0">
                <a:latin typeface="Arial Narrow" pitchFamily="34" charset="0"/>
                <a:hlinkClick r:id="rId2" tooltip="iso 14000"/>
              </a:rPr>
              <a:t>certificación</a:t>
            </a:r>
            <a:r>
              <a:rPr lang="es-ES" sz="2800" dirty="0">
                <a:latin typeface="Arial Narrow" pitchFamily="34" charset="0"/>
              </a:rPr>
              <a:t>  </a:t>
            </a:r>
            <a:r>
              <a:rPr lang="es-ES" sz="2800" u="sng" dirty="0">
                <a:latin typeface="Arial Narrow" pitchFamily="34" charset="0"/>
                <a:hlinkClick r:id="rId3"/>
              </a:rPr>
              <a:t>internacional</a:t>
            </a:r>
            <a:r>
              <a:rPr lang="es-ES" sz="2800" dirty="0">
                <a:latin typeface="Arial Narrow" pitchFamily="34" charset="0"/>
              </a:rPr>
              <a:t> UTZ </a:t>
            </a:r>
            <a:r>
              <a:rPr lang="es-ES" sz="2800" dirty="0" err="1">
                <a:latin typeface="Arial Narrow" pitchFamily="34" charset="0"/>
              </a:rPr>
              <a:t>Good</a:t>
            </a:r>
            <a:r>
              <a:rPr lang="es-ES" sz="2800" dirty="0">
                <a:latin typeface="Arial Narrow" pitchFamily="34" charset="0"/>
              </a:rPr>
              <a:t> </a:t>
            </a:r>
            <a:r>
              <a:rPr lang="es-ES" sz="2800" dirty="0" err="1">
                <a:latin typeface="Arial Narrow" pitchFamily="34" charset="0"/>
              </a:rPr>
              <a:t>Inside</a:t>
            </a:r>
            <a:r>
              <a:rPr lang="es-ES" sz="2800" dirty="0">
                <a:latin typeface="Arial Narrow" pitchFamily="34" charset="0"/>
              </a:rPr>
              <a:t> </a:t>
            </a:r>
            <a:r>
              <a:rPr lang="es-ES" sz="2800" dirty="0" smtClean="0">
                <a:latin typeface="Arial Narrow" pitchFamily="34" charset="0"/>
              </a:rPr>
              <a:t>: respuesta </a:t>
            </a:r>
            <a:r>
              <a:rPr lang="es-ES" sz="2800" dirty="0">
                <a:latin typeface="Arial Narrow" pitchFamily="34" charset="0"/>
              </a:rPr>
              <a:t>a </a:t>
            </a:r>
            <a:r>
              <a:rPr lang="es-ES" sz="2800" dirty="0" smtClean="0">
                <a:latin typeface="Arial Narrow" pitchFamily="34" charset="0"/>
              </a:rPr>
              <a:t>exigencias </a:t>
            </a:r>
            <a:r>
              <a:rPr lang="es-ES" sz="2800" dirty="0">
                <a:latin typeface="Arial Narrow" pitchFamily="34" charset="0"/>
              </a:rPr>
              <a:t>de los </a:t>
            </a:r>
            <a:r>
              <a:rPr lang="es-ES" sz="2800" dirty="0" smtClean="0">
                <a:latin typeface="Arial Narrow" pitchFamily="34" charset="0"/>
              </a:rPr>
              <a:t>consumidores en materia ambiental, social y de calidad</a:t>
            </a:r>
          </a:p>
          <a:p>
            <a:r>
              <a:rPr lang="es-E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Ambiental: </a:t>
            </a:r>
            <a:r>
              <a:rPr lang="es-ES" sz="2800" dirty="0">
                <a:latin typeface="Arial Narrow" pitchFamily="34" charset="0"/>
              </a:rPr>
              <a:t>se evalúa técnicamente las buenas prácticas de cultivo, </a:t>
            </a:r>
            <a:r>
              <a:rPr lang="es-ES" sz="2800" dirty="0" smtClean="0">
                <a:latin typeface="Arial Narrow" pitchFamily="34" charset="0"/>
              </a:rPr>
              <a:t>procesos </a:t>
            </a:r>
            <a:r>
              <a:rPr lang="es-ES" sz="2800" dirty="0">
                <a:latin typeface="Arial Narrow" pitchFamily="34" charset="0"/>
              </a:rPr>
              <a:t>de no </a:t>
            </a:r>
            <a:r>
              <a:rPr lang="es-ES" sz="2800" dirty="0" smtClean="0">
                <a:latin typeface="Arial Narrow" pitchFamily="34" charset="0"/>
              </a:rPr>
              <a:t>contaminación, como reducir </a:t>
            </a:r>
            <a:r>
              <a:rPr lang="es-ES" sz="2800" dirty="0">
                <a:latin typeface="Arial Narrow" pitchFamily="34" charset="0"/>
              </a:rPr>
              <a:t>la huella de carbono, </a:t>
            </a:r>
            <a:r>
              <a:rPr lang="es-ES" sz="2800" dirty="0" smtClean="0">
                <a:latin typeface="Arial Narrow" pitchFamily="34" charset="0"/>
              </a:rPr>
              <a:t>disminuir el </a:t>
            </a:r>
            <a:r>
              <a:rPr lang="es-ES" sz="2800" dirty="0">
                <a:latin typeface="Arial Narrow" pitchFamily="34" charset="0"/>
              </a:rPr>
              <a:t>consumo de energía, </a:t>
            </a:r>
            <a:r>
              <a:rPr lang="es-ES" sz="2800" dirty="0" smtClean="0">
                <a:latin typeface="Arial Narrow" pitchFamily="34" charset="0"/>
              </a:rPr>
              <a:t>buenas </a:t>
            </a:r>
            <a:r>
              <a:rPr lang="es-ES" sz="2800" dirty="0">
                <a:latin typeface="Arial Narrow" pitchFamily="34" charset="0"/>
              </a:rPr>
              <a:t>prácticas de proceso de desperdicios y </a:t>
            </a:r>
            <a:r>
              <a:rPr lang="es-ES" sz="2800" dirty="0" smtClean="0">
                <a:latin typeface="Arial Narrow" pitchFamily="34" charset="0"/>
              </a:rPr>
              <a:t>tratamiento </a:t>
            </a:r>
            <a:r>
              <a:rPr lang="es-ES" sz="2800" dirty="0">
                <a:latin typeface="Arial Narrow" pitchFamily="34" charset="0"/>
              </a:rPr>
              <a:t>de las </a:t>
            </a:r>
            <a:r>
              <a:rPr lang="es-ES" sz="2800" dirty="0" smtClean="0">
                <a:latin typeface="Arial Narrow" pitchFamily="34" charset="0"/>
              </a:rPr>
              <a:t>aguas.</a:t>
            </a:r>
          </a:p>
          <a:p>
            <a:r>
              <a:rPr lang="es-E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Social: </a:t>
            </a:r>
            <a:r>
              <a:rPr lang="es-ES" sz="2800" dirty="0" smtClean="0">
                <a:latin typeface="Arial Narrow" pitchFamily="34" charset="0"/>
              </a:rPr>
              <a:t> </a:t>
            </a:r>
            <a:r>
              <a:rPr lang="es-ES" sz="2800" dirty="0">
                <a:latin typeface="Arial Narrow" pitchFamily="34" charset="0"/>
              </a:rPr>
              <a:t>condiciones de vida digna para los </a:t>
            </a:r>
            <a:r>
              <a:rPr lang="es-ES" sz="2800" dirty="0" smtClean="0">
                <a:latin typeface="Arial Narrow" pitchFamily="34" charset="0"/>
              </a:rPr>
              <a:t>caficultores y cumplimiento </a:t>
            </a:r>
            <a:r>
              <a:rPr lang="es-ES" sz="2800" dirty="0">
                <a:latin typeface="Arial Narrow" pitchFamily="34" charset="0"/>
              </a:rPr>
              <a:t>de los derechos estipulados en la ley de cada país. </a:t>
            </a:r>
            <a:r>
              <a:rPr lang="es-ES" sz="2800" dirty="0" smtClean="0">
                <a:latin typeface="Arial Narrow" pitchFamily="34" charset="0"/>
              </a:rPr>
              <a:t>Trata de </a:t>
            </a:r>
            <a:r>
              <a:rPr lang="es-ES" sz="2800" dirty="0">
                <a:latin typeface="Arial Narrow" pitchFamily="34" charset="0"/>
              </a:rPr>
              <a:t>evitar el trabajo de menores para que éstos vayan a la escuela y, si trabajan, que no dejen sus estudios por este motivo.</a:t>
            </a:r>
            <a:br>
              <a:rPr lang="es-ES" sz="2800" dirty="0">
                <a:latin typeface="Arial Narrow" pitchFamily="34" charset="0"/>
              </a:rPr>
            </a:br>
            <a:endParaRPr lang="es-CO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50" name="Picture 2" descr="C:\Users\user\Desktop\IMAGES ALIMENTS\UTZ certifi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"/>
            <a:ext cx="1467272" cy="146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96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/>
              <a:t>CERTIFICACION </a:t>
            </a:r>
            <a:r>
              <a:rPr lang="es-ES" sz="3200" b="1" dirty="0"/>
              <a:t>UTZ</a:t>
            </a:r>
            <a:br>
              <a:rPr lang="es-ES" sz="3200" b="1" dirty="0"/>
            </a:br>
            <a:r>
              <a:rPr lang="es-ES" sz="3200" b="1" dirty="0">
                <a:hlinkClick r:id="rId2"/>
              </a:rPr>
              <a:t>https://www.utzcertified.org</a:t>
            </a:r>
            <a:r>
              <a:rPr lang="es-ES" sz="3200" b="1" dirty="0" smtClean="0">
                <a:hlinkClick r:id="rId2"/>
              </a:rPr>
              <a:t>/</a:t>
            </a:r>
            <a:r>
              <a:rPr lang="es-ES" sz="3200" b="1" dirty="0" smtClean="0"/>
              <a:t> </a:t>
            </a:r>
            <a:endParaRPr lang="fr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257799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Verificación de las buenas practicas sostenibles </a:t>
            </a:r>
            <a:r>
              <a:rPr lang="es-ES" sz="2800" dirty="0" smtClean="0"/>
              <a:t>durante </a:t>
            </a:r>
            <a:r>
              <a:rPr lang="es-ES" sz="2800" dirty="0"/>
              <a:t>todo el proceso de producción, </a:t>
            </a:r>
            <a:r>
              <a:rPr lang="es-ES" sz="2800" dirty="0" smtClean="0"/>
              <a:t>de higiene, y del control </a:t>
            </a:r>
            <a:r>
              <a:rPr lang="es-ES" sz="2800" dirty="0"/>
              <a:t>del uso de pesticidas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Control </a:t>
            </a:r>
            <a:r>
              <a:rPr lang="es-ES" sz="2800" dirty="0"/>
              <a:t>de calidad y limpieza del grano, donde se entran a verificar aplicaciones técnicas y temas de asepsia.</a:t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En Colombia : 220 </a:t>
            </a:r>
            <a:r>
              <a:rPr lang="es-ES" sz="2800" dirty="0"/>
              <a:t>fincas </a:t>
            </a:r>
            <a:r>
              <a:rPr lang="es-ES" sz="2800" dirty="0" smtClean="0">
                <a:hlinkClick r:id="rId3" tooltip="iso 14000"/>
              </a:rPr>
              <a:t>certificadas</a:t>
            </a:r>
            <a:r>
              <a:rPr lang="es-ES" sz="2800" dirty="0" smtClean="0"/>
              <a:t>. </a:t>
            </a:r>
          </a:p>
          <a:p>
            <a:r>
              <a:rPr lang="es-ES" sz="2800" dirty="0" smtClean="0"/>
              <a:t>La </a:t>
            </a:r>
            <a:r>
              <a:rPr lang="es-ES" sz="2800" dirty="0">
                <a:hlinkClick r:id="rId3" tooltip="iso 14000"/>
              </a:rPr>
              <a:t>certificación</a:t>
            </a:r>
            <a:r>
              <a:rPr lang="es-ES" sz="2800" dirty="0"/>
              <a:t> debe renovarse </a:t>
            </a:r>
            <a:r>
              <a:rPr lang="es-ES" sz="2800" dirty="0" smtClean="0"/>
              <a:t>anualmente.</a:t>
            </a:r>
            <a:endParaRPr lang="es-CO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50" name="Picture 2" descr="C:\Users\user\Desktop\IMAGES ALIMENTS\UTZ certifi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"/>
            <a:ext cx="1467272" cy="146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89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/>
              <a:t>CERTIFICACION UTZ</a:t>
            </a:r>
            <a:endParaRPr lang="fr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257799"/>
          </a:xfrm>
        </p:spPr>
        <p:txBody>
          <a:bodyPr>
            <a:normAutofit fontScale="77500" lnSpcReduction="20000"/>
          </a:bodyPr>
          <a:lstStyle/>
          <a:p>
            <a:r>
              <a:rPr lang="es-E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Ventajas:</a:t>
            </a:r>
          </a:p>
          <a:p>
            <a:r>
              <a:rPr lang="es-ES" sz="2800" dirty="0" smtClean="0"/>
              <a:t>Acceso a mercados: Uno  </a:t>
            </a:r>
            <a:r>
              <a:rPr lang="es-ES" sz="2800" dirty="0"/>
              <a:t>de los </a:t>
            </a:r>
            <a:r>
              <a:rPr lang="es-ES" sz="2800" dirty="0">
                <a:hlinkClick r:id="rId2" tooltip="iso 14000"/>
              </a:rPr>
              <a:t>certificados</a:t>
            </a:r>
            <a:r>
              <a:rPr lang="es-ES" sz="2800" dirty="0"/>
              <a:t> de más alto crecimiento en los </a:t>
            </a:r>
            <a:r>
              <a:rPr lang="es-ES" sz="2800" dirty="0" smtClean="0"/>
              <a:t>mercados:  proyectos </a:t>
            </a:r>
            <a:r>
              <a:rPr lang="es-ES" sz="2800" dirty="0">
                <a:hlinkClick r:id="rId2" tooltip="iso 14000"/>
              </a:rPr>
              <a:t>certificados</a:t>
            </a:r>
            <a:r>
              <a:rPr lang="es-ES" sz="2800" dirty="0"/>
              <a:t> en más de 20 países productores </a:t>
            </a:r>
            <a:r>
              <a:rPr lang="es-ES" sz="2800" dirty="0" smtClean="0"/>
              <a:t>y </a:t>
            </a:r>
            <a:r>
              <a:rPr lang="es-ES" sz="2800" dirty="0"/>
              <a:t>ventas a clientes de más de 18 países</a:t>
            </a:r>
            <a:r>
              <a:rPr lang="es-ES" sz="2800" dirty="0" smtClean="0"/>
              <a:t>.</a:t>
            </a:r>
            <a:endParaRPr lang="es-ES" sz="2800" dirty="0"/>
          </a:p>
          <a:p>
            <a:r>
              <a:rPr lang="es-ES" sz="2800" dirty="0" smtClean="0"/>
              <a:t>Permite acceder a </a:t>
            </a:r>
            <a:r>
              <a:rPr lang="es-ES" sz="2800" dirty="0"/>
              <a:t>precios más competitivos entre una red de contactos nacionales e internacionales, </a:t>
            </a:r>
            <a:endParaRPr lang="es-ES" sz="2800" dirty="0" smtClean="0"/>
          </a:p>
          <a:p>
            <a:r>
              <a:rPr lang="es-ES" sz="2800" dirty="0" smtClean="0"/>
              <a:t>Los </a:t>
            </a:r>
            <a:r>
              <a:rPr lang="es-ES" sz="2800" dirty="0"/>
              <a:t>agricultores aprenden mejores prácticas agrícolas, crean mejores condiciones laborales y pueden cuidar mejor de sus hijos(as) y de la naturaleza.</a:t>
            </a:r>
          </a:p>
          <a:p>
            <a:r>
              <a:rPr lang="es-ES" sz="2800" dirty="0" smtClean="0"/>
              <a:t>los </a:t>
            </a:r>
            <a:r>
              <a:rPr lang="es-ES" sz="2800" dirty="0"/>
              <a:t>agricultores obtienen mejores cosechas, un mejor ingreso y mejores perspectivas </a:t>
            </a:r>
            <a:r>
              <a:rPr lang="es-ES" sz="2800" dirty="0" smtClean="0"/>
              <a:t>con respeto del medio-ambiente.</a:t>
            </a:r>
            <a:endParaRPr lang="es-ES" sz="2800" dirty="0"/>
          </a:p>
          <a:p>
            <a:r>
              <a:rPr lang="es-ES" sz="2800" dirty="0"/>
              <a:t/>
            </a:r>
            <a:br>
              <a:rPr lang="es-ES" sz="2800" dirty="0"/>
            </a:br>
            <a:r>
              <a:rPr lang="es-E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E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hlinkClick r:id="rId3"/>
              </a:rPr>
              <a:t>http://</a:t>
            </a:r>
            <a:r>
              <a:rPr lang="es-E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hlinkClick r:id="rId3"/>
              </a:rPr>
              <a:t>www.revistaialimentos.com.co/ediciones/edicion3/certificacion-utz-produccion-sostenible-de-cafe/certificacion-utz-produccion-sostenible-de-cafe-2.htm</a:t>
            </a:r>
            <a:r>
              <a:rPr lang="es-E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endParaRPr lang="es-CO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50" name="Picture 2" descr="C:\Users\user\Desktop\IMAGES ALIMENTS\UTZ certifi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"/>
            <a:ext cx="1467272" cy="146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53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Principales certificaciones para alimentos</a:t>
            </a:r>
            <a:br>
              <a:rPr lang="es-ES" sz="2800" b="1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/>
              <a:t>( </a:t>
            </a:r>
            <a:r>
              <a:rPr lang="es-CO" sz="2800" dirty="0" smtClean="0"/>
              <a:t>Medioambiente: etiqueta ecológica )</a:t>
            </a:r>
            <a:endParaRPr lang="fr-B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8418914"/>
              </p:ext>
            </p:extLst>
          </p:nvPr>
        </p:nvGraphicFramePr>
        <p:xfrm>
          <a:off x="323528" y="1412776"/>
          <a:ext cx="8568952" cy="6574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252"/>
                <a:gridCol w="2830992"/>
                <a:gridCol w="2774708"/>
              </a:tblGrid>
              <a:tr h="436115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Estandar</a:t>
                      </a:r>
                      <a:r>
                        <a:rPr lang="fr-BE" dirty="0" smtClean="0"/>
                        <a:t>/Norma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Que </a:t>
                      </a:r>
                      <a:r>
                        <a:rPr lang="fr-BE" dirty="0" err="1" smtClean="0"/>
                        <a:t>hace</a:t>
                      </a:r>
                      <a:r>
                        <a:rPr lang="fr-BE" dirty="0" smtClean="0"/>
                        <a:t>?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 Web</a:t>
                      </a:r>
                      <a:endParaRPr lang="fr-BE" dirty="0"/>
                    </a:p>
                  </a:txBody>
                  <a:tcPr/>
                </a:tc>
              </a:tr>
              <a:tr h="716013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AENOR </a:t>
                      </a:r>
                    </a:p>
                    <a:p>
                      <a:r>
                        <a:rPr lang="es-CO" sz="1600" noProof="0" dirty="0" smtClean="0"/>
                        <a:t>MEDIO AMBIENTE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Reconocer los productos respetuosos con medioambiente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http://www.aenor.es/aenor/inicio/home/home.asp</a:t>
                      </a:r>
                      <a:endParaRPr lang="fr-BE" sz="16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Blue </a:t>
                      </a:r>
                      <a:r>
                        <a:rPr lang="es-CO" sz="1600" noProof="0" dirty="0" err="1" smtClean="0"/>
                        <a:t>Angel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Certificación de productos mas amigables con medioambiente en 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salud, clima, agua y recursos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http://www.blauer-engel.de/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EPD </a:t>
                      </a:r>
                      <a:r>
                        <a:rPr lang="es-CO" sz="1600" noProof="0" dirty="0" err="1" smtClean="0"/>
                        <a:t>Environmental</a:t>
                      </a:r>
                      <a:endParaRPr lang="es-CO" sz="1600" noProof="0" dirty="0" smtClean="0"/>
                    </a:p>
                    <a:p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Product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Declaration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Declaración ambiental de producto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http://www.environdec.com/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dirty="0" err="1" smtClean="0"/>
                        <a:t>Asso</a:t>
                      </a:r>
                      <a:r>
                        <a:rPr lang="es-CO" sz="1600" noProof="0" dirty="0" smtClean="0"/>
                        <a:t> SCAI 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 smtClean="0"/>
                        <a:t>Etiqueta ecológica (Italia)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Carrefour</a:t>
                      </a:r>
                    </a:p>
                    <a:p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Agir</a:t>
                      </a:r>
                      <a:r>
                        <a:rPr lang="es-CO" sz="1600" noProof="0" dirty="0" smtClean="0"/>
                        <a:t> Eco </a:t>
                      </a:r>
                      <a:r>
                        <a:rPr lang="es-CO" sz="1600" noProof="0" dirty="0" err="1" smtClean="0"/>
                        <a:t>Planete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 smtClean="0"/>
                        <a:t>Etiqueta ecológica supermercados </a:t>
                      </a:r>
                      <a:r>
                        <a:rPr lang="es-CO" sz="1600" noProof="0" dirty="0" err="1" smtClean="0"/>
                        <a:t>carrefour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http://www.carrefour.com</a:t>
                      </a:r>
                      <a:endParaRPr lang="fr-BE" sz="1600" dirty="0"/>
                    </a:p>
                  </a:txBody>
                  <a:tcPr/>
                </a:tc>
              </a:tr>
              <a:tr h="417552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LEAF BRAND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 alimentos producidos</a:t>
                      </a:r>
                      <a:r>
                        <a:rPr lang="es-CO" sz="1600" baseline="0" noProof="0" dirty="0" smtClean="0"/>
                        <a:t> por agricultores comprometidos a mejorar medioambiente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http://www.leafmarque.com/leaf/home.eb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fr-BE" sz="1600" dirty="0"/>
                    </a:p>
                  </a:txBody>
                  <a:tcPr/>
                </a:tc>
              </a:tr>
              <a:tr h="734909">
                <a:tc>
                  <a:txBody>
                    <a:bodyPr/>
                    <a:lstStyle/>
                    <a:p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</a:tr>
              <a:tr h="734909">
                <a:tc>
                  <a:txBody>
                    <a:bodyPr/>
                    <a:lstStyle/>
                    <a:p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 descr="AENOR Medio Ambiente logo">
            <a:hlinkClick r:id="rId7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662940" cy="82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21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9508" y="2596854"/>
            <a:ext cx="601216" cy="709737"/>
          </a:xfrm>
          <a:prstGeom prst="rect">
            <a:avLst/>
          </a:prstGeom>
          <a:noFill/>
        </p:spPr>
      </p:pic>
      <p:pic>
        <p:nvPicPr>
          <p:cNvPr id="7" name="Image 6" descr="Etichetta ambientale logo">
            <a:hlinkClick r:id="rId10"/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9508" y="4293096"/>
            <a:ext cx="60121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Environmental Product Declaration logo">
            <a:hlinkClick r:id="rId12"/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7748" y="3756660"/>
            <a:ext cx="763012" cy="48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Carrefour Eco-Planete logo">
            <a:hlinkClick r:id="rId14"/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764" y="4869160"/>
            <a:ext cx="949960" cy="55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LEAF Marque logo">
            <a:hlinkClick r:id="rId16"/>
          </p:cNvPr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7748" y="5346680"/>
            <a:ext cx="412368" cy="458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945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Principales certificaciones para alimentos</a:t>
            </a:r>
            <a:br>
              <a:rPr lang="es-ES" sz="2800" b="1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/>
              <a:t>( </a:t>
            </a:r>
            <a:r>
              <a:rPr lang="es-CO" sz="2800" dirty="0" smtClean="0"/>
              <a:t>Medioambiente: etiqueta </a:t>
            </a:r>
            <a:r>
              <a:rPr lang="es-CO" sz="2800" dirty="0" err="1" smtClean="0"/>
              <a:t>ecologica</a:t>
            </a:r>
            <a:r>
              <a:rPr lang="es-CO" sz="2800" dirty="0" smtClean="0"/>
              <a:t> )</a:t>
            </a:r>
            <a:endParaRPr lang="fr-B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7029270"/>
              </p:ext>
            </p:extLst>
          </p:nvPr>
        </p:nvGraphicFramePr>
        <p:xfrm>
          <a:off x="323528" y="1700808"/>
          <a:ext cx="8568952" cy="367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252"/>
                <a:gridCol w="2830992"/>
                <a:gridCol w="2774708"/>
              </a:tblGrid>
              <a:tr h="148083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Estandar</a:t>
                      </a:r>
                      <a:r>
                        <a:rPr lang="fr-BE" dirty="0" smtClean="0"/>
                        <a:t>/Norma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Que </a:t>
                      </a:r>
                      <a:r>
                        <a:rPr lang="fr-BE" dirty="0" err="1" smtClean="0"/>
                        <a:t>hace</a:t>
                      </a:r>
                      <a:r>
                        <a:rPr lang="fr-BE" dirty="0" smtClean="0"/>
                        <a:t>?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 Web</a:t>
                      </a:r>
                      <a:endParaRPr lang="fr-BE" dirty="0"/>
                    </a:p>
                  </a:txBody>
                  <a:tcPr/>
                </a:tc>
              </a:tr>
              <a:tr h="716013">
                <a:tc>
                  <a:txBody>
                    <a:bodyPr/>
                    <a:lstStyle/>
                    <a:p>
                      <a:r>
                        <a:rPr lang="es-CO" sz="1600" noProof="0" dirty="0" err="1" smtClean="0"/>
                        <a:t>Nordic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Swan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Etiqueta </a:t>
                      </a:r>
                      <a:r>
                        <a:rPr lang="es-CO" sz="1600" noProof="0" dirty="0" err="1" smtClean="0"/>
                        <a:t>ecologica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paises</a:t>
                      </a:r>
                      <a:r>
                        <a:rPr lang="es-CO" sz="1600" baseline="0" noProof="0" dirty="0" smtClean="0"/>
                        <a:t> </a:t>
                      </a:r>
                      <a:r>
                        <a:rPr lang="es-CO" sz="1600" baseline="0" noProof="0" dirty="0" err="1" smtClean="0"/>
                        <a:t>nordicos</a:t>
                      </a:r>
                      <a:r>
                        <a:rPr lang="es-CO" sz="1600" baseline="0" noProof="0" dirty="0" smtClean="0"/>
                        <a:t>; 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http://www.nordic-ecolabel.org/</a:t>
                      </a:r>
                      <a:endParaRPr lang="fr-BE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BE" sz="16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CO" sz="1600" noProof="0" dirty="0" err="1" smtClean="0"/>
                        <a:t>See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what</a:t>
                      </a:r>
                      <a:r>
                        <a:rPr lang="es-CO" sz="1600" baseline="0" noProof="0" dirty="0" smtClean="0"/>
                        <a:t> </a:t>
                      </a:r>
                      <a:r>
                        <a:rPr lang="es-CO" sz="1600" baseline="0" noProof="0" dirty="0" err="1" smtClean="0"/>
                        <a:t>you</a:t>
                      </a:r>
                      <a:r>
                        <a:rPr lang="es-CO" sz="1600" baseline="0" noProof="0" dirty="0" smtClean="0"/>
                        <a:t> are</a:t>
                      </a:r>
                    </a:p>
                    <a:p>
                      <a:r>
                        <a:rPr lang="es-CO" sz="1600" baseline="0" noProof="0" dirty="0" smtClean="0"/>
                        <a:t> </a:t>
                      </a:r>
                      <a:r>
                        <a:rPr lang="es-CO" sz="1600" baseline="0" noProof="0" dirty="0" err="1" smtClean="0"/>
                        <a:t>buying</a:t>
                      </a:r>
                      <a:r>
                        <a:rPr lang="es-CO" sz="1600" baseline="0" noProof="0" dirty="0" smtClean="0"/>
                        <a:t> </a:t>
                      </a:r>
                      <a:r>
                        <a:rPr lang="es-CO" sz="1600" baseline="0" noProof="0" dirty="0" err="1" smtClean="0"/>
                        <a:t>into</a:t>
                      </a:r>
                      <a:r>
                        <a:rPr lang="es-CO" sz="1600" baseline="0" noProof="0" dirty="0" smtClean="0"/>
                        <a:t> 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 practicas y </a:t>
                      </a:r>
                      <a:r>
                        <a:rPr lang="es-CO" sz="1600" noProof="0" dirty="0" err="1" smtClean="0"/>
                        <a:t>politicas</a:t>
                      </a:r>
                      <a:r>
                        <a:rPr lang="es-CO" sz="1600" noProof="0" dirty="0" smtClean="0"/>
                        <a:t> sociales y ambientales y </a:t>
                      </a:r>
                      <a:r>
                        <a:rPr lang="es-CO" sz="1600" noProof="0" dirty="0" err="1" smtClean="0"/>
                        <a:t>eticas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http://www.seewhatyouarebuyinginto.com/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dirty="0" err="1" smtClean="0"/>
                        <a:t>Windmade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 productos de empresas que </a:t>
                      </a:r>
                      <a:r>
                        <a:rPr lang="es-CO" sz="1600" noProof="0" dirty="0" err="1" smtClean="0"/>
                        <a:t>usann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energia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eolica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lang="en-US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ttp://www.windmade.org/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dirty="0" err="1" smtClean="0"/>
                        <a:t>Whole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noProof="0" dirty="0" err="1" smtClean="0"/>
                        <a:t>Trade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 err="1" smtClean="0"/>
                        <a:t>Certificacion</a:t>
                      </a:r>
                      <a:r>
                        <a:rPr lang="es-CO" sz="1600" noProof="0" dirty="0" smtClean="0"/>
                        <a:t> </a:t>
                      </a:r>
                      <a:r>
                        <a:rPr lang="es-CO" sz="1600" baseline="0" noProof="0" dirty="0" smtClean="0"/>
                        <a:t> tiene aspectos sociales y ambientales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http://www.wholefoodsmarket.com/products/wholetrade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 descr="Nordic Ecolabel or &quot;Swan&quot; logo">
            <a:hlinkClick r:id="rId6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763012" cy="69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SEE What You Are Buying Into logo">
            <a:hlinkClick r:id="rId8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1522" y="2751202"/>
            <a:ext cx="763012" cy="558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WindMade logo">
            <a:hlinkClick r:id="rId10"/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835020" cy="40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Whole Trade™ Guarantee logo">
            <a:hlinkClick r:id="rId12"/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802" y="4149080"/>
            <a:ext cx="763012" cy="67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420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Principales certificaciones para alimentos</a:t>
            </a:r>
            <a:br>
              <a:rPr lang="es-ES" sz="2800" b="1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/>
              <a:t>( </a:t>
            </a:r>
            <a:r>
              <a:rPr lang="es-CO" sz="2800" dirty="0" smtClean="0"/>
              <a:t>Huella carbono: informar, reducir, compensar)</a:t>
            </a:r>
            <a:endParaRPr lang="fr-B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2109218"/>
              </p:ext>
            </p:extLst>
          </p:nvPr>
        </p:nvGraphicFramePr>
        <p:xfrm>
          <a:off x="323528" y="1412776"/>
          <a:ext cx="8568952" cy="604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252"/>
                <a:gridCol w="2830992"/>
                <a:gridCol w="2774708"/>
              </a:tblGrid>
              <a:tr h="436115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Estandar</a:t>
                      </a:r>
                      <a:r>
                        <a:rPr lang="fr-BE" dirty="0" smtClean="0"/>
                        <a:t>/Norma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Q </a:t>
                      </a:r>
                      <a:r>
                        <a:rPr lang="fr-BE" dirty="0" err="1" smtClean="0"/>
                        <a:t>ue</a:t>
                      </a:r>
                      <a:r>
                        <a:rPr lang="fr-BE" dirty="0" smtClean="0"/>
                        <a:t> </a:t>
                      </a:r>
                      <a:r>
                        <a:rPr lang="fr-BE" dirty="0" err="1" smtClean="0"/>
                        <a:t>hace</a:t>
                      </a:r>
                      <a:r>
                        <a:rPr lang="fr-BE" dirty="0" smtClean="0"/>
                        <a:t>?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 Web</a:t>
                      </a:r>
                      <a:endParaRPr lang="fr-BE" dirty="0"/>
                    </a:p>
                  </a:txBody>
                  <a:tcPr/>
                </a:tc>
              </a:tr>
              <a:tr h="716013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CARBON REDUCTION</a:t>
                      </a:r>
                    </a:p>
                    <a:p>
                      <a:r>
                        <a:rPr lang="es-CO" sz="1600" noProof="0" dirty="0" smtClean="0"/>
                        <a:t>LABEL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 la reducción de la huella carbono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http://www.carbontrust.com/client-services/footprinting/footprint-certification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BE" sz="16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CLIMATOP</a:t>
                      </a:r>
                    </a:p>
                    <a:p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Etiquetar las emisiones ambientales de productos y de servicios con base en análisis de ciclo</a:t>
                      </a:r>
                      <a:r>
                        <a:rPr lang="es-CO" sz="1600" baseline="0" noProof="0" dirty="0" smtClean="0"/>
                        <a:t> de vida.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http://climatop.org/</a:t>
                      </a:r>
                      <a:endParaRPr lang="fr-BE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CO2 Neutral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err="1" smtClean="0"/>
                        <a:t>Label</a:t>
                      </a:r>
                      <a:r>
                        <a:rPr lang="es-CO" sz="1600" noProof="0" dirty="0" smtClean="0"/>
                        <a:t> privado que Indica que  la empresa calcula  y reduce su impacto</a:t>
                      </a:r>
                      <a:r>
                        <a:rPr lang="es-CO" sz="1600" baseline="0" noProof="0" dirty="0" smtClean="0"/>
                        <a:t> climático  con base a ISO 14064. Compensación  mediante a apoyo a proyectos de reducción de CO2 en países en desarrollo.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effectLst/>
                          <a:hlinkClick r:id="rId4"/>
                        </a:rPr>
                        <a:t>info@co2logic.com</a:t>
                      </a:r>
                      <a:r>
                        <a:rPr lang="fr-BE" sz="1600" dirty="0" smtClean="0">
                          <a:effectLst/>
                        </a:rPr>
                        <a:t> 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ISO 14064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 err="1" smtClean="0"/>
                        <a:t>Noram</a:t>
                      </a:r>
                      <a:r>
                        <a:rPr lang="es-CO" sz="1600" noProof="0" dirty="0" smtClean="0"/>
                        <a:t> ISO ara el calculo de la huella carbono de producto y control de emisiones de CO2.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effectLst/>
                          <a:hlinkClick r:id="rId5"/>
                        </a:rPr>
                        <a:t>http://www.iso.org</a:t>
                      </a:r>
                      <a:r>
                        <a:rPr lang="fr-BE" sz="1600" dirty="0" smtClean="0">
                          <a:effectLst/>
                        </a:rPr>
                        <a:t> 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</a:tr>
              <a:tr h="417552">
                <a:tc>
                  <a:txBody>
                    <a:bodyPr/>
                    <a:lstStyle/>
                    <a:p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3722"/>
            <a:ext cx="714752" cy="749935"/>
          </a:xfrm>
          <a:prstGeom prst="rect">
            <a:avLst/>
          </a:prstGeom>
          <a:noFill/>
        </p:spPr>
      </p:pic>
      <p:pic>
        <p:nvPicPr>
          <p:cNvPr id="6" name="Image 5" descr="Climatop logo">
            <a:hlinkClick r:id="rId7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209" y="3074352"/>
            <a:ext cx="810319" cy="52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user\Desktop\Certification aliments\C02 neutral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2873" y="400506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60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latin typeface="Arial" pitchFamily="34" charset="0"/>
                <a:cs typeface="Arial" pitchFamily="34" charset="0"/>
              </a:rPr>
              <a:t>Otras certificaciones – Etiquetado ambiental Huella carbono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 consumidor pide estar informado sobre el impacto ambiental durante ciclo de vida del producto.</a:t>
            </a:r>
          </a:p>
          <a:p>
            <a:pPr marL="0" indent="0">
              <a:buNone/>
            </a:pPr>
            <a:r>
              <a:rPr lang="es-CO" sz="2800" b="1" dirty="0" smtClean="0">
                <a:latin typeface="Arial" pitchFamily="34" charset="0"/>
                <a:cs typeface="Arial" pitchFamily="34" charset="0"/>
              </a:rPr>
              <a:t>=&gt;Varios esquemas de certificación :</a:t>
            </a:r>
          </a:p>
          <a:p>
            <a:pPr marL="0" indent="0">
              <a:buNone/>
            </a:pPr>
            <a:r>
              <a:rPr lang="es-CO" sz="2800" dirty="0" smtClean="0">
                <a:latin typeface="Arial" pitchFamily="34" charset="0"/>
                <a:cs typeface="Arial" pitchFamily="34" charset="0"/>
              </a:rPr>
              <a:t>El mas difundido: la evaluación HC  informa al consumidor del impacto de GEI durante el ciclo de vida del producto. Varios productos comunican información sobre HC en su etiquetado en los Estados miembros. Ejemplo: Francia </a:t>
            </a: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Carbon Reduction Label logo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627368"/>
            <a:ext cx="731064" cy="1189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user\Desktop\sans-titr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667375"/>
            <a:ext cx="17526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08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 descr="D:\DCIM\120___07\IMG_35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3974" y="116632"/>
            <a:ext cx="9557973" cy="716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06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352800" y="2514600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 sz="2400">
              <a:ea typeface="MS PGothic" pitchFamily="34" charset="-128"/>
            </a:endParaRPr>
          </a:p>
        </p:txBody>
      </p:sp>
      <p:pic>
        <p:nvPicPr>
          <p:cNvPr id="41989" name="Picture 5" descr="France&amp;Germanyafter"/>
          <p:cNvPicPr>
            <a:picLocks noChangeAspect="1" noChangeArrowheads="1"/>
          </p:cNvPicPr>
          <p:nvPr/>
        </p:nvPicPr>
        <p:blipFill>
          <a:blip r:embed="rId3" cstate="email">
            <a:lum bright="22000" contrast="-6000"/>
          </a:blip>
          <a:srcRect/>
          <a:stretch>
            <a:fillRect/>
          </a:stretch>
        </p:blipFill>
        <p:spPr bwMode="auto">
          <a:xfrm>
            <a:off x="0" y="1"/>
            <a:ext cx="9144000" cy="743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914400" y="381000"/>
            <a:ext cx="7543800" cy="461665"/>
          </a:xfrm>
          <a:prstGeom prst="rect">
            <a:avLst/>
          </a:prstGeom>
          <a:solidFill>
            <a:schemeClr val="tx1">
              <a:alpha val="3490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>
                <a:solidFill>
                  <a:schemeClr val="bg1"/>
                </a:solidFill>
                <a:ea typeface="MS PGothic" pitchFamily="34" charset="-128"/>
              </a:rPr>
              <a:t>Mercado interior  </a:t>
            </a:r>
            <a:endParaRPr lang="es-ES_tradnl">
              <a:solidFill>
                <a:schemeClr val="bg1"/>
              </a:solidFill>
              <a:ea typeface="MS PGothic" pitchFamily="34" charset="-12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4495800"/>
            <a:ext cx="1600200" cy="2136775"/>
            <a:chOff x="96" y="2832"/>
            <a:chExt cx="1008" cy="1346"/>
          </a:xfrm>
        </p:grpSpPr>
        <p:grpSp>
          <p:nvGrpSpPr>
            <p:cNvPr id="42004" name="Group 8"/>
            <p:cNvGrpSpPr>
              <a:grpSpLocks/>
            </p:cNvGrpSpPr>
            <p:nvPr/>
          </p:nvGrpSpPr>
          <p:grpSpPr bwMode="auto">
            <a:xfrm>
              <a:off x="96" y="2832"/>
              <a:ext cx="1008" cy="1290"/>
              <a:chOff x="144" y="1104"/>
              <a:chExt cx="1008" cy="1290"/>
            </a:xfrm>
          </p:grpSpPr>
          <p:pic>
            <p:nvPicPr>
              <p:cNvPr id="42006" name="Picture 9" descr="detourcaddie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44" y="1104"/>
                <a:ext cx="1008" cy="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</p:pic>
          <p:sp>
            <p:nvSpPr>
              <p:cNvPr id="42007" name="Text Box 10"/>
              <p:cNvSpPr txBox="1">
                <a:spLocks noChangeArrowheads="1"/>
              </p:cNvSpPr>
              <p:nvPr/>
            </p:nvSpPr>
            <p:spPr bwMode="auto">
              <a:xfrm>
                <a:off x="144" y="2064"/>
                <a:ext cx="1008" cy="3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" sz="1400">
                    <a:ea typeface="MS PGothic" pitchFamily="34" charset="-128"/>
                  </a:rPr>
                  <a:t>Producto colombiano </a:t>
                </a:r>
                <a:endParaRPr lang="es-ES" sz="2400">
                  <a:ea typeface="MS PGothic" pitchFamily="34" charset="-128"/>
                </a:endParaRPr>
              </a:p>
            </p:txBody>
          </p:sp>
        </p:grpSp>
        <p:sp>
          <p:nvSpPr>
            <p:cNvPr id="42005" name="Text Box 11"/>
            <p:cNvSpPr txBox="1">
              <a:spLocks noChangeArrowheads="1"/>
            </p:cNvSpPr>
            <p:nvPr/>
          </p:nvSpPr>
          <p:spPr bwMode="auto">
            <a:xfrm>
              <a:off x="96" y="3984"/>
              <a:ext cx="1008" cy="19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" sz="1400">
                  <a:solidFill>
                    <a:schemeClr val="bg1"/>
                  </a:solidFill>
                  <a:ea typeface="MS PGothic" pitchFamily="34" charset="-128"/>
                </a:rPr>
                <a:t>armonizado o no</a:t>
              </a:r>
              <a:endParaRPr lang="es-ES" sz="2400">
                <a:ea typeface="MS PGothic" pitchFamily="34" charset="-128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676400" y="4114800"/>
            <a:ext cx="2438400" cy="1752600"/>
            <a:chOff x="1056" y="2592"/>
            <a:chExt cx="1536" cy="1104"/>
          </a:xfrm>
        </p:grpSpPr>
        <p:sp>
          <p:nvSpPr>
            <p:cNvPr id="42002" name="Line 13"/>
            <p:cNvSpPr>
              <a:spLocks noChangeShapeType="1"/>
            </p:cNvSpPr>
            <p:nvPr/>
          </p:nvSpPr>
          <p:spPr bwMode="auto">
            <a:xfrm flipV="1">
              <a:off x="1056" y="2592"/>
              <a:ext cx="1056" cy="1104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42003" name="Text Box 14"/>
            <p:cNvSpPr txBox="1">
              <a:spLocks noChangeArrowheads="1"/>
            </p:cNvSpPr>
            <p:nvPr/>
          </p:nvSpPr>
          <p:spPr bwMode="auto">
            <a:xfrm>
              <a:off x="1392" y="3024"/>
              <a:ext cx="1200" cy="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600">
                  <a:solidFill>
                    <a:srgbClr val="5B5B5B"/>
                  </a:solidFill>
                  <a:ea typeface="MS PGothic" pitchFamily="34" charset="-128"/>
                </a:rPr>
                <a:t>Producto se exporta a Francia</a:t>
              </a:r>
              <a:endParaRPr lang="en-US" sz="2400">
                <a:ea typeface="MS PGothic" pitchFamily="34" charset="-128"/>
              </a:endParaRPr>
            </a:p>
          </p:txBody>
        </p:sp>
      </p:grp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2743200" y="5410200"/>
            <a:ext cx="1371600" cy="5847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>
                <a:solidFill>
                  <a:srgbClr val="5B5B5B"/>
                </a:solidFill>
                <a:ea typeface="MS PGothic" pitchFamily="34" charset="-128"/>
              </a:rPr>
              <a:t>Producto armonizado</a:t>
            </a:r>
            <a:endParaRPr lang="en-US" sz="2400">
              <a:ea typeface="MS PGothic" pitchFamily="34" charset="-128"/>
            </a:endParaRP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2743200" y="6019800"/>
            <a:ext cx="1371600" cy="5847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>
                <a:solidFill>
                  <a:srgbClr val="5B5B5B"/>
                </a:solidFill>
                <a:ea typeface="MS PGothic" pitchFamily="34" charset="-128"/>
              </a:rPr>
              <a:t>Producto no armonizado</a:t>
            </a:r>
            <a:endParaRPr lang="en-US" sz="2400">
              <a:ea typeface="MS PGothic" pitchFamily="34" charset="-128"/>
            </a:endParaRP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4343400" y="5410201"/>
            <a:ext cx="3352800" cy="5847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>
                <a:solidFill>
                  <a:srgbClr val="5B5B5B"/>
                </a:solidFill>
                <a:ea typeface="MS PGothic" pitchFamily="34" charset="-128"/>
              </a:rPr>
              <a:t>Debe respectar las reglas armonizadas</a:t>
            </a:r>
            <a:endParaRPr lang="en-US" sz="2400">
              <a:ea typeface="MS PGothic" pitchFamily="34" charset="-128"/>
            </a:endParaRPr>
          </a:p>
        </p:txBody>
      </p:sp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4343400" y="6019801"/>
            <a:ext cx="3352800" cy="8350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>
                <a:solidFill>
                  <a:srgbClr val="5B5B5B"/>
                </a:solidFill>
                <a:ea typeface="MS PGothic" pitchFamily="34" charset="-128"/>
              </a:rPr>
              <a:t>Conformidad con reglas nacionales del país de comercialización (Francia)</a:t>
            </a:r>
            <a:endParaRPr lang="en-US" sz="2400">
              <a:ea typeface="MS PGothic" pitchFamily="34" charset="-128"/>
            </a:endParaRPr>
          </a:p>
        </p:txBody>
      </p:sp>
      <p:sp>
        <p:nvSpPr>
          <p:cNvPr id="124947" name="Line 19"/>
          <p:cNvSpPr>
            <a:spLocks noChangeShapeType="1"/>
          </p:cNvSpPr>
          <p:nvPr/>
        </p:nvSpPr>
        <p:spPr bwMode="auto">
          <a:xfrm flipV="1">
            <a:off x="4038600" y="5715000"/>
            <a:ext cx="381000" cy="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PE"/>
          </a:p>
        </p:txBody>
      </p:sp>
      <p:sp>
        <p:nvSpPr>
          <p:cNvPr id="124948" name="Line 20"/>
          <p:cNvSpPr>
            <a:spLocks noChangeShapeType="1"/>
          </p:cNvSpPr>
          <p:nvPr/>
        </p:nvSpPr>
        <p:spPr bwMode="auto">
          <a:xfrm flipV="1">
            <a:off x="4038600" y="6324600"/>
            <a:ext cx="381000" cy="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PE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810000" y="1981200"/>
            <a:ext cx="3048000" cy="2438400"/>
            <a:chOff x="2400" y="1248"/>
            <a:chExt cx="1920" cy="1536"/>
          </a:xfrm>
        </p:grpSpPr>
        <p:sp>
          <p:nvSpPr>
            <p:cNvPr id="42000" name="Text Box 22"/>
            <p:cNvSpPr txBox="1">
              <a:spLocks noChangeArrowheads="1"/>
            </p:cNvSpPr>
            <p:nvPr/>
          </p:nvSpPr>
          <p:spPr bwMode="auto">
            <a:xfrm>
              <a:off x="2928" y="1776"/>
              <a:ext cx="1392" cy="10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s-ES_tradnl" sz="1400">
                  <a:ea typeface="MS PGothic" pitchFamily="34" charset="-128"/>
                </a:rPr>
                <a:t>Importación en Alemania : </a:t>
              </a:r>
              <a:br>
                <a:rPr lang="es-ES_tradnl" sz="1400">
                  <a:ea typeface="MS PGothic" pitchFamily="34" charset="-128"/>
                </a:rPr>
              </a:br>
              <a:r>
                <a:rPr lang="es-ES_tradnl" sz="1400">
                  <a:ea typeface="MS PGothic" pitchFamily="34" charset="-128"/>
                </a:rPr>
                <a:t>no hay control en las fronteras, ni de  posibilidad de controles de las mercancías antes de la comercialización.</a:t>
              </a:r>
              <a:r>
                <a:rPr lang="es-ES_tradnl" sz="1400">
                  <a:solidFill>
                    <a:schemeClr val="bg1"/>
                  </a:solidFill>
                  <a:ea typeface="MS PGothic" pitchFamily="34" charset="-128"/>
                </a:rPr>
                <a:t>   </a:t>
              </a:r>
              <a:endParaRPr lang="en-US" sz="1400">
                <a:ea typeface="MS PGothic" pitchFamily="34" charset="-128"/>
              </a:endParaRPr>
            </a:p>
          </p:txBody>
        </p:sp>
        <p:sp>
          <p:nvSpPr>
            <p:cNvPr id="42001" name="Line 23"/>
            <p:cNvSpPr>
              <a:spLocks noChangeShapeType="1"/>
            </p:cNvSpPr>
            <p:nvPr/>
          </p:nvSpPr>
          <p:spPr bwMode="auto">
            <a:xfrm flipV="1">
              <a:off x="2400" y="1248"/>
              <a:ext cx="1056" cy="1104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xmlns="" val="31168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3" grpId="0" animBg="1"/>
      <p:bldP spid="124944" grpId="0" animBg="1"/>
      <p:bldP spid="124945" grpId="0" animBg="1"/>
      <p:bldP spid="124946" grpId="0" animBg="1"/>
      <p:bldP spid="124947" grpId="0" animBg="1"/>
      <p:bldP spid="12494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50" name="Picture 2" descr="D:\DCIM\120___07\IMG_3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568"/>
            <a:ext cx="9555905" cy="71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10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B51597"/>
                </a:solidFill>
              </a:rPr>
              <a:t>UE - Huella ambiental de los productos Proyecto </a:t>
            </a:r>
            <a:r>
              <a:rPr lang="es-CO" sz="3600" b="1" dirty="0">
                <a:solidFill>
                  <a:srgbClr val="B51597"/>
                </a:solidFill>
              </a:rPr>
              <a:t>piloto (2013 – 2015</a:t>
            </a:r>
            <a:r>
              <a:rPr lang="fr-BE" sz="3600" b="1" dirty="0">
                <a:solidFill>
                  <a:srgbClr val="B51597"/>
                </a:solidFill>
              </a:rPr>
              <a:t>)</a:t>
            </a:r>
            <a:endParaRPr lang="fr-B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544615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endParaRPr lang="es-EC" dirty="0" smtClean="0"/>
          </a:p>
          <a:p>
            <a:pPr marL="0" indent="0">
              <a:buNone/>
              <a:defRPr/>
            </a:pPr>
            <a:r>
              <a:rPr lang="es-EC" sz="3000" dirty="0" smtClean="0"/>
              <a:t>En la UE, nuevo proyecto piloto sobre la huella ambiental de los productos (PEF) y organizaciones.</a:t>
            </a:r>
          </a:p>
          <a:p>
            <a:pPr marL="0" indent="0">
              <a:buNone/>
              <a:defRPr/>
            </a:pPr>
            <a:endParaRPr lang="es-ES" sz="2600" b="1" dirty="0" smtClean="0"/>
          </a:p>
          <a:p>
            <a:pPr marL="0" indent="0">
              <a:buNone/>
              <a:defRPr/>
            </a:pPr>
            <a:r>
              <a:rPr lang="es-ES" sz="2600" b="1" dirty="0" smtClean="0"/>
              <a:t>La </a:t>
            </a:r>
            <a:r>
              <a:rPr lang="es-ES" sz="2600" b="1" dirty="0"/>
              <a:t>huella ambiental de producto</a:t>
            </a:r>
            <a:r>
              <a:rPr lang="es-ES" sz="2600" dirty="0"/>
              <a:t> (PEF</a:t>
            </a:r>
            <a:r>
              <a:rPr lang="es-ES" sz="2600"/>
              <a:t>, </a:t>
            </a:r>
            <a:r>
              <a:rPr lang="es-ES" sz="2600" smtClean="0"/>
              <a:t>en </a:t>
            </a:r>
            <a:r>
              <a:rPr lang="es-ES" sz="2600" dirty="0"/>
              <a:t>inglés) es </a:t>
            </a:r>
            <a:r>
              <a:rPr lang="es-ES" sz="2600" b="1" dirty="0"/>
              <a:t>un método basado en el análisis de ciclo de vida (ACV) para evaluar el impacto ambiental de un producto</a:t>
            </a:r>
            <a:r>
              <a:rPr lang="es-ES" sz="2600" dirty="0"/>
              <a:t>. Fue desarrollado por el </a:t>
            </a:r>
            <a:r>
              <a:rPr lang="es-ES" sz="2600" dirty="0" err="1"/>
              <a:t>Joint</a:t>
            </a:r>
            <a:r>
              <a:rPr lang="es-ES" sz="2600" dirty="0"/>
              <a:t> </a:t>
            </a:r>
            <a:r>
              <a:rPr lang="es-ES" sz="2600" dirty="0" err="1"/>
              <a:t>Research</a:t>
            </a:r>
            <a:r>
              <a:rPr lang="es-ES" sz="2600" dirty="0"/>
              <a:t> Centre de la Comisión Europea a partir de metodologías existentes y </a:t>
            </a:r>
            <a:r>
              <a:rPr lang="es-ES" sz="2600" dirty="0" smtClean="0"/>
              <a:t>comprobadas.</a:t>
            </a:r>
            <a:endParaRPr lang="es-CO" sz="2600" dirty="0"/>
          </a:p>
          <a:p>
            <a:pPr marL="0" indent="0">
              <a:buNone/>
              <a:defRPr/>
            </a:pPr>
            <a:r>
              <a:rPr lang="es-CO" sz="2600" dirty="0" smtClean="0"/>
              <a:t>Se iniciaría </a:t>
            </a:r>
            <a:r>
              <a:rPr lang="es-CO" sz="2600" dirty="0"/>
              <a:t>en </a:t>
            </a:r>
            <a:r>
              <a:rPr lang="es-CO" sz="2600" b="1" dirty="0" smtClean="0">
                <a:solidFill>
                  <a:srgbClr val="FF00FF"/>
                </a:solidFill>
              </a:rPr>
              <a:t>enero </a:t>
            </a:r>
            <a:r>
              <a:rPr lang="es-CO" sz="2600" b="1" dirty="0">
                <a:solidFill>
                  <a:srgbClr val="FF00FF"/>
                </a:solidFill>
              </a:rPr>
              <a:t>de 2014 para </a:t>
            </a:r>
            <a:r>
              <a:rPr lang="es-CO" sz="2600" b="1" dirty="0" smtClean="0">
                <a:solidFill>
                  <a:srgbClr val="FF00FF"/>
                </a:solidFill>
              </a:rPr>
              <a:t>alimentos</a:t>
            </a:r>
            <a:r>
              <a:rPr lang="es-CO" sz="3000" dirty="0" smtClean="0"/>
              <a:t>.</a:t>
            </a:r>
          </a:p>
          <a:p>
            <a:pPr marL="0" indent="0">
              <a:buNone/>
              <a:defRPr/>
            </a:pPr>
            <a:r>
              <a:rPr lang="es-EC" sz="2400" dirty="0" smtClean="0"/>
              <a:t>Comunicación de la Comisión del 9 de abril de 2013: “</a:t>
            </a:r>
            <a:r>
              <a:rPr lang="es-EC" sz="2400" u="sng" dirty="0" err="1" smtClean="0"/>
              <a:t>Building</a:t>
            </a:r>
            <a:r>
              <a:rPr lang="es-EC" sz="2400" u="sng" dirty="0" smtClean="0"/>
              <a:t> </a:t>
            </a:r>
            <a:r>
              <a:rPr lang="es-EC" sz="2400" u="sng" dirty="0" err="1" smtClean="0"/>
              <a:t>the</a:t>
            </a:r>
            <a:r>
              <a:rPr lang="es-EC" sz="2400" u="sng" dirty="0" smtClean="0"/>
              <a:t> single </a:t>
            </a:r>
            <a:r>
              <a:rPr lang="es-EC" sz="2400" u="sng" dirty="0" err="1" smtClean="0"/>
              <a:t>market</a:t>
            </a:r>
            <a:r>
              <a:rPr lang="es-EC" sz="2400" u="sng" dirty="0" smtClean="0"/>
              <a:t> </a:t>
            </a:r>
            <a:r>
              <a:rPr lang="es-EC" sz="2400" u="sng" dirty="0" err="1" smtClean="0"/>
              <a:t>for</a:t>
            </a:r>
            <a:r>
              <a:rPr lang="es-EC" sz="2400" u="sng" dirty="0" smtClean="0"/>
              <a:t> </a:t>
            </a:r>
            <a:r>
              <a:rPr lang="es-EC" sz="2400" u="sng" dirty="0" err="1" smtClean="0"/>
              <a:t>green</a:t>
            </a:r>
            <a:r>
              <a:rPr lang="es-EC" sz="2400" u="sng" dirty="0" smtClean="0"/>
              <a:t> </a:t>
            </a:r>
            <a:r>
              <a:rPr lang="es-EC" sz="2400" u="sng" dirty="0" err="1" smtClean="0"/>
              <a:t>products</a:t>
            </a:r>
            <a:r>
              <a:rPr lang="es-EC" sz="2400" dirty="0" smtClean="0"/>
              <a:t>. Abierto a empresas colombianas.</a:t>
            </a:r>
          </a:p>
          <a:p>
            <a:pPr marL="0" indent="0">
              <a:buNone/>
              <a:defRPr/>
            </a:pPr>
            <a:r>
              <a:rPr lang="fr-BE" sz="2400" dirty="0">
                <a:hlinkClick r:id="rId2"/>
              </a:rPr>
              <a:t>http://</a:t>
            </a:r>
            <a:r>
              <a:rPr lang="fr-BE" sz="2400" dirty="0" smtClean="0">
                <a:hlinkClick r:id="rId2"/>
              </a:rPr>
              <a:t>europa.eu/rapid/press-release_IP-13-310_en.htm</a:t>
            </a:r>
            <a:r>
              <a:rPr lang="fr-BE" sz="2400" dirty="0" smtClean="0"/>
              <a:t> </a:t>
            </a:r>
            <a:endParaRPr lang="es-EC" sz="2400" dirty="0" smtClean="0"/>
          </a:p>
        </p:txBody>
      </p:sp>
      <p:pic>
        <p:nvPicPr>
          <p:cNvPr id="4" name="Image 3" descr="https://encrypted-tbn2.gstatic.com/images?q=tbn:ANd9GcR3WjNw-SKCgCR17bbtYj4-bIgO70wYlTZ--ySRTsuTeQC0gG86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1386840" cy="636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386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s-CO" sz="3600" smtClean="0"/>
              <a:t>Compensación </a:t>
            </a:r>
            <a:r>
              <a:rPr lang="es-CO" sz="3600" dirty="0" smtClean="0"/>
              <a:t>Carbono </a:t>
            </a:r>
            <a:endParaRPr lang="es-CO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7"/>
            <a:ext cx="8291264" cy="5073428"/>
          </a:xfrm>
        </p:spPr>
        <p:txBody>
          <a:bodyPr>
            <a:normAutofit fontScale="70000" lnSpcReduction="20000"/>
          </a:bodyPr>
          <a:lstStyle/>
          <a:p>
            <a:endParaRPr lang="es-CO" b="1" dirty="0" smtClean="0">
              <a:solidFill>
                <a:srgbClr val="B51597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4000" b="1" dirty="0" smtClean="0">
                <a:solidFill>
                  <a:srgbClr val="B51597"/>
                </a:solidFill>
              </a:rPr>
              <a:t>Mas productos evidencian compensación carbono</a:t>
            </a:r>
          </a:p>
          <a:p>
            <a:endParaRPr lang="es-CO" dirty="0" smtClean="0"/>
          </a:p>
          <a:p>
            <a:r>
              <a:rPr lang="es-CO" dirty="0" smtClean="0"/>
              <a:t>Financiar proyecto de desarrollo sostenible para compensar el efecto carbono. Por ej. 7.000 toneladas de emisión de CO2 corresponden a 50.000 arboles plantados.</a:t>
            </a:r>
          </a:p>
          <a:p>
            <a:endParaRPr lang="es-CO" dirty="0" smtClean="0"/>
          </a:p>
          <a:p>
            <a:r>
              <a:rPr lang="es-CO" dirty="0" smtClean="0"/>
              <a:t>También iniciativas para la « neutralidad agua » o « neutralidad desechos ». Las evaluaciones corresponden a estándares internacionales que están retomados por instituciones publicas en algunos Estados miembros (ej. ADEME en Francia – Agencia de protección del medio ambiente y dominio de las energías).</a:t>
            </a:r>
          </a:p>
          <a:p>
            <a:endParaRPr lang="es-CO" dirty="0" smtClean="0"/>
          </a:p>
          <a:p>
            <a:r>
              <a:rPr lang="es-CO" dirty="0" smtClean="0"/>
              <a:t>Finalmente destacar que existen certificaciones de productos locales “del </a:t>
            </a:r>
            <a:r>
              <a:rPr lang="es-CO" dirty="0" err="1" smtClean="0"/>
              <a:t>terroir</a:t>
            </a:r>
            <a:r>
              <a:rPr lang="es-CO" dirty="0" smtClean="0"/>
              <a:t>” o “comercio justo local”.</a:t>
            </a:r>
            <a:endParaRPr lang="es-CO" dirty="0"/>
          </a:p>
        </p:txBody>
      </p:sp>
      <p:pic>
        <p:nvPicPr>
          <p:cNvPr id="4" name="Image 3" descr="Carbon Reduction Label logo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1520" y="0"/>
            <a:ext cx="853440" cy="1496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07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Principales certificaciones para alimentos</a:t>
            </a:r>
            <a:br>
              <a:rPr lang="es-ES" sz="2800" b="1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/>
              <a:t>( </a:t>
            </a:r>
            <a:r>
              <a:rPr lang="es-CO" sz="2800" dirty="0" smtClean="0"/>
              <a:t>Comercio Justo - </a:t>
            </a:r>
            <a:r>
              <a:rPr lang="es-CO" sz="2800" dirty="0" err="1" smtClean="0"/>
              <a:t>Fair</a:t>
            </a:r>
            <a:r>
              <a:rPr lang="es-CO" sz="2800" dirty="0" smtClean="0"/>
              <a:t> </a:t>
            </a:r>
            <a:r>
              <a:rPr lang="es-CO" sz="2800" dirty="0" err="1" smtClean="0"/>
              <a:t>Trade</a:t>
            </a:r>
            <a:r>
              <a:rPr lang="es-CO" sz="2800" dirty="0" smtClean="0"/>
              <a:t> )</a:t>
            </a:r>
            <a:endParaRPr lang="fr-B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3295757"/>
              </p:ext>
            </p:extLst>
          </p:nvPr>
        </p:nvGraphicFramePr>
        <p:xfrm>
          <a:off x="323528" y="1412776"/>
          <a:ext cx="8568952" cy="7169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252"/>
                <a:gridCol w="2830992"/>
                <a:gridCol w="2774708"/>
              </a:tblGrid>
              <a:tr h="436115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Estandar</a:t>
                      </a:r>
                      <a:r>
                        <a:rPr lang="fr-BE" dirty="0" smtClean="0"/>
                        <a:t>/Norma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Que </a:t>
                      </a:r>
                      <a:r>
                        <a:rPr lang="fr-BE" dirty="0" err="1" smtClean="0"/>
                        <a:t>hace</a:t>
                      </a:r>
                      <a:r>
                        <a:rPr lang="fr-BE" dirty="0" smtClean="0"/>
                        <a:t>?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 Web</a:t>
                      </a:r>
                      <a:endParaRPr lang="fr-BE" dirty="0"/>
                    </a:p>
                  </a:txBody>
                  <a:tcPr/>
                </a:tc>
              </a:tr>
              <a:tr h="716013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EQUITRADE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</a:t>
                      </a:r>
                      <a:r>
                        <a:rPr lang="es-CO" sz="1600" baseline="0" noProof="0" dirty="0" smtClean="0"/>
                        <a:t> materias primas y productos  manufacturados en comercio justo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BE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http://www.equitrade.org</a:t>
                      </a:r>
                      <a:endParaRPr lang="fr-BE" sz="16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FAIR TRADE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Certifica  productos elaborados cumpliendo con criterios sociales y laborales y que permiten la venta del producto a un precio justo entre otros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http://www.fairtrade.net/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FAIR FOR LIFE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Certificación en materia de responsabilidad social y comercio justo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http://www.fairforlife.net/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FAIR WILD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 smtClean="0"/>
                        <a:t>Certificación social y ecológica de productos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http://www.fairwild.org/</a:t>
                      </a:r>
                      <a:endParaRPr lang="fr-BE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O" sz="1600" noProof="0" dirty="0" smtClean="0"/>
                        <a:t>HAND IN HAND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de comercio justo  de la compañía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RapunzelNaturkostGmbH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proveedor de productos orgánicos</a:t>
                      </a:r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http://www.rapunzel.de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BE" sz="1600" dirty="0"/>
                    </a:p>
                  </a:txBody>
                  <a:tcPr/>
                </a:tc>
              </a:tr>
              <a:tr h="417552">
                <a:tc>
                  <a:txBody>
                    <a:bodyPr/>
                    <a:lstStyle/>
                    <a:p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</a:tr>
              <a:tr h="734909">
                <a:tc>
                  <a:txBody>
                    <a:bodyPr/>
                    <a:lstStyle/>
                    <a:p>
                      <a:endParaRPr lang="es-CO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</a:tr>
              <a:tr h="734909">
                <a:tc>
                  <a:txBody>
                    <a:bodyPr/>
                    <a:lstStyle/>
                    <a:p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 descr="EQUITRADE logo">
            <a:hlinkClick r:id="rId6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657984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Fairtrade logo">
            <a:hlinkClick r:id="rId8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1796" y="2708920"/>
            <a:ext cx="949960" cy="70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Fair for Life logo">
            <a:hlinkClick r:id="rId10"/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444" y="4005064"/>
            <a:ext cx="949960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FairWild logo">
            <a:hlinkClick r:id="rId12"/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5808" y="4941168"/>
            <a:ext cx="949960" cy="39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HAND IN HAND logo">
            <a:hlinkClick r:id="rId14"/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412" y="5501104"/>
            <a:ext cx="724024" cy="37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210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/>
              <a:t> 3.3</a:t>
            </a:r>
            <a:r>
              <a:rPr lang="es-ES" sz="3200" b="1" dirty="0" smtClean="0"/>
              <a:t>. FAIR TRADE – COMERCIO JUSTO</a:t>
            </a: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69159"/>
          </a:xfrm>
        </p:spPr>
        <p:txBody>
          <a:bodyPr>
            <a:normAutofit fontScale="85000" lnSpcReduction="10000"/>
          </a:bodyPr>
          <a:lstStyle/>
          <a:p>
            <a:r>
              <a:rPr lang="es-CO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Objetivo: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  mejorar el acceso a los mercados y las condiciones comerciales para los pequeños productores y trabajadores en plantaciones agrícolas.</a:t>
            </a:r>
          </a:p>
          <a:p>
            <a:pPr marL="0" indent="0">
              <a:buNone/>
            </a:pPr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r>
              <a:rPr lang="es-CO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Precio mínimo </a:t>
            </a:r>
            <a:r>
              <a:rPr lang="es-CO" sz="2600" dirty="0" smtClean="0">
                <a:latin typeface="Arial" pitchFamily="34" charset="0"/>
                <a:cs typeface="Arial" pitchFamily="34" charset="0"/>
              </a:rPr>
              <a:t>garantizado por el producto que se exporta + un « premio ».</a:t>
            </a:r>
          </a:p>
          <a:p>
            <a:r>
              <a:rPr lang="es-CO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Premio: </a:t>
            </a:r>
            <a:r>
              <a:rPr lang="es-CO" sz="2600" dirty="0" smtClean="0">
                <a:latin typeface="Arial" pitchFamily="34" charset="0"/>
                <a:cs typeface="Arial" pitchFamily="34" charset="0"/>
              </a:rPr>
              <a:t>un dinero que las organizaciones de productores deberán usar para </a:t>
            </a:r>
            <a:r>
              <a:rPr lang="es-CO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mejorar las condiciones de la comunidad </a:t>
            </a:r>
            <a:r>
              <a:rPr lang="es-CO" sz="2600" dirty="0" smtClean="0">
                <a:latin typeface="Arial" pitchFamily="34" charset="0"/>
                <a:cs typeface="Arial" pitchFamily="34" charset="0"/>
              </a:rPr>
              <a:t>(por ej. Mejorar las condiciones laborales de trabajadores).</a:t>
            </a:r>
          </a:p>
          <a:p>
            <a:r>
              <a:rPr lang="es-CO" sz="2600" b="1" dirty="0" smtClean="0">
                <a:solidFill>
                  <a:srgbClr val="B51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</a:t>
            </a:r>
            <a:r>
              <a:rPr lang="es-CO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2600" b="1" dirty="0" smtClean="0">
                <a:solidFill>
                  <a:srgbClr val="B51597"/>
                </a:solidFill>
                <a:latin typeface="Arial" pitchFamily="34" charset="0"/>
                <a:cs typeface="Arial" pitchFamily="34" charset="0"/>
              </a:rPr>
              <a:t>(FAIR TRADE LABELLING ORGANIZATIONS) </a:t>
            </a:r>
            <a:r>
              <a:rPr lang="es-CO" sz="2600" dirty="0" smtClean="0">
                <a:latin typeface="Arial" pitchFamily="34" charset="0"/>
                <a:cs typeface="Arial" pitchFamily="34" charset="0"/>
              </a:rPr>
              <a:t> establece los requisitos del comercio justo y de la certificación (organizaciones nacionales en la UE, EEUU y Japón).</a:t>
            </a:r>
            <a:endParaRPr lang="es-CO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 smtClean="0"/>
              <a:t>FAIR TRADE – COMERCIO JUSTO</a:t>
            </a: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BE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er\Desktop\Taller organicos\fair-trade-flo-spain-lab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9113" y="292398"/>
            <a:ext cx="833437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7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err="1" smtClean="0">
                <a:solidFill>
                  <a:srgbClr val="B51597"/>
                </a:solidFill>
              </a:rPr>
              <a:t>Fair</a:t>
            </a:r>
            <a:r>
              <a:rPr lang="fr-BE" b="1" dirty="0" smtClean="0">
                <a:solidFill>
                  <a:srgbClr val="B51597"/>
                </a:solidFill>
              </a:rPr>
              <a:t> Trade Labelling </a:t>
            </a:r>
            <a:r>
              <a:rPr lang="fr-BE" b="1" dirty="0" err="1" smtClean="0">
                <a:solidFill>
                  <a:srgbClr val="B51597"/>
                </a:solidFill>
              </a:rPr>
              <a:t>Organizations</a:t>
            </a:r>
            <a:r>
              <a:rPr lang="fr-BE" b="1" dirty="0" smtClean="0">
                <a:solidFill>
                  <a:srgbClr val="B51597"/>
                </a:solidFill>
              </a:rPr>
              <a:t> (FLO)</a:t>
            </a:r>
            <a:endParaRPr lang="fr-BE" b="1" dirty="0">
              <a:solidFill>
                <a:srgbClr val="B51597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 err="1" smtClean="0"/>
              <a:t>Fairtrade</a:t>
            </a:r>
            <a:r>
              <a:rPr lang="es-CO" dirty="0" smtClean="0"/>
              <a:t> </a:t>
            </a:r>
            <a:r>
              <a:rPr lang="es-CO" dirty="0" err="1" smtClean="0"/>
              <a:t>Labelling</a:t>
            </a:r>
            <a:r>
              <a:rPr lang="es-CO" dirty="0" smtClean="0"/>
              <a:t> </a:t>
            </a:r>
            <a:r>
              <a:rPr lang="es-CO" dirty="0" err="1" smtClean="0"/>
              <a:t>Organizations</a:t>
            </a:r>
            <a:r>
              <a:rPr lang="es-CO" dirty="0" smtClean="0"/>
              <a:t>  esta dividido en 2 organizaciones:</a:t>
            </a:r>
          </a:p>
          <a:p>
            <a:pPr lvl="1"/>
            <a:r>
              <a:rPr lang="es-CO" b="1" dirty="0" smtClean="0">
                <a:solidFill>
                  <a:srgbClr val="B51597"/>
                </a:solidFill>
              </a:rPr>
              <a:t>FLO International </a:t>
            </a:r>
            <a:r>
              <a:rPr lang="es-CO" b="1" dirty="0" err="1" smtClean="0">
                <a:solidFill>
                  <a:srgbClr val="B51597"/>
                </a:solidFill>
              </a:rPr>
              <a:t>e.V</a:t>
            </a:r>
            <a:r>
              <a:rPr lang="es-CO" b="1" dirty="0" smtClean="0"/>
              <a:t>.</a:t>
            </a:r>
            <a:r>
              <a:rPr lang="es-CO" dirty="0" smtClean="0"/>
              <a:t>, que establece los estándares del comercio justo.</a:t>
            </a:r>
          </a:p>
          <a:p>
            <a:pPr marL="400050" lvl="1" indent="0">
              <a:buNone/>
            </a:pPr>
            <a:r>
              <a:rPr lang="es-CO" dirty="0" smtClean="0">
                <a:hlinkClick r:id="rId2"/>
              </a:rPr>
              <a:t>http://www.fairtrade.net/standards.html</a:t>
            </a:r>
            <a:r>
              <a:rPr lang="es-CO" dirty="0" smtClean="0"/>
              <a:t> </a:t>
            </a:r>
          </a:p>
          <a:p>
            <a:pPr lvl="1"/>
            <a:r>
              <a:rPr lang="es-CO" b="1" dirty="0" smtClean="0">
                <a:solidFill>
                  <a:srgbClr val="B51597"/>
                </a:solidFill>
              </a:rPr>
              <a:t>FLO-CERT </a:t>
            </a:r>
            <a:r>
              <a:rPr lang="es-CO" b="1" dirty="0" err="1" smtClean="0">
                <a:solidFill>
                  <a:srgbClr val="B51597"/>
                </a:solidFill>
              </a:rPr>
              <a:t>GmbH</a:t>
            </a:r>
            <a:r>
              <a:rPr lang="es-CO" dirty="0" smtClean="0"/>
              <a:t>, que inspecciona y certifica los productores y importadores elegibles  y verifica el cumplimiento de los estándares establecidos por FLO Internacional.</a:t>
            </a:r>
          </a:p>
          <a:p>
            <a:pPr marL="400050" lvl="1" indent="0">
              <a:buNone/>
            </a:pPr>
            <a:r>
              <a:rPr lang="es-CO" dirty="0" smtClean="0">
                <a:hlinkClick r:id="rId3"/>
              </a:rPr>
              <a:t>http://www.flo-cert.net/flo-cert/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6146" name="Picture 2" descr="C:\Users\user\Desktop\Taller organicos\fair-trade-flo-spain-labe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833437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10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/>
              <a:t> 3.3. </a:t>
            </a:r>
            <a:r>
              <a:rPr lang="es-ES" sz="3200" b="1" dirty="0" smtClean="0"/>
              <a:t>COMERCIO JUSTO: REQUISITOS</a:t>
            </a:r>
            <a:endParaRPr lang="fr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41167"/>
          </a:xfrm>
        </p:spPr>
        <p:txBody>
          <a:bodyPr>
            <a:normAutofit lnSpcReduction="10000"/>
          </a:bodyPr>
          <a:lstStyle/>
          <a:p>
            <a:r>
              <a:rPr lang="es-CO" dirty="0" smtClean="0">
                <a:latin typeface="Arial" pitchFamily="34" charset="0"/>
                <a:cs typeface="Arial" pitchFamily="34" charset="0"/>
              </a:rPr>
              <a:t>Las asociaciones de productores deben cumplir con </a:t>
            </a:r>
            <a:r>
              <a:rPr lang="es-C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varios requisitos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, entre ellos:</a:t>
            </a:r>
          </a:p>
          <a:p>
            <a:pPr marL="0" indent="0">
              <a:buNone/>
            </a:pPr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Funcionar de manera democrática</a:t>
            </a:r>
          </a:p>
          <a:p>
            <a:pPr lvl="1">
              <a:buFont typeface="Wingdings" pitchFamily="2" charset="2"/>
              <a:buChar char="ü"/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Respetar reglas para administrar el premio</a:t>
            </a:r>
          </a:p>
          <a:p>
            <a:pPr lvl="1">
              <a:buFont typeface="Wingdings" pitchFamily="2" charset="2"/>
              <a:buChar char="ü"/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Requisitos específicos en medio–ambiente</a:t>
            </a:r>
          </a:p>
          <a:p>
            <a:pPr lvl="1">
              <a:buFont typeface="Wingdings" pitchFamily="2" charset="2"/>
              <a:buChar char="ü"/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Trato a los trabajadores: libertad de asociación y negociación colectiva, vivienda, condiciones higiénicas, salud y seguridad laboral, trabajo infantil prohibido…</a:t>
            </a:r>
          </a:p>
          <a:p>
            <a:pPr lvl="1">
              <a:buFont typeface="Wingdings" pitchFamily="2" charset="2"/>
              <a:buChar char="ü"/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Mejoramiento en las inspecciones anuales…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 smtClean="0"/>
              <a:t> COMERCIO JUSTO: REQUISITOS</a:t>
            </a:r>
            <a:endParaRPr lang="fr-BE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user\Desktop\Taller organicos\fair-trade-flo-spain-lab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3707" y="260648"/>
            <a:ext cx="833437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5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/>
              <a:t>COMERCIO </a:t>
            </a:r>
            <a:r>
              <a:rPr lang="es-ES" sz="3200" b="1" dirty="0"/>
              <a:t>JUSTO: </a:t>
            </a:r>
            <a:r>
              <a:rPr lang="es-ES" sz="3200" b="1" dirty="0" smtClean="0"/>
              <a:t>CERTIFICACION</a:t>
            </a:r>
            <a:endParaRPr lang="fr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257799"/>
          </a:xfrm>
        </p:spPr>
        <p:txBody>
          <a:bodyPr>
            <a:normAutofit fontScale="77500" lnSpcReduction="20000"/>
          </a:bodyPr>
          <a:lstStyle/>
          <a:p>
            <a:r>
              <a:rPr lang="es-CO" dirty="0" smtClean="0"/>
              <a:t>Un </a:t>
            </a:r>
            <a:r>
              <a:rPr lang="es-CO" b="1" u="sng" dirty="0" smtClean="0">
                <a:solidFill>
                  <a:srgbClr val="0070C0"/>
                </a:solidFill>
              </a:rPr>
              <a:t>grupo de productores</a:t>
            </a:r>
            <a:r>
              <a:rPr lang="es-CO" dirty="0" smtClean="0"/>
              <a:t> organizados en cooperativa, asociación de agricultores o una plantación con fuerza laboral organizada puede </a:t>
            </a:r>
            <a:r>
              <a:rPr lang="es-CO" dirty="0" smtClean="0">
                <a:solidFill>
                  <a:srgbClr val="B51597"/>
                </a:solidFill>
              </a:rPr>
              <a:t>solicitar la certificación a FLO</a:t>
            </a:r>
            <a:r>
              <a:rPr lang="es-CO" dirty="0" smtClean="0"/>
              <a:t>.</a:t>
            </a:r>
          </a:p>
          <a:p>
            <a:pPr marL="0" indent="0">
              <a:buNone/>
            </a:pPr>
            <a:endParaRPr lang="es-CO" dirty="0" smtClean="0"/>
          </a:p>
          <a:p>
            <a:r>
              <a:rPr lang="es-CO" b="1" u="sng" dirty="0" smtClean="0">
                <a:solidFill>
                  <a:srgbClr val="7030A0"/>
                </a:solidFill>
              </a:rPr>
              <a:t>Auditores locales </a:t>
            </a:r>
            <a:r>
              <a:rPr lang="es-CO" dirty="0" smtClean="0"/>
              <a:t>inspeccionan la finca y una certificadora toma la decisión de certificar o no a la organización de productores.</a:t>
            </a:r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 smtClean="0"/>
              <a:t>Una vez certificada: </a:t>
            </a:r>
            <a:r>
              <a:rPr lang="es-CO" b="1" u="sng" dirty="0" smtClean="0">
                <a:solidFill>
                  <a:srgbClr val="FF0000"/>
                </a:solidFill>
              </a:rPr>
              <a:t>inspecciones anuales</a:t>
            </a:r>
            <a:r>
              <a:rPr lang="es-CO" dirty="0" smtClean="0"/>
              <a:t> para verificar cumplimiento del comercio justo y monitorear el uso del premio.</a:t>
            </a:r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 smtClean="0"/>
              <a:t>Los comerciantes que usan la marca « </a:t>
            </a:r>
            <a:r>
              <a:rPr lang="es-CO" dirty="0" err="1" smtClean="0"/>
              <a:t>Fair</a:t>
            </a:r>
            <a:r>
              <a:rPr lang="es-CO" dirty="0" smtClean="0"/>
              <a:t> </a:t>
            </a:r>
            <a:r>
              <a:rPr lang="es-CO" dirty="0" err="1" smtClean="0"/>
              <a:t>Trade</a:t>
            </a:r>
            <a:r>
              <a:rPr lang="es-CO" dirty="0" smtClean="0"/>
              <a:t> » en sus empaques cubren el costo de la certificación pagando una licencia.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5171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COMERCIO </a:t>
            </a:r>
            <a:r>
              <a:rPr lang="es-ES" sz="3200" b="1" dirty="0"/>
              <a:t>JUSTO: </a:t>
            </a:r>
            <a:r>
              <a:rPr lang="es-ES" sz="3200" b="1" dirty="0" smtClean="0"/>
              <a:t>CERTIFICACION</a:t>
            </a:r>
            <a:endParaRPr lang="fr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Asociaciones miembros de FLO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5536" y="2244928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hlinkClick r:id="rId2"/>
              </a:rPr>
              <a:t>TransFair</a:t>
            </a:r>
            <a:r>
              <a:rPr lang="fr-FR" dirty="0">
                <a:hlinkClick r:id="rId2"/>
              </a:rPr>
              <a:t> Autriche</a:t>
            </a:r>
            <a:endParaRPr lang="fr-FR" dirty="0"/>
          </a:p>
          <a:p>
            <a:r>
              <a:rPr lang="fr-FR" dirty="0">
                <a:hlinkClick r:id="rId3"/>
              </a:rPr>
              <a:t>Max </a:t>
            </a:r>
            <a:r>
              <a:rPr lang="fr-FR" dirty="0" err="1">
                <a:hlinkClick r:id="rId3"/>
              </a:rPr>
              <a:t>Havelaar</a:t>
            </a:r>
            <a:r>
              <a:rPr lang="fr-FR" dirty="0">
                <a:hlinkClick r:id="rId3"/>
              </a:rPr>
              <a:t> Belgique</a:t>
            </a:r>
            <a:endParaRPr lang="fr-FR" dirty="0"/>
          </a:p>
          <a:p>
            <a:r>
              <a:rPr lang="fr-FR" dirty="0" err="1">
                <a:hlinkClick r:id="rId4" action="ppaction://hlinkfile" tooltip="TransFair Canada"/>
              </a:rPr>
              <a:t>TransFair</a:t>
            </a:r>
            <a:r>
              <a:rPr lang="fr-FR" dirty="0">
                <a:hlinkClick r:id="rId4" action="ppaction://hlinkfile" tooltip="TransFair Canada"/>
              </a:rPr>
              <a:t> Canada</a:t>
            </a:r>
            <a:endParaRPr lang="fr-FR" dirty="0"/>
          </a:p>
          <a:p>
            <a:r>
              <a:rPr lang="fr-FR" dirty="0">
                <a:hlinkClick r:id="rId5"/>
              </a:rPr>
              <a:t>Max </a:t>
            </a:r>
            <a:r>
              <a:rPr lang="fr-FR" dirty="0" err="1">
                <a:hlinkClick r:id="rId5"/>
              </a:rPr>
              <a:t>Havelaar</a:t>
            </a:r>
            <a:r>
              <a:rPr lang="fr-FR" dirty="0">
                <a:hlinkClick r:id="rId5"/>
              </a:rPr>
              <a:t> France</a:t>
            </a:r>
            <a:endParaRPr lang="fr-FR" dirty="0"/>
          </a:p>
          <a:p>
            <a:r>
              <a:rPr lang="fr-FR" dirty="0">
                <a:hlinkClick r:id="rId6"/>
              </a:rPr>
              <a:t>Max </a:t>
            </a:r>
            <a:r>
              <a:rPr lang="fr-FR" dirty="0" err="1">
                <a:hlinkClick r:id="rId6"/>
              </a:rPr>
              <a:t>Havelaar</a:t>
            </a:r>
            <a:r>
              <a:rPr lang="fr-FR" dirty="0">
                <a:hlinkClick r:id="rId6"/>
              </a:rPr>
              <a:t> Danemark</a:t>
            </a:r>
            <a:endParaRPr lang="fr-FR" dirty="0"/>
          </a:p>
          <a:p>
            <a:r>
              <a:rPr lang="fr-FR" dirty="0" err="1">
                <a:hlinkClick r:id="rId7"/>
              </a:rPr>
              <a:t>TransFair</a:t>
            </a:r>
            <a:r>
              <a:rPr lang="fr-FR" dirty="0">
                <a:hlinkClick r:id="rId7"/>
              </a:rPr>
              <a:t> Allemagne</a:t>
            </a:r>
            <a:endParaRPr lang="fr-FR" dirty="0"/>
          </a:p>
          <a:p>
            <a:r>
              <a:rPr lang="fr-FR" dirty="0" err="1">
                <a:hlinkClick r:id="rId8"/>
              </a:rPr>
              <a:t>Fairtrade</a:t>
            </a:r>
            <a:r>
              <a:rPr lang="fr-FR" dirty="0">
                <a:hlinkClick r:id="rId8"/>
              </a:rPr>
              <a:t> </a:t>
            </a:r>
            <a:r>
              <a:rPr lang="fr-FR" dirty="0" err="1">
                <a:hlinkClick r:id="rId8"/>
              </a:rPr>
              <a:t>Foundation</a:t>
            </a:r>
            <a:r>
              <a:rPr lang="fr-FR" dirty="0">
                <a:hlinkClick r:id="rId8"/>
              </a:rPr>
              <a:t> Grande Bretagne</a:t>
            </a:r>
            <a:endParaRPr lang="fr-FR" dirty="0"/>
          </a:p>
          <a:p>
            <a:r>
              <a:rPr lang="fr-FR" dirty="0" err="1">
                <a:hlinkClick r:id="rId9"/>
              </a:rPr>
              <a:t>TransFair</a:t>
            </a:r>
            <a:r>
              <a:rPr lang="fr-FR" dirty="0">
                <a:hlinkClick r:id="rId9"/>
              </a:rPr>
              <a:t> Italie</a:t>
            </a:r>
            <a:endParaRPr lang="fr-FR" dirty="0"/>
          </a:p>
          <a:p>
            <a:r>
              <a:rPr lang="fr-FR" dirty="0" err="1">
                <a:hlinkClick r:id="rId10"/>
              </a:rPr>
              <a:t>Fairtrade</a:t>
            </a:r>
            <a:r>
              <a:rPr lang="fr-FR" dirty="0">
                <a:hlinkClick r:id="rId10"/>
              </a:rPr>
              <a:t> Mark Irlande</a:t>
            </a:r>
            <a:endParaRPr lang="fr-FR" dirty="0"/>
          </a:p>
          <a:p>
            <a:r>
              <a:rPr lang="fr-FR" dirty="0" err="1">
                <a:hlinkClick r:id="rId11"/>
              </a:rPr>
              <a:t>TransFair</a:t>
            </a:r>
            <a:r>
              <a:rPr lang="fr-FR" dirty="0">
                <a:hlinkClick r:id="rId11"/>
              </a:rPr>
              <a:t> Japon</a:t>
            </a:r>
            <a:endParaRPr lang="fr-FR" dirty="0"/>
          </a:p>
          <a:p>
            <a:r>
              <a:rPr lang="fr-FR" dirty="0" err="1">
                <a:hlinkClick r:id="rId12"/>
              </a:rPr>
              <a:t>TransFair</a:t>
            </a:r>
            <a:r>
              <a:rPr lang="fr-FR" dirty="0">
                <a:hlinkClick r:id="rId12"/>
              </a:rPr>
              <a:t> </a:t>
            </a:r>
            <a:r>
              <a:rPr lang="fr-FR" dirty="0" err="1">
                <a:hlinkClick r:id="rId12"/>
              </a:rPr>
              <a:t>Minka</a:t>
            </a:r>
            <a:r>
              <a:rPr lang="fr-FR" dirty="0">
                <a:hlinkClick r:id="rId12"/>
              </a:rPr>
              <a:t> Luxembourg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44008" y="2276872"/>
            <a:ext cx="3960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hlinkClick r:id="rId13"/>
              </a:rPr>
              <a:t>Stichting</a:t>
            </a:r>
            <a:r>
              <a:rPr lang="fr-FR" dirty="0">
                <a:hlinkClick r:id="rId13"/>
              </a:rPr>
              <a:t> Max </a:t>
            </a:r>
            <a:r>
              <a:rPr lang="fr-FR" dirty="0" err="1">
                <a:hlinkClick r:id="rId13"/>
              </a:rPr>
              <a:t>Havelaar</a:t>
            </a:r>
            <a:r>
              <a:rPr lang="fr-FR" dirty="0">
                <a:hlinkClick r:id="rId13"/>
              </a:rPr>
              <a:t> Pays-Bas</a:t>
            </a:r>
            <a:endParaRPr lang="fr-FR" dirty="0"/>
          </a:p>
          <a:p>
            <a:r>
              <a:rPr lang="fr-FR" dirty="0" err="1">
                <a:hlinkClick r:id="rId14"/>
              </a:rPr>
              <a:t>Stiftelsen</a:t>
            </a:r>
            <a:r>
              <a:rPr lang="fr-FR" dirty="0">
                <a:hlinkClick r:id="rId14"/>
              </a:rPr>
              <a:t> </a:t>
            </a:r>
            <a:r>
              <a:rPr lang="fr-FR" dirty="0" err="1">
                <a:hlinkClick r:id="rId14"/>
              </a:rPr>
              <a:t>Fairtrade</a:t>
            </a:r>
            <a:r>
              <a:rPr lang="fr-FR" dirty="0">
                <a:hlinkClick r:id="rId14"/>
              </a:rPr>
              <a:t> Max </a:t>
            </a:r>
            <a:r>
              <a:rPr lang="fr-FR" dirty="0" err="1">
                <a:hlinkClick r:id="rId14"/>
              </a:rPr>
              <a:t>Havelaar</a:t>
            </a:r>
            <a:r>
              <a:rPr lang="fr-FR" dirty="0">
                <a:hlinkClick r:id="rId14"/>
              </a:rPr>
              <a:t> Norge (Norvège)</a:t>
            </a:r>
            <a:endParaRPr lang="fr-FR" dirty="0"/>
          </a:p>
          <a:p>
            <a:r>
              <a:rPr lang="fr-FR" dirty="0" err="1">
                <a:hlinkClick r:id="rId15"/>
              </a:rPr>
              <a:t>Reilun</a:t>
            </a:r>
            <a:r>
              <a:rPr lang="fr-FR" dirty="0">
                <a:hlinkClick r:id="rId15"/>
              </a:rPr>
              <a:t> </a:t>
            </a:r>
            <a:r>
              <a:rPr lang="fr-FR" dirty="0" err="1">
                <a:hlinkClick r:id="rId15"/>
              </a:rPr>
              <a:t>kaupan</a:t>
            </a:r>
            <a:r>
              <a:rPr lang="fr-FR" dirty="0">
                <a:hlinkClick r:id="rId15"/>
              </a:rPr>
              <a:t> </a:t>
            </a:r>
            <a:r>
              <a:rPr lang="fr-FR" dirty="0" err="1">
                <a:hlinkClick r:id="rId15"/>
              </a:rPr>
              <a:t>edistämisyhdistys</a:t>
            </a:r>
            <a:r>
              <a:rPr lang="fr-FR" dirty="0">
                <a:hlinkClick r:id="rId15"/>
              </a:rPr>
              <a:t> </a:t>
            </a:r>
            <a:r>
              <a:rPr lang="fr-FR" dirty="0" err="1">
                <a:hlinkClick r:id="rId15"/>
              </a:rPr>
              <a:t>ry</a:t>
            </a:r>
            <a:r>
              <a:rPr lang="fr-FR" dirty="0">
                <a:hlinkClick r:id="rId15"/>
              </a:rPr>
              <a:t>. (Finlande)</a:t>
            </a:r>
            <a:endParaRPr lang="fr-FR" dirty="0"/>
          </a:p>
          <a:p>
            <a:r>
              <a:rPr lang="fr-FR" dirty="0" err="1">
                <a:hlinkClick r:id="rId16"/>
              </a:rPr>
              <a:t>Föreningen</a:t>
            </a:r>
            <a:r>
              <a:rPr lang="fr-FR" dirty="0">
                <a:hlinkClick r:id="rId16"/>
              </a:rPr>
              <a:t> </a:t>
            </a:r>
            <a:r>
              <a:rPr lang="fr-FR" dirty="0" err="1">
                <a:hlinkClick r:id="rId16"/>
              </a:rPr>
              <a:t>för</a:t>
            </a:r>
            <a:r>
              <a:rPr lang="fr-FR" dirty="0">
                <a:hlinkClick r:id="rId16"/>
              </a:rPr>
              <a:t> </a:t>
            </a:r>
            <a:r>
              <a:rPr lang="fr-FR" dirty="0" err="1">
                <a:hlinkClick r:id="rId16"/>
              </a:rPr>
              <a:t>Rättvisemärkt</a:t>
            </a:r>
            <a:r>
              <a:rPr lang="fr-FR" dirty="0">
                <a:hlinkClick r:id="rId16"/>
              </a:rPr>
              <a:t> (Suède)</a:t>
            </a:r>
            <a:endParaRPr lang="fr-FR" dirty="0"/>
          </a:p>
          <a:p>
            <a:r>
              <a:rPr lang="fr-FR" dirty="0">
                <a:hlinkClick r:id="rId17"/>
              </a:rPr>
              <a:t>Max </a:t>
            </a:r>
            <a:r>
              <a:rPr lang="fr-FR" dirty="0" err="1">
                <a:hlinkClick r:id="rId17"/>
              </a:rPr>
              <a:t>Havelaar</a:t>
            </a:r>
            <a:r>
              <a:rPr lang="fr-FR" dirty="0">
                <a:hlinkClick r:id="rId17"/>
              </a:rPr>
              <a:t> </a:t>
            </a:r>
            <a:r>
              <a:rPr lang="fr-FR" dirty="0" err="1">
                <a:hlinkClick r:id="rId17"/>
              </a:rPr>
              <a:t>Stiftung</a:t>
            </a:r>
            <a:r>
              <a:rPr lang="fr-FR" dirty="0">
                <a:hlinkClick r:id="rId17"/>
              </a:rPr>
              <a:t> Schweiz (Suisse)</a:t>
            </a:r>
            <a:endParaRPr lang="fr-FR" dirty="0"/>
          </a:p>
          <a:p>
            <a:r>
              <a:rPr lang="fr-FR" dirty="0" err="1">
                <a:hlinkClick r:id="rId18"/>
              </a:rPr>
              <a:t>TransFair</a:t>
            </a:r>
            <a:r>
              <a:rPr lang="fr-FR" dirty="0">
                <a:hlinkClick r:id="rId18"/>
              </a:rPr>
              <a:t> USA</a:t>
            </a:r>
            <a:endParaRPr lang="fr-FR" dirty="0"/>
          </a:p>
          <a:p>
            <a:r>
              <a:rPr lang="fr-FR" dirty="0" err="1">
                <a:hlinkClick r:id="rId19"/>
              </a:rPr>
              <a:t>Fair</a:t>
            </a:r>
            <a:r>
              <a:rPr lang="fr-FR" dirty="0">
                <a:hlinkClick r:id="rId19"/>
              </a:rPr>
              <a:t> Trade Association of </a:t>
            </a:r>
            <a:r>
              <a:rPr lang="fr-FR" dirty="0" err="1">
                <a:hlinkClick r:id="rId19"/>
              </a:rPr>
              <a:t>Australia</a:t>
            </a:r>
            <a:r>
              <a:rPr lang="fr-FR" dirty="0">
                <a:hlinkClick r:id="rId19"/>
              </a:rPr>
              <a:t> &amp; New </a:t>
            </a:r>
            <a:r>
              <a:rPr lang="fr-FR" dirty="0" err="1">
                <a:hlinkClick r:id="rId19"/>
              </a:rPr>
              <a:t>Zealand</a:t>
            </a:r>
            <a:r>
              <a:rPr lang="fr-FR" dirty="0"/>
              <a:t> (Australie)</a:t>
            </a:r>
          </a:p>
          <a:p>
            <a:r>
              <a:rPr lang="fr-FR" dirty="0" err="1">
                <a:hlinkClick r:id="rId20"/>
              </a:rPr>
              <a:t>Fair</a:t>
            </a:r>
            <a:r>
              <a:rPr lang="fr-FR" dirty="0">
                <a:hlinkClick r:id="rId20"/>
              </a:rPr>
              <a:t> Trade Association of </a:t>
            </a:r>
            <a:r>
              <a:rPr lang="fr-FR" dirty="0" err="1">
                <a:hlinkClick r:id="rId20"/>
              </a:rPr>
              <a:t>Australia</a:t>
            </a:r>
            <a:r>
              <a:rPr lang="fr-FR" dirty="0">
                <a:hlinkClick r:id="rId20"/>
              </a:rPr>
              <a:t> &amp; New </a:t>
            </a:r>
            <a:r>
              <a:rPr lang="fr-FR" dirty="0" err="1">
                <a:hlinkClick r:id="rId20"/>
              </a:rPr>
              <a:t>Zealand</a:t>
            </a:r>
            <a:r>
              <a:rPr lang="fr-FR" dirty="0"/>
              <a:t> (Nouvelle Zélande)</a:t>
            </a:r>
          </a:p>
          <a:p>
            <a:r>
              <a:rPr lang="fr-FR" dirty="0" err="1">
                <a:hlinkClick r:id="rId21"/>
              </a:rPr>
              <a:t>Asociación</a:t>
            </a:r>
            <a:r>
              <a:rPr lang="fr-FR" dirty="0">
                <a:hlinkClick r:id="rId21"/>
              </a:rPr>
              <a:t> </a:t>
            </a:r>
            <a:r>
              <a:rPr lang="fr-FR" dirty="0" err="1">
                <a:hlinkClick r:id="rId21"/>
              </a:rPr>
              <a:t>del</a:t>
            </a:r>
            <a:r>
              <a:rPr lang="fr-FR" dirty="0">
                <a:hlinkClick r:id="rId21"/>
              </a:rPr>
              <a:t> </a:t>
            </a:r>
            <a:r>
              <a:rPr lang="fr-FR" dirty="0" err="1">
                <a:hlinkClick r:id="rId21"/>
              </a:rPr>
              <a:t>Sello</a:t>
            </a:r>
            <a:r>
              <a:rPr lang="fr-FR" dirty="0">
                <a:hlinkClick r:id="rId21"/>
              </a:rPr>
              <a:t> de </a:t>
            </a:r>
            <a:r>
              <a:rPr lang="fr-FR" dirty="0" err="1">
                <a:hlinkClick r:id="rId21"/>
              </a:rPr>
              <a:t>Productos</a:t>
            </a:r>
            <a:r>
              <a:rPr lang="fr-FR" dirty="0">
                <a:hlinkClick r:id="rId21"/>
              </a:rPr>
              <a:t> de </a:t>
            </a:r>
            <a:r>
              <a:rPr lang="fr-FR" dirty="0" err="1">
                <a:hlinkClick r:id="rId21"/>
              </a:rPr>
              <a:t>Comercio</a:t>
            </a:r>
            <a:r>
              <a:rPr lang="fr-FR" dirty="0">
                <a:hlinkClick r:id="rId21"/>
              </a:rPr>
              <a:t> </a:t>
            </a:r>
            <a:r>
              <a:rPr lang="fr-FR" dirty="0" err="1">
                <a:hlinkClick r:id="rId21"/>
              </a:rPr>
              <a:t>Justo</a:t>
            </a:r>
            <a:r>
              <a:rPr lang="fr-FR" dirty="0">
                <a:hlinkClick r:id="rId21"/>
              </a:rPr>
              <a:t> (Espagne)</a:t>
            </a:r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1195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rgbClr val="B51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día mas productos orgánicos y </a:t>
            </a:r>
            <a:r>
              <a:rPr lang="es-CO" b="1" dirty="0" err="1" smtClean="0">
                <a:solidFill>
                  <a:srgbClr val="B51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</a:t>
            </a:r>
            <a:r>
              <a:rPr lang="es-CO" b="1" dirty="0" smtClean="0">
                <a:solidFill>
                  <a:srgbClr val="B51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b="1" dirty="0" err="1" smtClean="0">
                <a:solidFill>
                  <a:srgbClr val="B51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</a:t>
            </a:r>
            <a:r>
              <a:rPr lang="es-CO" b="1" dirty="0" smtClean="0">
                <a:solidFill>
                  <a:srgbClr val="B51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supermercados…</a:t>
            </a:r>
            <a:endParaRPr lang="es-CO" b="1" dirty="0">
              <a:solidFill>
                <a:srgbClr val="B515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El </a:t>
            </a:r>
            <a:r>
              <a:rPr lang="es-CO" dirty="0" err="1" smtClean="0"/>
              <a:t>label</a:t>
            </a:r>
            <a:r>
              <a:rPr lang="es-CO" dirty="0" smtClean="0"/>
              <a:t> “</a:t>
            </a:r>
            <a:r>
              <a:rPr lang="es-CO" dirty="0" err="1" smtClean="0"/>
              <a:t>Fair</a:t>
            </a:r>
            <a:r>
              <a:rPr lang="es-CO" dirty="0" smtClean="0"/>
              <a:t> </a:t>
            </a:r>
            <a:r>
              <a:rPr lang="es-CO" dirty="0" err="1" smtClean="0"/>
              <a:t>Trade</a:t>
            </a:r>
            <a:r>
              <a:rPr lang="es-CO" dirty="0" smtClean="0"/>
              <a:t>” permite la entrada de productos de América Latina que nunca habían podido ser comercializados, o amplia la niche de mercado de ciertos productos:</a:t>
            </a:r>
          </a:p>
          <a:p>
            <a:r>
              <a:rPr lang="es-CO" dirty="0" smtClean="0"/>
              <a:t>Jugos de frutas, chocolates, cafés, bananos deshidratados, productos con quinua, etc..</a:t>
            </a:r>
            <a:endParaRPr lang="es-CO" dirty="0"/>
          </a:p>
        </p:txBody>
      </p:sp>
      <p:pic>
        <p:nvPicPr>
          <p:cNvPr id="1026" name="Picture 2" descr="chips de banane equateur-ethiquab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456" y="5067300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azucar de caña organico de Paragua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4902" y="5098524"/>
            <a:ext cx="1782762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59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89925" cy="624111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</a:pPr>
            <a:r>
              <a:rPr lang="es-PE" sz="2400" b="1" dirty="0" smtClean="0">
                <a:solidFill>
                  <a:srgbClr val="990033"/>
                </a:solidFill>
              </a:rPr>
              <a:t/>
            </a:r>
            <a:br>
              <a:rPr lang="es-PE" sz="2400" b="1" dirty="0" smtClean="0">
                <a:solidFill>
                  <a:srgbClr val="990033"/>
                </a:solidFill>
              </a:rPr>
            </a:br>
            <a:r>
              <a:rPr lang="es-PE" sz="2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Reglas de acceso voluntarias </a:t>
            </a:r>
            <a:endParaRPr lang="es-ES" sz="28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Espace réservé du contenu 4"/>
          <p:cNvSpPr>
            <a:spLocks noGrp="1"/>
          </p:cNvSpPr>
          <p:nvPr>
            <p:ph idx="1"/>
          </p:nvPr>
        </p:nvSpPr>
        <p:spPr>
          <a:xfrm>
            <a:off x="473836" y="1124744"/>
            <a:ext cx="8147249" cy="5400600"/>
          </a:xfrm>
        </p:spPr>
        <p:txBody>
          <a:bodyPr>
            <a:normAutofit/>
          </a:bodyPr>
          <a:lstStyle/>
          <a:p>
            <a:pPr marL="609600" indent="-609600">
              <a:defRPr/>
            </a:pPr>
            <a:r>
              <a:rPr lang="es-ES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Además de las reglas obligatorias : </a:t>
            </a:r>
            <a:r>
              <a:rPr lang="es-ES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>
              <a:defRPr/>
            </a:pPr>
            <a:r>
              <a:rPr lang="es-ES" sz="2400" b="1" u="sng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Certificaciones voluntarias </a:t>
            </a:r>
            <a:r>
              <a:rPr lang="es-ES" sz="24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(privadas o publicas)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None/>
              <a:defRPr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Exigidas por  los compradores para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conferir a los productos un +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(ejemplos:  buenas practicas de producción, condiciones de seguridad sanitaria más estrictas que las obligatorias y/o informar el consumidor que el producto cumple con criterios de calidad, de impacto ambiental, social o económico).</a:t>
            </a:r>
          </a:p>
          <a:p>
            <a:pPr marL="609600" indent="-609600">
              <a:buFontTx/>
              <a:buNone/>
              <a:defRPr/>
            </a:pP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None/>
              <a:defRPr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       Estas reglas voluntarias se pueden convertir en 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oportunidades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dificultades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para el acceso al mercado europeo!</a:t>
            </a:r>
          </a:p>
          <a:p>
            <a:pPr marL="609600" indent="-609600">
              <a:buFontTx/>
              <a:buNone/>
              <a:defRPr/>
            </a:pPr>
            <a:endParaRPr lang="es-ES" b="1" dirty="0" smtClean="0"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3F098-A0C1-4F9C-B66C-483BD6A69693}" type="slidenum">
              <a:rPr lang="es-ES_tradnl"/>
              <a:pPr>
                <a:defRPr/>
              </a:pPr>
              <a:t>8</a:t>
            </a:fld>
            <a:endParaRPr lang="es-ES_tradnl"/>
          </a:p>
        </p:txBody>
      </p:sp>
      <p:pic>
        <p:nvPicPr>
          <p:cNvPr id="1026" name="Picture 2" descr="C:\Users\user\Desktop\attention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7" y="5154699"/>
            <a:ext cx="870079" cy="7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1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/>
              <a:t>COMERCIO </a:t>
            </a:r>
            <a:r>
              <a:rPr lang="es-ES" sz="3200" b="1" dirty="0"/>
              <a:t>JUSTO: </a:t>
            </a:r>
            <a:r>
              <a:rPr lang="es-ES" sz="3200" b="1" dirty="0" smtClean="0"/>
              <a:t>VENTAJAS/LIMITACIONES</a:t>
            </a:r>
            <a:endParaRPr lang="fr-BE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842699"/>
              </p:ext>
            </p:extLst>
          </p:nvPr>
        </p:nvGraphicFramePr>
        <p:xfrm>
          <a:off x="179512" y="1600200"/>
          <a:ext cx="8507288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noProof="0" dirty="0" smtClean="0"/>
                        <a:t>Principales ventajas</a:t>
                      </a:r>
                      <a:endParaRPr lang="es-C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noProof="0" smtClean="0"/>
                        <a:t>Principales limitaciones</a:t>
                      </a:r>
                      <a:endParaRPr lang="es-CO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baseline="0" noProof="0" dirty="0" smtClean="0"/>
                        <a:t>El productor recibe </a:t>
                      </a:r>
                      <a:r>
                        <a:rPr lang="es-CO" b="1" baseline="0" noProof="0" dirty="0" smtClean="0">
                          <a:solidFill>
                            <a:srgbClr val="FF0000"/>
                          </a:solidFill>
                        </a:rPr>
                        <a:t>mejor precio </a:t>
                      </a:r>
                      <a:r>
                        <a:rPr lang="es-CO" baseline="0" noProof="0" dirty="0" smtClean="0"/>
                        <a:t>para su producto</a:t>
                      </a:r>
                      <a:endParaRPr lang="es-C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noProof="0" dirty="0" smtClean="0">
                          <a:solidFill>
                            <a:srgbClr val="FF0000"/>
                          </a:solidFill>
                        </a:rPr>
                        <a:t>La cantidad de productores certificados queda limitada, </a:t>
                      </a:r>
                      <a:r>
                        <a:rPr lang="es-CO" noProof="0" dirty="0" smtClean="0"/>
                        <a:t>porque depende de la opinión de la FLO que decide</a:t>
                      </a:r>
                      <a:r>
                        <a:rPr lang="es-CO" baseline="0" noProof="0" dirty="0" smtClean="0"/>
                        <a:t>  según las oportunidades del mercado</a:t>
                      </a:r>
                      <a:endParaRPr lang="es-CO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b="1" noProof="0" dirty="0" smtClean="0">
                          <a:solidFill>
                            <a:srgbClr val="FF0000"/>
                          </a:solidFill>
                        </a:rPr>
                        <a:t>Mejora sensiblemente acceso a mercados</a:t>
                      </a:r>
                      <a:r>
                        <a:rPr lang="es-CO" noProof="0" dirty="0" smtClean="0"/>
                        <a:t>. Por ejemplo en la UE: jugos de frutas, chocolate, café..</a:t>
                      </a:r>
                    </a:p>
                    <a:p>
                      <a:endParaRPr lang="es-CO" noProof="0" dirty="0" smtClean="0"/>
                    </a:p>
                    <a:p>
                      <a:r>
                        <a:rPr lang="es-CO" noProof="0" dirty="0" smtClean="0"/>
                        <a:t>El consumidor europeo sensible a</a:t>
                      </a:r>
                      <a:r>
                        <a:rPr lang="es-CO" baseline="0" noProof="0" dirty="0" smtClean="0"/>
                        <a:t> los aspectos sociales, desarrollo </a:t>
                      </a:r>
                      <a:r>
                        <a:rPr lang="es-CO" baseline="0" noProof="0" dirty="0" err="1" smtClean="0"/>
                        <a:t>equitable</a:t>
                      </a:r>
                      <a:r>
                        <a:rPr lang="es-CO" baseline="0" noProof="0" dirty="0" smtClean="0"/>
                        <a:t>)</a:t>
                      </a:r>
                      <a:endParaRPr lang="es-CO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noProof="0" dirty="0" smtClean="0"/>
                        <a:t>Una vez certificada , </a:t>
                      </a:r>
                      <a:r>
                        <a:rPr lang="es-CO" b="1" noProof="0" dirty="0" smtClean="0">
                          <a:solidFill>
                            <a:srgbClr val="FF0000"/>
                          </a:solidFill>
                        </a:rPr>
                        <a:t>no hay </a:t>
                      </a:r>
                      <a:r>
                        <a:rPr lang="es-CO" b="1" noProof="0" dirty="0" err="1" smtClean="0">
                          <a:solidFill>
                            <a:srgbClr val="FF0000"/>
                          </a:solidFill>
                        </a:rPr>
                        <a:t>garantia</a:t>
                      </a:r>
                      <a:r>
                        <a:rPr lang="es-CO" b="1" noProof="0" dirty="0" smtClean="0">
                          <a:solidFill>
                            <a:srgbClr val="FF0000"/>
                          </a:solidFill>
                        </a:rPr>
                        <a:t> de venta </a:t>
                      </a:r>
                      <a:r>
                        <a:rPr lang="es-CO" noProof="0" dirty="0" smtClean="0"/>
                        <a:t>como « Comercio Justo »</a:t>
                      </a:r>
                      <a:endParaRPr lang="es-CO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b="1" noProof="0" dirty="0" smtClean="0">
                          <a:solidFill>
                            <a:srgbClr val="FF0000"/>
                          </a:solidFill>
                        </a:rPr>
                        <a:t>El costo de certificación para el productor es bajo o nulo.</a:t>
                      </a:r>
                      <a:endParaRPr lang="es-CO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noProof="0" dirty="0" smtClean="0">
                          <a:solidFill>
                            <a:srgbClr val="FF0000"/>
                          </a:solidFill>
                        </a:rPr>
                        <a:t>Competencia de otras certificaciones </a:t>
                      </a:r>
                      <a:r>
                        <a:rPr lang="es-CO" noProof="0" dirty="0" smtClean="0"/>
                        <a:t>que pueden tener objetivos distintos:  ej. « huella carbono » </a:t>
                      </a:r>
                    </a:p>
                    <a:p>
                      <a:endParaRPr lang="es-CO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Vea</a:t>
                      </a:r>
                      <a:r>
                        <a:rPr lang="es-CO" noProof="0" dirty="0" smtClean="0"/>
                        <a:t>: </a:t>
                      </a:r>
                      <a:r>
                        <a:rPr lang="es-CO" u="sng" noProof="0" dirty="0" err="1" smtClean="0"/>
                        <a:t>Guia</a:t>
                      </a:r>
                      <a:r>
                        <a:rPr lang="es-CO" u="sng" noProof="0" dirty="0" smtClean="0"/>
                        <a:t> FAO RUTA: « Es la certificación algo para mi</a:t>
                      </a:r>
                      <a:r>
                        <a:rPr lang="es-CO" noProof="0" dirty="0" smtClean="0"/>
                        <a:t>? ».</a:t>
                      </a:r>
                      <a:endParaRPr lang="es-C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Users\user\Desktop\Taller organicos\fair-trade-flo-spain-lab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2656"/>
            <a:ext cx="833437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13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800" dirty="0" smtClean="0"/>
              <a:t>Importancia creciente de los sellos para comercializar ciertos productos : experiencia de « ALTER ECO </a:t>
            </a:r>
            <a:r>
              <a:rPr lang="es-CO" sz="2800" dirty="0"/>
              <a:t>»</a:t>
            </a:r>
            <a:br>
              <a:rPr lang="es-CO" sz="2800" dirty="0"/>
            </a:br>
            <a:r>
              <a:rPr lang="es-CO" sz="1800" dirty="0">
                <a:hlinkClick r:id="rId2"/>
              </a:rPr>
              <a:t>http://</a:t>
            </a:r>
            <a:r>
              <a:rPr lang="es-CO" sz="1800" dirty="0" smtClean="0">
                <a:hlinkClick r:id="rId2"/>
              </a:rPr>
              <a:t>img.altereco.com/site_internet_2012/documents/demarche_compensation_carbone.pdf</a:t>
            </a:r>
            <a:r>
              <a:rPr lang="es-CO" sz="1800" dirty="0" smtClean="0"/>
              <a:t> </a:t>
            </a:r>
            <a:endParaRPr lang="es-CO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 smtClean="0"/>
              <a:t>Una </a:t>
            </a:r>
            <a:r>
              <a:rPr lang="fr-BE" sz="2400" dirty="0" err="1" smtClean="0"/>
              <a:t>variedad</a:t>
            </a:r>
            <a:r>
              <a:rPr lang="fr-BE" sz="2400" dirty="0" smtClean="0"/>
              <a:t> de </a:t>
            </a:r>
            <a:r>
              <a:rPr lang="fr-BE" sz="2400" dirty="0" err="1" smtClean="0"/>
              <a:t>sellos</a:t>
            </a:r>
            <a:r>
              <a:rPr lang="fr-BE" sz="2400" dirty="0" smtClean="0"/>
              <a:t> : </a:t>
            </a:r>
            <a:r>
              <a:rPr lang="fr-BE" sz="2400" dirty="0" err="1" smtClean="0"/>
              <a:t>comercio</a:t>
            </a:r>
            <a:r>
              <a:rPr lang="fr-BE" sz="2400" dirty="0" smtClean="0"/>
              <a:t> </a:t>
            </a:r>
            <a:r>
              <a:rPr lang="fr-BE" sz="2400" dirty="0" err="1" smtClean="0"/>
              <a:t>justo+organico+carbono</a:t>
            </a:r>
            <a:r>
              <a:rPr lang="fr-BE" sz="2400" dirty="0" smtClean="0"/>
              <a:t>.</a:t>
            </a:r>
            <a:endParaRPr lang="fr-B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9736" y="2073042"/>
            <a:ext cx="9906000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9736" y="4470400"/>
            <a:ext cx="99060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27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846640" cy="2736304"/>
          </a:xfrm>
        </p:spPr>
        <p:txBody>
          <a:bodyPr>
            <a:normAutofit/>
          </a:bodyPr>
          <a:lstStyle/>
          <a:p>
            <a:r>
              <a:rPr lang="es-CO" sz="3600" dirty="0" smtClean="0"/>
              <a:t>4. CONCLUSIONES:</a:t>
            </a:r>
            <a:br>
              <a:rPr lang="es-CO" sz="3600" dirty="0" smtClean="0"/>
            </a:br>
            <a:r>
              <a:rPr lang="es-CO" sz="3600" b="1" dirty="0" smtClean="0">
                <a:solidFill>
                  <a:srgbClr val="B51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mayor uso de las certificaciones para mejorar el acceso al mercado de la UE</a:t>
            </a:r>
            <a:endParaRPr lang="es-CO" sz="3600" b="1" dirty="0">
              <a:solidFill>
                <a:srgbClr val="B515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512768" cy="2137792"/>
          </a:xfrm>
        </p:spPr>
        <p:txBody>
          <a:bodyPr/>
          <a:lstStyle/>
          <a:p>
            <a:endParaRPr lang="es-CO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0088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Elementos claves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b="1" dirty="0" smtClean="0">
                <a:solidFill>
                  <a:srgbClr val="B51597"/>
                </a:solidFill>
              </a:rPr>
              <a:t>Papel creciente del consumidor </a:t>
            </a:r>
            <a:r>
              <a:rPr lang="es-CO" dirty="0" smtClean="0"/>
              <a:t>que quiere productos sanos con calidades medioambientales, sociales y éticas.</a:t>
            </a:r>
          </a:p>
          <a:p>
            <a:pPr algn="just"/>
            <a:r>
              <a:rPr lang="es-CO" b="1" dirty="0" smtClean="0">
                <a:solidFill>
                  <a:srgbClr val="B51597"/>
                </a:solidFill>
              </a:rPr>
              <a:t>Evolución de la normativa CE </a:t>
            </a:r>
            <a:r>
              <a:rPr lang="es-CO" dirty="0" smtClean="0"/>
              <a:t>y de las certificaciones voluntarias cada vez as relacionadas con estos temas.</a:t>
            </a:r>
          </a:p>
          <a:p>
            <a:pPr algn="just"/>
            <a:r>
              <a:rPr lang="es-CO" b="1" dirty="0" smtClean="0">
                <a:solidFill>
                  <a:srgbClr val="B51597"/>
                </a:solidFill>
              </a:rPr>
              <a:t>Oportunidades para las empresas </a:t>
            </a:r>
            <a:r>
              <a:rPr lang="es-CO" dirty="0" smtClean="0"/>
              <a:t>(acceso a mercado, </a:t>
            </a:r>
            <a:r>
              <a:rPr lang="es-CO" dirty="0" err="1" smtClean="0"/>
              <a:t>gestion</a:t>
            </a:r>
            <a:r>
              <a:rPr lang="es-CO" dirty="0" smtClean="0"/>
              <a:t> interna, imagen).</a:t>
            </a:r>
          </a:p>
        </p:txBody>
      </p:sp>
    </p:spTree>
    <p:extLst>
      <p:ext uri="{BB962C8B-B14F-4D97-AF65-F5344CB8AC3E}">
        <p14:creationId xmlns:p14="http://schemas.microsoft.com/office/powerpoint/2010/main" xmlns="" val="17410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Reglas obligatorias : conocer, cumplir y verificar</a:t>
            </a:r>
            <a:endParaRPr lang="es-CO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O" dirty="0" smtClean="0"/>
              <a:t>Reglas de acceso fácilmente accesible a través del portal </a:t>
            </a:r>
            <a:r>
              <a:rPr lang="es-CO" dirty="0" err="1" smtClean="0"/>
              <a:t>Export</a:t>
            </a:r>
            <a:r>
              <a:rPr lang="es-CO" dirty="0" smtClean="0"/>
              <a:t> </a:t>
            </a:r>
            <a:r>
              <a:rPr lang="es-CO" dirty="0" err="1" smtClean="0"/>
              <a:t>helpdesk</a:t>
            </a:r>
            <a:r>
              <a:rPr lang="es-CO" dirty="0" smtClean="0"/>
              <a:t>.</a:t>
            </a:r>
          </a:p>
          <a:p>
            <a:pPr algn="just"/>
            <a:r>
              <a:rPr lang="es-CO" dirty="0" smtClean="0"/>
              <a:t>Eventuales dificultades por superar :</a:t>
            </a:r>
          </a:p>
          <a:p>
            <a:pPr marL="0" indent="0" algn="just">
              <a:buNone/>
            </a:pPr>
            <a:r>
              <a:rPr lang="es-CO" dirty="0"/>
              <a:t>	</a:t>
            </a:r>
            <a:r>
              <a:rPr lang="es-CO" dirty="0" smtClean="0"/>
              <a:t>Aumentar el </a:t>
            </a:r>
            <a:r>
              <a:rPr lang="es-CO" b="1" u="sng" dirty="0" smtClean="0">
                <a:solidFill>
                  <a:srgbClr val="B51597"/>
                </a:solidFill>
              </a:rPr>
              <a:t>nivel de conocimiento </a:t>
            </a:r>
            <a:r>
              <a:rPr lang="es-CO" dirty="0" smtClean="0"/>
              <a:t>de 	estas herramientas</a:t>
            </a:r>
          </a:p>
          <a:p>
            <a:pPr marL="0" indent="0" algn="just">
              <a:buNone/>
            </a:pPr>
            <a:r>
              <a:rPr lang="es-CO" dirty="0"/>
              <a:t>	</a:t>
            </a:r>
            <a:r>
              <a:rPr lang="es-CO" dirty="0" smtClean="0"/>
              <a:t>Tener </a:t>
            </a:r>
            <a:r>
              <a:rPr lang="es-CO" b="1" u="sng" dirty="0" smtClean="0">
                <a:solidFill>
                  <a:srgbClr val="00B0F0"/>
                </a:solidFill>
              </a:rPr>
              <a:t>laboratorios equipados</a:t>
            </a:r>
            <a:r>
              <a:rPr lang="es-CO" dirty="0" smtClean="0"/>
              <a:t> para llevar a 	cabo ensayos de conformidad (requisitos 	LMR pesticidas, contaminantes, REACH, 	</a:t>
            </a:r>
            <a:r>
              <a:rPr lang="es-CO" dirty="0" err="1" smtClean="0"/>
              <a:t>etc</a:t>
            </a:r>
            <a:r>
              <a:rPr lang="es-CO" dirty="0" smtClean="0"/>
              <a:t>)</a:t>
            </a:r>
          </a:p>
          <a:p>
            <a:pPr lvl="2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6651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b="1" dirty="0" smtClean="0">
                <a:solidFill>
                  <a:srgbClr val="B51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Estándares voluntarios de acceso: aprovechar oportunidades</a:t>
            </a:r>
            <a:endParaRPr lang="es-CO" sz="4000" b="1" dirty="0">
              <a:solidFill>
                <a:srgbClr val="B515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CO" sz="4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Principales ventajas</a:t>
            </a:r>
            <a:r>
              <a:rPr lang="es-CO" dirty="0" smtClean="0"/>
              <a:t>:</a:t>
            </a:r>
          </a:p>
          <a:p>
            <a:pPr marL="0" indent="0" algn="just">
              <a:buNone/>
            </a:pPr>
            <a:endParaRPr lang="es-CO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CO" sz="4100" dirty="0" smtClean="0"/>
              <a:t>Acceder al mercado de la UE sin problema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4100" dirty="0" smtClean="0"/>
              <a:t>Mantener el acceso al mercado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4100" dirty="0" smtClean="0"/>
              <a:t>Mejorar la imagen a nivel país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4100" dirty="0" smtClean="0"/>
              <a:t>Oportunidad para iniciar un cambio en el modo de producción =&gt; mejorar eficiencia, racionalización de recursos naturales, mejora de la calidad de los productos, impacto sobre el medioambiente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4100" dirty="0" smtClean="0"/>
              <a:t>Reducción de costos.</a:t>
            </a:r>
            <a:r>
              <a:rPr lang="es-CO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1151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mtClean="0"/>
              <a:t>Conclusiones</a:t>
            </a:r>
            <a:endParaRPr lang="es-CO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 smtClean="0"/>
              <a:t>Una mayor consideración de los </a:t>
            </a:r>
            <a:r>
              <a:rPr lang="es-CO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voluntarios</a:t>
            </a:r>
            <a:r>
              <a:rPr lang="es-CO" dirty="0" smtClean="0"/>
              <a:t> debería ser parte integrante de la </a:t>
            </a:r>
            <a:r>
              <a:rPr lang="es-CO" b="1" u="sng" dirty="0" smtClean="0">
                <a:solidFill>
                  <a:srgbClr val="B51597"/>
                </a:solidFill>
              </a:rPr>
              <a:t>estrategia de comercialización</a:t>
            </a:r>
            <a:r>
              <a:rPr lang="es-CO" dirty="0" smtClean="0"/>
              <a:t>, haciendo hincapié en elementos concretos de la </a:t>
            </a:r>
            <a:r>
              <a:rPr lang="es-CO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 y sensibilidad social y ambiental de los consumidores </a:t>
            </a:r>
            <a:r>
              <a:rPr lang="es-CO" dirty="0" smtClean="0"/>
              <a:t>en la UE (</a:t>
            </a:r>
            <a:r>
              <a:rPr lang="es-CO" dirty="0" err="1" smtClean="0"/>
              <a:t>ej</a:t>
            </a:r>
            <a:r>
              <a:rPr lang="es-CO" dirty="0" smtClean="0"/>
              <a:t> productos orgánicos,  etiquetado ambiental, </a:t>
            </a:r>
            <a:r>
              <a:rPr lang="es-CO" dirty="0" err="1" smtClean="0"/>
              <a:t>fair</a:t>
            </a:r>
            <a:r>
              <a:rPr lang="es-CO" dirty="0" smtClean="0"/>
              <a:t> </a:t>
            </a:r>
            <a:r>
              <a:rPr lang="es-CO" dirty="0" err="1" smtClean="0"/>
              <a:t>trade</a:t>
            </a:r>
            <a:r>
              <a:rPr lang="es-CO" dirty="0" smtClean="0"/>
              <a:t>, </a:t>
            </a:r>
            <a:r>
              <a:rPr lang="es-CO" dirty="0" err="1" smtClean="0"/>
              <a:t>etc</a:t>
            </a:r>
            <a:r>
              <a:rPr lang="es-CO" dirty="0" smtClean="0"/>
              <a:t>)…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9585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176" y="2132856"/>
            <a:ext cx="7772400" cy="1470025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s-ES" sz="3200" dirty="0" smtClean="0"/>
              <a:t>1.2.  Cuales son las principales preocupaciones del consumidor de productos alimenticios en la UE?</a:t>
            </a:r>
            <a:br>
              <a:rPr lang="es-ES" sz="3200" dirty="0" smtClean="0"/>
            </a:br>
            <a:endParaRPr lang="es-CO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SEGURIDAD SANITARIA - CALIDAD </a:t>
            </a:r>
          </a:p>
          <a:p>
            <a:r>
              <a:rPr lang="es-CO" dirty="0" smtClean="0"/>
              <a:t>TEMAS SOCIALES – ECONOMIA SOLIDARIA, etc….</a:t>
            </a:r>
          </a:p>
          <a:p>
            <a:endParaRPr lang="es-CO" dirty="0" smtClean="0"/>
          </a:p>
        </p:txBody>
      </p:sp>
      <p:pic>
        <p:nvPicPr>
          <p:cNvPr id="1026" name="Picture 2" descr="C:\Users\user\Desktop\Equinoccio 2012\Photos aliments\Café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71" y="548680"/>
            <a:ext cx="2143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Equinoccio 2012\Photos aliments\confiture bi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152" y="5589240"/>
            <a:ext cx="1258848" cy="12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Equinoccio 2012\Photos aliments\étal de fruit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0525" y="116632"/>
            <a:ext cx="11334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Equinoccio 2012\Photos aliments\ju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1791816" cy="14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Equinoccio 2012\Photos aliments\Galletas de café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"/>
            <a:ext cx="2065412" cy="137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7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12176</TotalTime>
  <Words>4393</Words>
  <Application>Microsoft Office PowerPoint</Application>
  <PresentationFormat>Presentación en pantalla (4:3)</PresentationFormat>
  <Paragraphs>891</Paragraphs>
  <Slides>86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86</vt:i4>
      </vt:variant>
    </vt:vector>
  </HeadingPairs>
  <TitlesOfParts>
    <vt:vector size="87" baseType="lpstr">
      <vt:lpstr>Tema de Office</vt:lpstr>
      <vt:lpstr>Diapositiva 1</vt:lpstr>
      <vt:lpstr>INDICE </vt:lpstr>
      <vt:lpstr>Diapositiva 3</vt:lpstr>
      <vt:lpstr>1.1.  Atractivos y particularidades del acceso al mercado europeo </vt:lpstr>
      <vt:lpstr>Diapositiva 5</vt:lpstr>
      <vt:lpstr> Reglas de acceso obligatorias </vt:lpstr>
      <vt:lpstr>Diapositiva 7</vt:lpstr>
      <vt:lpstr> Reglas de acceso voluntarias </vt:lpstr>
      <vt:lpstr>1.2.  Cuales son las principales preocupaciones del consumidor de productos alimenticios en la UE? </vt:lpstr>
      <vt:lpstr>Principales preocupaciones</vt:lpstr>
      <vt:lpstr>SEGURIDAD SANITARIA</vt:lpstr>
      <vt:lpstr>SEGURIDAD SANITARIA</vt:lpstr>
      <vt:lpstr>   REQUISITOS OBLIGATORIOS DE SEGURIDAD SANITARIA  </vt:lpstr>
      <vt:lpstr>Diapositiva 14</vt:lpstr>
      <vt:lpstr> CALIDAD – CALIDAD NUTRICIONAL</vt:lpstr>
      <vt:lpstr> IMPACTO MEDIOAMBIENTAL</vt:lpstr>
      <vt:lpstr> IMPACTO MEDIOAMBIENTAL</vt:lpstr>
      <vt:lpstr> ASPECTOS SOCIALES  - ECONOMIA SOLIDARIA  </vt:lpstr>
      <vt:lpstr>Diapositiva 19</vt:lpstr>
      <vt:lpstr>Diapositiva 20</vt:lpstr>
      <vt:lpstr>Diapositiva 21</vt:lpstr>
      <vt:lpstr>II. Exportar Alimentos a la UE  Primer paso:  conocer y cumplir con los requisitos obligatorios  </vt:lpstr>
      <vt:lpstr>Para exportar productos a la UE:</vt:lpstr>
      <vt:lpstr>1. Acceso Arancelario</vt:lpstr>
      <vt:lpstr> Reglas sanitarias </vt:lpstr>
      <vt:lpstr>Productos de origen NO animal</vt:lpstr>
      <vt:lpstr> Productos de origen NO animal</vt:lpstr>
      <vt:lpstr>Niveles máximos de contaminantes</vt:lpstr>
      <vt:lpstr>Contaminantes</vt:lpstr>
      <vt:lpstr>Contaminantes</vt:lpstr>
      <vt:lpstr>Pesticidas</vt:lpstr>
      <vt:lpstr>Pesticidas</vt:lpstr>
      <vt:lpstr> Productos de origen animal</vt:lpstr>
      <vt:lpstr>Reglas técnicas: Envase + etiquetado</vt:lpstr>
      <vt:lpstr>Envase - embalajes</vt:lpstr>
      <vt:lpstr>ENVASE: Reglamento (CE)1935/2004</vt:lpstr>
      <vt:lpstr>Etiquetado de productos alimenticios</vt:lpstr>
      <vt:lpstr>3.2.1. REQUISITOS GENERALES DE ETIQUETADO Directiva 2000/13/CE</vt:lpstr>
      <vt:lpstr>Diapositiva 39</vt:lpstr>
      <vt:lpstr>Reglamento 1169/2011: las nuevas reglas de etiquetado a partir de diciembre 2014</vt:lpstr>
      <vt:lpstr>Diapositiva 41</vt:lpstr>
      <vt:lpstr> 3.1. Qué son las certificaciones?</vt:lpstr>
      <vt:lpstr> 3.1. Qué son las certificaciones?</vt:lpstr>
      <vt:lpstr> 3.1. Qué son las certificaciones?</vt:lpstr>
      <vt:lpstr> 3.2. Encontrar información: Listado de certificaciones y comparación</vt:lpstr>
      <vt:lpstr> 3.2. Encontrar información: Organismos de normalización</vt:lpstr>
      <vt:lpstr> 3.3. Principales certificaciones para alimentos ( SA: seguridad alimentaria + otros)</vt:lpstr>
      <vt:lpstr>  Ejemplo : GLOBAL GAP    </vt:lpstr>
      <vt:lpstr> 3.3. Otras certificaciones para alimentos  GLOBAL GAP   </vt:lpstr>
      <vt:lpstr>       GLOBAL GAP    </vt:lpstr>
      <vt:lpstr> Principales certificaciones para alimentos ( Productos orgánicos )</vt:lpstr>
      <vt:lpstr> Principales certificaciones para alimentos ( Productos orgánico )</vt:lpstr>
      <vt:lpstr>Ej.Exportar productos orgánicos a la UE? Reglamento CE 834/2007 </vt:lpstr>
      <vt:lpstr>Crecimiento del mercado</vt:lpstr>
      <vt:lpstr>Cómo es el mercado europeo de productos orgánicos?</vt:lpstr>
      <vt:lpstr>Productos originarios de  Colombia</vt:lpstr>
      <vt:lpstr>Colombia: certificadoras autorizadas  (Anexo IV Reglamento (CE) 1235/2008)</vt:lpstr>
      <vt:lpstr>Contactar certificadoras autorizadas</vt:lpstr>
      <vt:lpstr>CERTIFICACION ORGANICA:  VENTAJAS/LIMITACIONES</vt:lpstr>
      <vt:lpstr> Principales certificaciones para alimentos ( Ej. Productos pesca - café )</vt:lpstr>
      <vt:lpstr> Principales certificaciones para alimentos (Café….)</vt:lpstr>
      <vt:lpstr>Eejmplo:  CERTIFICACION UTZ Cultivo sostenible (café, cacao, té)</vt:lpstr>
      <vt:lpstr>CERTIFICACION UTZ https://www.utzcertified.org/ </vt:lpstr>
      <vt:lpstr>CERTIFICACION UTZ</vt:lpstr>
      <vt:lpstr> Principales certificaciones para alimentos ( Medioambiente: etiqueta ecológica )</vt:lpstr>
      <vt:lpstr> Principales certificaciones para alimentos ( Medioambiente: etiqueta ecologica )</vt:lpstr>
      <vt:lpstr> Principales certificaciones para alimentos ( Huella carbono: informar, reducir, compensar)</vt:lpstr>
      <vt:lpstr>Otras certificaciones – Etiquetado ambiental Huella carbono</vt:lpstr>
      <vt:lpstr>Diapositiva 69</vt:lpstr>
      <vt:lpstr>Diapositiva 70</vt:lpstr>
      <vt:lpstr>UE - Huella ambiental de los productos Proyecto piloto (2013 – 2015)</vt:lpstr>
      <vt:lpstr>Compensación Carbono </vt:lpstr>
      <vt:lpstr> Principales certificaciones para alimentos ( Comercio Justo - Fair Trade )</vt:lpstr>
      <vt:lpstr> 3.3. FAIR TRADE – COMERCIO JUSTO </vt:lpstr>
      <vt:lpstr>Fair Trade Labelling Organizations (FLO)</vt:lpstr>
      <vt:lpstr> 3.3. COMERCIO JUSTO: REQUISITOS</vt:lpstr>
      <vt:lpstr>COMERCIO JUSTO: CERTIFICACION</vt:lpstr>
      <vt:lpstr>COMERCIO JUSTO: CERTIFICACION</vt:lpstr>
      <vt:lpstr>Cada día mas productos orgánicos y Fair Trade en supermercados…</vt:lpstr>
      <vt:lpstr>COMERCIO JUSTO: VENTAJAS/LIMITACIONES</vt:lpstr>
      <vt:lpstr>Importancia creciente de los sellos para comercializar ciertos productos : experiencia de « ALTER ECO » http://img.altereco.com/site_internet_2012/documents/demarche_compensation_carbone.pdf </vt:lpstr>
      <vt:lpstr>4. CONCLUSIONES: Un mayor uso de las certificaciones para mejorar el acceso al mercado de la UE</vt:lpstr>
      <vt:lpstr>Elementos claves</vt:lpstr>
      <vt:lpstr> Reglas obligatorias : conocer, cumplir y verificar</vt:lpstr>
      <vt:lpstr>Estándares voluntarios de acceso: aprovechar oportunidades</vt:lpstr>
      <vt:lpstr>Conclusiones</vt:lpstr>
    </vt:vector>
  </TitlesOfParts>
  <Company>The houze!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Katelyne Ghemar</dc:creator>
  <cp:lastModifiedBy>msuarez</cp:lastModifiedBy>
  <cp:revision>458</cp:revision>
  <dcterms:created xsi:type="dcterms:W3CDTF">2009-12-04T20:04:21Z</dcterms:created>
  <dcterms:modified xsi:type="dcterms:W3CDTF">2013-09-17T22:03:05Z</dcterms:modified>
</cp:coreProperties>
</file>