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85" r:id="rId2"/>
    <p:sldId id="286" r:id="rId3"/>
    <p:sldId id="287" r:id="rId4"/>
    <p:sldId id="257" r:id="rId5"/>
    <p:sldId id="258" r:id="rId6"/>
    <p:sldId id="28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2" r:id="rId16"/>
    <p:sldId id="267" r:id="rId17"/>
    <p:sldId id="268" r:id="rId18"/>
    <p:sldId id="269" r:id="rId19"/>
    <p:sldId id="271" r:id="rId20"/>
    <p:sldId id="272" r:id="rId21"/>
    <p:sldId id="270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E72CE-B20C-42AA-A8F2-F345C3E81E37}" type="datetimeFigureOut">
              <a:rPr lang="pt-BR" smtClean="0"/>
              <a:pPr/>
              <a:t>04/06/2013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23FB9-8A14-416B-8C7C-66230562C2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6141-A021-4C63-8027-86EA45AF3F12}" type="datetime1">
              <a:rPr lang="pt-BR" smtClean="0"/>
              <a:pPr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7012-7CDE-49F3-9021-7B531866C7EF}" type="datetime1">
              <a:rPr lang="pt-BR" smtClean="0"/>
              <a:pPr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E7CD-E66A-4AF0-BCFA-4E77C9E6A51B}" type="datetime1">
              <a:rPr lang="pt-BR" smtClean="0"/>
              <a:pPr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679A-EC03-4473-8BA0-42E2A5855CA8}" type="datetime1">
              <a:rPr lang="pt-BR" smtClean="0"/>
              <a:pPr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978D-0D37-423F-8984-9CDE110B37D9}" type="datetime1">
              <a:rPr lang="pt-BR" smtClean="0"/>
              <a:pPr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F54-1D18-4EA9-A869-CB06ED4B5588}" type="datetime1">
              <a:rPr lang="pt-BR" smtClean="0"/>
              <a:pPr/>
              <a:t>04/06/2013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C5B7-6C33-4756-B8BC-CA1A76F88E08}" type="datetime1">
              <a:rPr lang="pt-BR" smtClean="0"/>
              <a:pPr/>
              <a:t>04/06/2013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156C-DF5C-4DE6-928B-A880BCAB9946}" type="datetime1">
              <a:rPr lang="pt-BR" smtClean="0"/>
              <a:pPr/>
              <a:t>04/06/2013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0E37-85F2-40FE-A3C3-D44945183EC8}" type="datetime1">
              <a:rPr lang="pt-BR" smtClean="0"/>
              <a:pPr/>
              <a:t>04/06/2013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F382-C5D3-4757-805E-4A5C9B2269D1}" type="datetime1">
              <a:rPr lang="pt-BR" smtClean="0"/>
              <a:pPr/>
              <a:t>04/06/2013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7E17-1D57-4FEF-B650-196775DDCBAE}" type="datetime1">
              <a:rPr lang="pt-BR" smtClean="0"/>
              <a:pPr/>
              <a:t>04/06/2013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DA0B-DF93-4FDE-8C3B-BF4F672E7ED2}" type="datetime1">
              <a:rPr lang="pt-BR" smtClean="0"/>
              <a:pPr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cesar.vergara@uol.com.br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E3A2-88E9-4E20-A797-53D7E10187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taq.gov.br/portal/pdf/Portos/2012/Antonina.pdf" TargetMode="External"/><Relationship Id="rId13" Type="http://schemas.openxmlformats.org/officeDocument/2006/relationships/hyperlink" Target="http://www.antaq.gov.br/portal/pdf/Portos/2012/Suape.pdf" TargetMode="External"/><Relationship Id="rId18" Type="http://schemas.openxmlformats.org/officeDocument/2006/relationships/hyperlink" Target="http://www.antaq.gov.br/portal/pdf/Portos/2012/Santana.pdf" TargetMode="External"/><Relationship Id="rId26" Type="http://schemas.openxmlformats.org/officeDocument/2006/relationships/hyperlink" Target="http://www.antaq.gov.br/portal/pdf/Portos/2012/Belem.pdf" TargetMode="External"/><Relationship Id="rId3" Type="http://schemas.openxmlformats.org/officeDocument/2006/relationships/hyperlink" Target="http://www.antaq.gov.br/portal/pdf/Portos/2012/Estrela.pdf" TargetMode="External"/><Relationship Id="rId21" Type="http://schemas.openxmlformats.org/officeDocument/2006/relationships/hyperlink" Target="http://www.antaq.gov.br/portal/pdf/Portos/2012/Ilheus.pdf" TargetMode="External"/><Relationship Id="rId34" Type="http://schemas.openxmlformats.org/officeDocument/2006/relationships/hyperlink" Target="http://www.antaq.gov.br/portal/pdf/Portos/2012/RioJaneiro.pdf" TargetMode="External"/><Relationship Id="rId7" Type="http://schemas.openxmlformats.org/officeDocument/2006/relationships/hyperlink" Target="http://www.antaq.gov.br/portal/pdf/Portos/2012/SaoSebastiao.pdf" TargetMode="External"/><Relationship Id="rId12" Type="http://schemas.openxmlformats.org/officeDocument/2006/relationships/hyperlink" Target="http://www.antaq.gov.br/portal/pdf/Portos/2012/Salvador.pdf" TargetMode="External"/><Relationship Id="rId17" Type="http://schemas.openxmlformats.org/officeDocument/2006/relationships/hyperlink" Target="http://www.antaq.gov.br/portal/pdf/Portos/2012/PortoAlegre.pdf" TargetMode="External"/><Relationship Id="rId25" Type="http://schemas.openxmlformats.org/officeDocument/2006/relationships/hyperlink" Target="http://www.antaq.gov.br/portal/pdf/Portos/2012/Vitoria.pdf" TargetMode="External"/><Relationship Id="rId33" Type="http://schemas.openxmlformats.org/officeDocument/2006/relationships/hyperlink" Target="http://www.antaq.gov.br/portal/pdf/Portos/2012/Niteroi.pdf" TargetMode="External"/><Relationship Id="rId2" Type="http://schemas.openxmlformats.org/officeDocument/2006/relationships/hyperlink" Target="http://www.antaq.gov.br/portal/pdf/Portos/2012/AngraReis.pdf" TargetMode="External"/><Relationship Id="rId16" Type="http://schemas.openxmlformats.org/officeDocument/2006/relationships/hyperlink" Target="http://www.antaq.gov.br/portal/pdf/Portos/2012/Maceio.pdf" TargetMode="External"/><Relationship Id="rId20" Type="http://schemas.openxmlformats.org/officeDocument/2006/relationships/hyperlink" Target="http://www.antaq.gov.br/portal/pdf/Portos/2012/AreiaBranca.pdf" TargetMode="External"/><Relationship Id="rId29" Type="http://schemas.openxmlformats.org/officeDocument/2006/relationships/hyperlink" Target="http://www.antaq.gov.br/portal/pdf/Portos/2012/Recif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taq.gov.br/portal/pdf/Portos/2012/RioGrande.pdf" TargetMode="External"/><Relationship Id="rId11" Type="http://schemas.openxmlformats.org/officeDocument/2006/relationships/hyperlink" Target="http://www.antaq.gov.br/portal/pdf/Portos/2012/Pelotas.pdf" TargetMode="External"/><Relationship Id="rId24" Type="http://schemas.openxmlformats.org/officeDocument/2006/relationships/hyperlink" Target="http://www.antaq.gov.br/portal/pdf/Portos/2012/Santarem.pdf" TargetMode="External"/><Relationship Id="rId32" Type="http://schemas.openxmlformats.org/officeDocument/2006/relationships/hyperlink" Target="http://www.antaq.gov.br/portal/pdf/Portos/2012/Itaguai.pdf" TargetMode="External"/><Relationship Id="rId5" Type="http://schemas.openxmlformats.org/officeDocument/2006/relationships/hyperlink" Target="http://www.antaq.gov.br/portal/pdf/Portos/2012/Paranagua.pdf" TargetMode="External"/><Relationship Id="rId15" Type="http://schemas.openxmlformats.org/officeDocument/2006/relationships/hyperlink" Target="http://www.antaq.gov.br/portal/pdf/Portos/2012/Fortaleza.pdf" TargetMode="External"/><Relationship Id="rId23" Type="http://schemas.openxmlformats.org/officeDocument/2006/relationships/hyperlink" Target="http://www.antaq.gov.br/portal/pdf/Portos/2012/PortoVelho.pdf" TargetMode="External"/><Relationship Id="rId28" Type="http://schemas.openxmlformats.org/officeDocument/2006/relationships/hyperlink" Target="http://www.antaq.gov.br/portal/pdf/Portos/2012/Natal.pdf" TargetMode="External"/><Relationship Id="rId10" Type="http://schemas.openxmlformats.org/officeDocument/2006/relationships/hyperlink" Target="http://www.antaq.gov.br/portal/pdf/Portos/2012/Itaqui.pdf" TargetMode="External"/><Relationship Id="rId19" Type="http://schemas.openxmlformats.org/officeDocument/2006/relationships/hyperlink" Target="http://www.antaq.gov.br/portal/pdf/Portos/2012/VilaConde.pdf" TargetMode="External"/><Relationship Id="rId31" Type="http://schemas.openxmlformats.org/officeDocument/2006/relationships/hyperlink" Target="http://www.antaq.gov.br/portal/pdf/Portos/2012/Cabedelo.pdf" TargetMode="External"/><Relationship Id="rId4" Type="http://schemas.openxmlformats.org/officeDocument/2006/relationships/hyperlink" Target="http://www.antaq.gov.br/portal/pdf/Portos/2012/Itajai.pdf" TargetMode="External"/><Relationship Id="rId9" Type="http://schemas.openxmlformats.org/officeDocument/2006/relationships/hyperlink" Target="http://www.antaq.gov.br/portal/pdf/Portos/2012/Forno.pdf" TargetMode="External"/><Relationship Id="rId14" Type="http://schemas.openxmlformats.org/officeDocument/2006/relationships/hyperlink" Target="http://www.antaq.gov.br/portal/pdf/Portos/2012/Aratu.pdf" TargetMode="External"/><Relationship Id="rId22" Type="http://schemas.openxmlformats.org/officeDocument/2006/relationships/hyperlink" Target="http://www.antaq.gov.br/portal/pdf/Portos/2012/Manaus.pdf" TargetMode="External"/><Relationship Id="rId27" Type="http://schemas.openxmlformats.org/officeDocument/2006/relationships/hyperlink" Target="http://www.antaq.gov.br/portal/pdf/Portos/2012/Imbituba.pdf" TargetMode="External"/><Relationship Id="rId30" Type="http://schemas.openxmlformats.org/officeDocument/2006/relationships/hyperlink" Target="http://www.antaq.gov.br/portal/pdf/Portos/2012/Santos.pdf" TargetMode="External"/><Relationship Id="rId35" Type="http://schemas.openxmlformats.org/officeDocument/2006/relationships/hyperlink" Target="http://www.antaq.gov.br/portal/pdf/Portos/2012/SaoFranciscoSul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OPORTUNIDADES DE NEGOCIOS EN BRASIL HASTA 2016</a:t>
            </a: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/>
              <a:t>CESAR CORTES VERGARA</a:t>
            </a:r>
          </a:p>
          <a:p>
            <a:r>
              <a:rPr lang="pt-BR" sz="1600" dirty="0" smtClean="0"/>
              <a:t>BSIE, MSc., MBA</a:t>
            </a:r>
          </a:p>
          <a:p>
            <a:r>
              <a:rPr lang="pt-BR" sz="1600" dirty="0" smtClean="0"/>
              <a:t>Consultor Internacional de Empresas</a:t>
            </a:r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cesar.vergara@uol.com.br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b="1" dirty="0" smtClean="0"/>
              <a:t>II - LICITACIONES: DESCRIPCIÓN DE UN PROCESO TÍPICO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s-CO" b="1" dirty="0" smtClean="0"/>
              <a:t>4-Homologación</a:t>
            </a:r>
            <a:endParaRPr lang="pt-BR" b="1" dirty="0"/>
          </a:p>
          <a:p>
            <a:r>
              <a:rPr lang="es-CO" dirty="0"/>
              <a:t>Auditoría física, en general realizada por funcionarios de la empresa cliente, de productos específicos e instalaciones administrativas e industriales. En algunos casos, Auditorías realizadas por empresas reconocidas internacionalmente. Costos por cuenta del Proveedor</a:t>
            </a:r>
            <a:endParaRPr lang="pt-BR" dirty="0"/>
          </a:p>
          <a:p>
            <a:pPr lvl="0">
              <a:buNone/>
            </a:pPr>
            <a:r>
              <a:rPr lang="es-CO" b="1" dirty="0" smtClean="0"/>
              <a:t>5-Editales </a:t>
            </a:r>
            <a:r>
              <a:rPr lang="es-CO" b="1" dirty="0"/>
              <a:t>/ Pliegos</a:t>
            </a:r>
            <a:endParaRPr lang="pt-BR" b="1" dirty="0"/>
          </a:p>
          <a:p>
            <a:r>
              <a:rPr lang="es-CO" dirty="0"/>
              <a:t>Carta de Invitación directa para participar. Mínimo 3 empresas. </a:t>
            </a:r>
            <a:endParaRPr lang="pt-BR" dirty="0"/>
          </a:p>
          <a:p>
            <a:r>
              <a:rPr lang="es-CO" dirty="0"/>
              <a:t>Licitación Nacional / Licitación Internacional Cumplimiento estricto con los requerimientos del </a:t>
            </a:r>
            <a:r>
              <a:rPr lang="es-CO" dirty="0" err="1"/>
              <a:t>Edital</a:t>
            </a:r>
            <a:r>
              <a:rPr lang="es-CO" dirty="0"/>
              <a:t> </a:t>
            </a:r>
            <a:endParaRPr lang="pt-BR" dirty="0"/>
          </a:p>
          <a:p>
            <a:r>
              <a:rPr lang="es-CO" dirty="0"/>
              <a:t>Documentos y Especificaciones</a:t>
            </a:r>
            <a:endParaRPr lang="pt-BR" dirty="0"/>
          </a:p>
          <a:p>
            <a:r>
              <a:rPr lang="es-CO" dirty="0"/>
              <a:t>Dudas / Aclaraciones (Preguntas, Respuestas, Reuniones, Adecuaciones, etc.)</a:t>
            </a:r>
            <a:endParaRPr lang="pt-BR" dirty="0"/>
          </a:p>
          <a:p>
            <a:r>
              <a:rPr lang="es-CO" dirty="0"/>
              <a:t>Propuestas Técnicas / Comerciales (Abiertas / Lacradas)</a:t>
            </a:r>
            <a:endParaRPr lang="pt-BR" dirty="0"/>
          </a:p>
          <a:p>
            <a:pPr lvl="0">
              <a:buNone/>
            </a:pPr>
            <a:r>
              <a:rPr lang="es-CO" b="1" dirty="0" smtClean="0"/>
              <a:t>6-Formas </a:t>
            </a:r>
            <a:r>
              <a:rPr lang="es-CO" b="1" dirty="0"/>
              <a:t>de Pago</a:t>
            </a:r>
            <a:r>
              <a:rPr lang="es-CO" dirty="0"/>
              <a:t>, Financiación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700" b="1" dirty="0"/>
              <a:t/>
            </a:r>
            <a:br>
              <a:rPr lang="es-CO" sz="2700" b="1" dirty="0"/>
            </a:br>
            <a:r>
              <a:rPr lang="es-CO" sz="2700" b="1" dirty="0" smtClean="0"/>
              <a:t>III </a:t>
            </a:r>
            <a:r>
              <a:rPr lang="es-CO" sz="2700" b="1" dirty="0"/>
              <a:t>– TOTAL DE INVERSIONES : RESIDENCIAS, INFRAESTRUCTURA Y SANEAMIENTO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s-CO" sz="2400" dirty="0" smtClean="0"/>
              <a:t>1-TOTAL</a:t>
            </a:r>
            <a:r>
              <a:rPr lang="es-CO" sz="2400" dirty="0"/>
              <a:t>:  US$ 115 </a:t>
            </a:r>
            <a:r>
              <a:rPr lang="es-CO" sz="2400" dirty="0" err="1" smtClean="0"/>
              <a:t>Bn</a:t>
            </a:r>
            <a:r>
              <a:rPr lang="es-CO" sz="2400" dirty="0" smtClean="0"/>
              <a:t> , </a:t>
            </a:r>
            <a:r>
              <a:rPr lang="es-CO" sz="2400" dirty="0"/>
              <a:t>hasta 2016.</a:t>
            </a:r>
            <a:endParaRPr lang="pt-BR" sz="2400" dirty="0"/>
          </a:p>
          <a:p>
            <a:pPr>
              <a:buNone/>
            </a:pPr>
            <a:r>
              <a:rPr lang="es-CO" sz="2400" dirty="0"/>
              <a:t> 	PARA 2013: US$ 29.8 </a:t>
            </a:r>
            <a:r>
              <a:rPr lang="es-CO" sz="2400" dirty="0" err="1" smtClean="0"/>
              <a:t>Bn</a:t>
            </a:r>
            <a:r>
              <a:rPr lang="es-CO" sz="2400" dirty="0" smtClean="0"/>
              <a:t> , </a:t>
            </a:r>
            <a:r>
              <a:rPr lang="es-CO" sz="2400" dirty="0"/>
              <a:t>siendo:</a:t>
            </a:r>
            <a:endParaRPr lang="pt-BR" sz="2400" dirty="0"/>
          </a:p>
          <a:p>
            <a:pPr>
              <a:buNone/>
            </a:pPr>
            <a:r>
              <a:rPr lang="es-CO" sz="2400" dirty="0" smtClean="0"/>
              <a:t>     RESIDENCIAS</a:t>
            </a:r>
            <a:r>
              <a:rPr lang="es-CO" sz="2400" dirty="0"/>
              <a:t>: US$ 23.5 </a:t>
            </a:r>
            <a:r>
              <a:rPr lang="es-CO" sz="2400" dirty="0" err="1"/>
              <a:t>Bn</a:t>
            </a:r>
            <a:r>
              <a:rPr lang="es-CO" sz="2400" dirty="0"/>
              <a:t> </a:t>
            </a:r>
            <a:endParaRPr lang="pt-BR" sz="2400" dirty="0"/>
          </a:p>
          <a:p>
            <a:pPr>
              <a:buNone/>
            </a:pPr>
            <a:r>
              <a:rPr lang="es-CO" sz="2400" dirty="0"/>
              <a:t>	INFRAESTRUCTURA: US$ 3.5 </a:t>
            </a:r>
            <a:r>
              <a:rPr lang="es-CO" sz="2400" dirty="0" err="1"/>
              <a:t>Bn</a:t>
            </a:r>
            <a:endParaRPr lang="pt-BR" sz="2400" dirty="0"/>
          </a:p>
          <a:p>
            <a:pPr>
              <a:buNone/>
            </a:pPr>
            <a:r>
              <a:rPr lang="es-CO" sz="2400" dirty="0"/>
              <a:t>	SANEAMIENTO: US$$ 2.5 </a:t>
            </a:r>
            <a:r>
              <a:rPr lang="es-CO" sz="2400" dirty="0" err="1"/>
              <a:t>Bn</a:t>
            </a:r>
            <a:endParaRPr lang="pt-BR" sz="2400" dirty="0"/>
          </a:p>
          <a:p>
            <a:pPr>
              <a:buNone/>
            </a:pPr>
            <a:r>
              <a:rPr lang="es-CO" sz="2400" dirty="0" smtClean="0"/>
              <a:t>     PARA </a:t>
            </a:r>
            <a:r>
              <a:rPr lang="es-CO" sz="2400" dirty="0"/>
              <a:t>2014, 2015 Y 2016, APROXIMADAMENTE  US$28.4 </a:t>
            </a:r>
            <a:r>
              <a:rPr lang="es-CO" sz="2400" dirty="0" err="1"/>
              <a:t>Bn</a:t>
            </a:r>
            <a:r>
              <a:rPr lang="es-CO" sz="2400" dirty="0"/>
              <a:t> POR AÑO</a:t>
            </a:r>
            <a:endParaRPr lang="pt-BR" sz="2400" dirty="0"/>
          </a:p>
          <a:p>
            <a:pPr>
              <a:buNone/>
            </a:pPr>
            <a:r>
              <a:rPr lang="es-CO" sz="2400" dirty="0"/>
              <a:t> </a:t>
            </a:r>
            <a:r>
              <a:rPr lang="es-CO" sz="2400" dirty="0" smtClean="0"/>
              <a:t>    LOS </a:t>
            </a:r>
            <a:r>
              <a:rPr lang="es-CO" sz="2400" dirty="0"/>
              <a:t>FONDOS VENDRÁN DEL FONDO DEL SEGURO DE DESEMPLEO (FGTS), CON LA GARANTÍA DEL GOBIERNO FEDERAL </a:t>
            </a:r>
            <a:endParaRPr lang="pt-BR" sz="2400" dirty="0"/>
          </a:p>
          <a:p>
            <a:pPr>
              <a:buNone/>
            </a:pPr>
            <a:r>
              <a:rPr lang="es-CO" sz="2400" dirty="0"/>
              <a:t> </a:t>
            </a:r>
            <a:endParaRPr lang="pt-BR" sz="24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b="1" dirty="0"/>
              <a:t>IV – ÁREA RESIDENCIAL 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es-CO" sz="2400" b="1" dirty="0"/>
              <a:t> 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CO" sz="1600" b="1" dirty="0" smtClean="0"/>
              <a:t>1-DÉFICIT </a:t>
            </a:r>
            <a:r>
              <a:rPr lang="es-CO" sz="1600" b="1" dirty="0"/>
              <a:t>RESIDENCIAL TOTAL: 8.500.000 </a:t>
            </a:r>
            <a:endParaRPr lang="pt-BR" sz="1600" b="1" dirty="0" smtClean="0"/>
          </a:p>
          <a:p>
            <a:pPr lvl="0" algn="just"/>
            <a:r>
              <a:rPr lang="pt-BR" sz="1600" b="1" dirty="0" smtClean="0"/>
              <a:t> </a:t>
            </a:r>
            <a:r>
              <a:rPr lang="es-CO" sz="1600" b="1" dirty="0" smtClean="0"/>
              <a:t>POPULAR</a:t>
            </a:r>
            <a:r>
              <a:rPr lang="es-CO" sz="1600" b="1" dirty="0"/>
              <a:t>: 6.061.879 RESIDENCIAS</a:t>
            </a:r>
            <a:endParaRPr lang="pt-BR" sz="1600" b="1" dirty="0"/>
          </a:p>
          <a:p>
            <a:pPr algn="just"/>
            <a:r>
              <a:rPr lang="es-CO" sz="1600" b="1" dirty="0" smtClean="0"/>
              <a:t> ESTRATOS </a:t>
            </a:r>
            <a:r>
              <a:rPr lang="es-CO" sz="1600" b="1" dirty="0"/>
              <a:t>SUPERIORES: 1.500.000 RESIDENCIAS</a:t>
            </a:r>
            <a:endParaRPr lang="pt-BR" sz="1600" b="1" dirty="0"/>
          </a:p>
          <a:p>
            <a:pPr algn="just">
              <a:buNone/>
            </a:pPr>
            <a:r>
              <a:rPr lang="es-CO" sz="1600" b="1" dirty="0"/>
              <a:t> </a:t>
            </a:r>
            <a:endParaRPr lang="pt-BR" sz="1600" b="1" dirty="0"/>
          </a:p>
          <a:p>
            <a:pPr lvl="0" algn="just">
              <a:buNone/>
            </a:pPr>
            <a:r>
              <a:rPr lang="es-CO" sz="1600" b="1" dirty="0" smtClean="0"/>
              <a:t>2-COSTO </a:t>
            </a:r>
            <a:r>
              <a:rPr lang="es-CO" sz="1600" b="1" dirty="0"/>
              <a:t>DE CONSTRUCCIÓN RESIDENCIAL NIVEL MEDIO, ESTADO DE S.P.  (R8-N) EN ABRIL DE 2013</a:t>
            </a:r>
            <a:endParaRPr lang="pt-BR" sz="1600" b="1" dirty="0"/>
          </a:p>
          <a:p>
            <a:pPr algn="just">
              <a:buNone/>
            </a:pPr>
            <a:r>
              <a:rPr lang="es-CO" sz="1600" b="1" dirty="0" smtClean="0"/>
              <a:t>                                                                 </a:t>
            </a:r>
            <a:r>
              <a:rPr lang="es-CO" sz="1600" b="1" u="sng" dirty="0"/>
              <a:t>R$/m2</a:t>
            </a:r>
            <a:r>
              <a:rPr lang="es-CO" sz="1600" b="1" dirty="0"/>
              <a:t> 		   </a:t>
            </a:r>
            <a:r>
              <a:rPr lang="es-CO" sz="1600" b="1" u="sng" dirty="0"/>
              <a:t>%  </a:t>
            </a:r>
            <a:r>
              <a:rPr lang="es-CO" sz="1600" b="1" dirty="0"/>
              <a:t>       </a:t>
            </a:r>
            <a:endParaRPr lang="pt-BR" sz="1600" b="1" dirty="0"/>
          </a:p>
          <a:p>
            <a:pPr algn="just"/>
            <a:r>
              <a:rPr lang="es-CO" sz="1600" b="1" dirty="0"/>
              <a:t>Mano de Obra con </a:t>
            </a:r>
            <a:r>
              <a:rPr lang="es-CO" sz="1600" b="1" dirty="0" err="1"/>
              <a:t>Benefícios</a:t>
            </a:r>
            <a:r>
              <a:rPr lang="es-CO" sz="1600" b="1" dirty="0"/>
              <a:t>:  </a:t>
            </a:r>
            <a:r>
              <a:rPr lang="es-CO" sz="1600" b="1" dirty="0" smtClean="0"/>
              <a:t>     </a:t>
            </a:r>
            <a:r>
              <a:rPr lang="es-CO" sz="1600" b="1" dirty="0"/>
              <a:t>75,54		55,94 </a:t>
            </a:r>
            <a:endParaRPr lang="pt-BR" sz="1600" b="1" dirty="0"/>
          </a:p>
          <a:p>
            <a:pPr algn="just"/>
            <a:r>
              <a:rPr lang="es-CO" sz="1600" b="1" dirty="0"/>
              <a:t>Materiales                                      </a:t>
            </a:r>
            <a:r>
              <a:rPr lang="es-CO" sz="1600" b="1" dirty="0" smtClean="0"/>
              <a:t>  </a:t>
            </a:r>
            <a:r>
              <a:rPr lang="es-CO" sz="1600" b="1" dirty="0"/>
              <a:t>424,47		41,26 </a:t>
            </a:r>
            <a:endParaRPr lang="pt-BR" sz="1600" b="1" dirty="0"/>
          </a:p>
          <a:p>
            <a:pPr algn="just"/>
            <a:r>
              <a:rPr lang="es-CO" sz="1600" b="1" dirty="0"/>
              <a:t>Administración	</a:t>
            </a:r>
            <a:r>
              <a:rPr lang="es-CO" sz="1600" b="1" dirty="0" smtClean="0"/>
              <a:t>                            28,85</a:t>
            </a:r>
            <a:r>
              <a:rPr lang="es-CO" sz="1600" b="1" dirty="0"/>
              <a:t>	           </a:t>
            </a:r>
            <a:r>
              <a:rPr lang="es-CO" sz="1600" b="1" dirty="0" smtClean="0"/>
              <a:t>           </a:t>
            </a:r>
            <a:r>
              <a:rPr lang="es-CO" sz="1600" b="1" dirty="0"/>
              <a:t>2,80 </a:t>
            </a:r>
            <a:endParaRPr lang="pt-BR" sz="1600" b="1" dirty="0"/>
          </a:p>
          <a:p>
            <a:pPr algn="just"/>
            <a:r>
              <a:rPr lang="es-CO" sz="1600" b="1" dirty="0"/>
              <a:t>TOTAL			</a:t>
            </a:r>
            <a:r>
              <a:rPr lang="es-CO" sz="1600" b="1" dirty="0" smtClean="0"/>
              <a:t>   1.028,86                   100,00 </a:t>
            </a:r>
            <a:endParaRPr lang="pt-BR" sz="1600" b="1" dirty="0"/>
          </a:p>
          <a:p>
            <a:pPr algn="just"/>
            <a:r>
              <a:rPr lang="es-CO" sz="1700" b="1" dirty="0"/>
              <a:t>TOTAL NIVEL BAJO	</a:t>
            </a:r>
            <a:r>
              <a:rPr lang="es-CO" sz="1700" b="1" dirty="0" smtClean="0"/>
              <a:t>      </a:t>
            </a:r>
            <a:r>
              <a:rPr lang="es-CO" sz="1700" b="1" dirty="0"/>
              <a:t>905,77</a:t>
            </a:r>
            <a:endParaRPr lang="pt-BR" sz="1700" b="1" dirty="0"/>
          </a:p>
          <a:p>
            <a:pPr algn="just"/>
            <a:r>
              <a:rPr lang="es-CO" sz="1700" b="1" dirty="0"/>
              <a:t>TOTAL NIVEL ALTO	</a:t>
            </a:r>
            <a:r>
              <a:rPr lang="es-CO" sz="1700" b="1" dirty="0" smtClean="0"/>
              <a:t>   1.217,99 </a:t>
            </a:r>
            <a:endParaRPr lang="pt-BR" sz="1700" b="1" dirty="0"/>
          </a:p>
          <a:p>
            <a:pPr lvl="2" algn="just">
              <a:buNone/>
            </a:pPr>
            <a:r>
              <a:rPr lang="es-CO" sz="900" b="1" dirty="0" smtClean="0"/>
              <a:t> </a:t>
            </a:r>
          </a:p>
          <a:p>
            <a:pPr lvl="2" algn="just"/>
            <a:endParaRPr lang="es-CO" sz="900" b="1" dirty="0"/>
          </a:p>
          <a:p>
            <a:pPr lvl="2" algn="just"/>
            <a:r>
              <a:rPr lang="es-CO" sz="900" b="1" dirty="0" smtClean="0"/>
              <a:t>Datos del IBGE en Abril 2013</a:t>
            </a:r>
            <a:endParaRPr lang="pt-BR" sz="900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b="1" dirty="0" smtClean="0"/>
              <a:t>IV – ÁREA RESIDENCIAL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es-CO" sz="2400" b="1" dirty="0" smtClean="0"/>
              <a:t> 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s-CO" sz="1600" b="1" dirty="0" smtClean="0"/>
              <a:t>3-COSTO </a:t>
            </a:r>
            <a:r>
              <a:rPr lang="es-CO" sz="1600" b="1" dirty="0"/>
              <a:t>DE CONSTRUCCIÓN COMERCIAL, INDUSTRIAL Y POPULAR (ABRIL/2013)</a:t>
            </a:r>
            <a:endParaRPr lang="pt-BR" sz="1600" b="1" dirty="0"/>
          </a:p>
          <a:p>
            <a:pPr>
              <a:buNone/>
            </a:pPr>
            <a:r>
              <a:rPr lang="es-CO" sz="1600" b="1" dirty="0"/>
              <a:t> </a:t>
            </a:r>
            <a:endParaRPr lang="pt-BR" sz="1600" b="1" dirty="0"/>
          </a:p>
          <a:p>
            <a:r>
              <a:rPr lang="es-CO" sz="1600" b="1" dirty="0"/>
              <a:t>COMERCIAL PISOS LIBRES</a:t>
            </a:r>
            <a:r>
              <a:rPr lang="es-CO" sz="1600" b="1" dirty="0" smtClean="0"/>
              <a:t>:                       </a:t>
            </a:r>
            <a:r>
              <a:rPr lang="es-CO" sz="1600" b="1" dirty="0"/>
              <a:t>NIVEL </a:t>
            </a:r>
            <a:r>
              <a:rPr lang="es-CO" sz="1600" b="1" dirty="0" smtClean="0"/>
              <a:t>NORMAL	NIVEL </a:t>
            </a:r>
            <a:r>
              <a:rPr lang="es-CO" sz="1600" b="1" dirty="0"/>
              <a:t>ALTO</a:t>
            </a:r>
            <a:endParaRPr lang="pt-BR" sz="1600" b="1" dirty="0"/>
          </a:p>
          <a:p>
            <a:pPr>
              <a:buNone/>
            </a:pPr>
            <a:r>
              <a:rPr lang="es-CO" sz="1600" b="1" dirty="0" smtClean="0"/>
              <a:t>                                                                               R</a:t>
            </a:r>
            <a:r>
              <a:rPr lang="es-CO" sz="1600" b="1" dirty="0"/>
              <a:t>$ 1.186,95		</a:t>
            </a:r>
            <a:r>
              <a:rPr lang="es-CO" sz="1600" b="1" dirty="0" smtClean="0"/>
              <a:t>R$1.266,95</a:t>
            </a:r>
            <a:endParaRPr lang="pt-BR" sz="1600" b="1" dirty="0"/>
          </a:p>
          <a:p>
            <a:pPr>
              <a:buNone/>
            </a:pPr>
            <a:r>
              <a:rPr lang="es-CO" sz="1600" b="1" dirty="0"/>
              <a:t>	</a:t>
            </a:r>
            <a:endParaRPr lang="pt-BR" sz="1600" b="1" dirty="0"/>
          </a:p>
          <a:p>
            <a:r>
              <a:rPr lang="es-CO" sz="1600" b="1" dirty="0"/>
              <a:t>COMERCIAL CON OFICINAS Y TIENDAS: NIVEL NORMAL 	</a:t>
            </a:r>
            <a:r>
              <a:rPr lang="es-CO" sz="1600" b="1" dirty="0" smtClean="0"/>
              <a:t>NIVEL </a:t>
            </a:r>
            <a:r>
              <a:rPr lang="es-CO" sz="1600" b="1" dirty="0"/>
              <a:t>ALTO</a:t>
            </a:r>
            <a:endParaRPr lang="pt-BR" sz="1600" b="1" dirty="0"/>
          </a:p>
          <a:p>
            <a:pPr>
              <a:buNone/>
            </a:pPr>
            <a:r>
              <a:rPr lang="es-CO" sz="1600" b="1" dirty="0"/>
              <a:t>			</a:t>
            </a:r>
            <a:r>
              <a:rPr lang="es-CO" sz="1600" b="1" dirty="0" smtClean="0"/>
              <a:t>	   R</a:t>
            </a:r>
            <a:r>
              <a:rPr lang="es-CO" sz="1600" b="1" dirty="0"/>
              <a:t>$ 1.023,70	</a:t>
            </a:r>
            <a:r>
              <a:rPr lang="es-CO" sz="1600" b="1" dirty="0" smtClean="0"/>
              <a:t>                          R</a:t>
            </a:r>
            <a:r>
              <a:rPr lang="es-CO" sz="1600" b="1" dirty="0"/>
              <a:t>$ 1.112,69</a:t>
            </a:r>
            <a:endParaRPr lang="pt-BR" sz="1600" b="1" dirty="0"/>
          </a:p>
          <a:p>
            <a:pPr>
              <a:buNone/>
            </a:pPr>
            <a:r>
              <a:rPr lang="es-CO" sz="1600" b="1" dirty="0"/>
              <a:t> </a:t>
            </a:r>
            <a:endParaRPr lang="pt-BR" sz="1600" b="1" dirty="0"/>
          </a:p>
          <a:p>
            <a:pPr>
              <a:buNone/>
            </a:pPr>
            <a:r>
              <a:rPr lang="es-CO" sz="1600" b="1" dirty="0" smtClean="0"/>
              <a:t>-BODEGA </a:t>
            </a:r>
            <a:r>
              <a:rPr lang="es-CO" sz="1600" b="1" dirty="0"/>
              <a:t>INDUSTRIAL: </a:t>
            </a:r>
            <a:r>
              <a:rPr lang="es-CO" sz="1600" b="1" dirty="0" smtClean="0"/>
              <a:t>                             NIVEL </a:t>
            </a:r>
            <a:r>
              <a:rPr lang="es-CO" sz="1600" b="1" dirty="0"/>
              <a:t>NORMAL		</a:t>
            </a:r>
            <a:r>
              <a:rPr lang="es-CO" sz="1600" b="1" dirty="0" smtClean="0"/>
              <a:t>R</a:t>
            </a:r>
            <a:r>
              <a:rPr lang="es-CO" sz="1600" b="1" dirty="0"/>
              <a:t>$  578,74</a:t>
            </a:r>
            <a:endParaRPr lang="pt-BR" sz="1600" b="1" dirty="0"/>
          </a:p>
          <a:p>
            <a:pPr>
              <a:buNone/>
            </a:pPr>
            <a:r>
              <a:rPr lang="es-CO" sz="1600" b="1" dirty="0" smtClean="0"/>
              <a:t>-RESIDENCIA POPULAR 1 HABITACIÓN:  NIVEL NORMAL  	                           R$ 578,74</a:t>
            </a:r>
            <a:endParaRPr lang="pt-BR" sz="1600" b="1" dirty="0" smtClean="0"/>
          </a:p>
          <a:p>
            <a:pPr>
              <a:buNone/>
            </a:pPr>
            <a:endParaRPr lang="pt-BR" sz="1600" b="1" dirty="0"/>
          </a:p>
          <a:p>
            <a:pPr lvl="0">
              <a:buNone/>
            </a:pPr>
            <a:r>
              <a:rPr lang="es-CO" sz="1600" b="1" dirty="0" smtClean="0"/>
              <a:t>4- SALÁRIOS </a:t>
            </a:r>
            <a:r>
              <a:rPr lang="es-CO" sz="1600" b="1" dirty="0"/>
              <a:t>MEDIOS  (220 hs/mes) EN ABRIL DE 2013</a:t>
            </a:r>
            <a:endParaRPr lang="pt-BR" sz="1600" b="1" dirty="0"/>
          </a:p>
          <a:p>
            <a:pPr>
              <a:buNone/>
            </a:pPr>
            <a:r>
              <a:rPr lang="es-CO" sz="1600" b="1" dirty="0"/>
              <a:t> </a:t>
            </a:r>
            <a:endParaRPr lang="pt-BR" sz="1600" b="1" dirty="0"/>
          </a:p>
          <a:p>
            <a:pPr>
              <a:buNone/>
            </a:pPr>
            <a:r>
              <a:rPr lang="es-CO" sz="1600" b="1" dirty="0" smtClean="0"/>
              <a:t>          FUNCIÓN</a:t>
            </a:r>
            <a:r>
              <a:rPr lang="es-CO" sz="1600" b="1" dirty="0"/>
              <a:t>		                                  	             R$/Hora</a:t>
            </a:r>
            <a:endParaRPr lang="pt-BR" sz="1600" b="1" dirty="0"/>
          </a:p>
          <a:p>
            <a:r>
              <a:rPr lang="es-CO" sz="1600" b="1" dirty="0"/>
              <a:t>Ayudante			</a:t>
            </a:r>
            <a:r>
              <a:rPr lang="es-CO" sz="1600" b="1" dirty="0" smtClean="0"/>
              <a:t>  </a:t>
            </a:r>
            <a:r>
              <a:rPr lang="es-CO" sz="1600" b="1" dirty="0"/>
              <a:t>	</a:t>
            </a:r>
            <a:r>
              <a:rPr lang="es-CO" sz="1600" b="1" dirty="0" smtClean="0"/>
              <a:t>               4,41</a:t>
            </a:r>
            <a:endParaRPr lang="pt-BR" sz="1600" b="1" dirty="0"/>
          </a:p>
          <a:p>
            <a:r>
              <a:rPr lang="es-CO" sz="1600" b="1" dirty="0"/>
              <a:t>Obrero con experiencia				</a:t>
            </a:r>
            <a:r>
              <a:rPr lang="es-CO" sz="1600" b="1" dirty="0" smtClean="0"/>
              <a:t>               5,32</a:t>
            </a:r>
            <a:endParaRPr lang="pt-BR" sz="1600" b="1" dirty="0"/>
          </a:p>
          <a:p>
            <a:r>
              <a:rPr lang="es-CO" sz="1600" b="1" dirty="0"/>
              <a:t>Carpintero				</a:t>
            </a:r>
            <a:r>
              <a:rPr lang="es-CO" sz="1600" b="1" dirty="0" smtClean="0"/>
              <a:t>               5,31</a:t>
            </a:r>
            <a:endParaRPr lang="pt-BR" sz="1600" b="1" dirty="0"/>
          </a:p>
          <a:p>
            <a:r>
              <a:rPr lang="es-CO" sz="1600" b="1" dirty="0"/>
              <a:t>Armador					</a:t>
            </a:r>
            <a:r>
              <a:rPr lang="es-CO" sz="1600" b="1" dirty="0" smtClean="0"/>
              <a:t>               5,33</a:t>
            </a:r>
            <a:endParaRPr lang="pt-BR" sz="1600" b="1" dirty="0"/>
          </a:p>
          <a:p>
            <a:r>
              <a:rPr lang="es-CO" sz="1600" b="1" dirty="0"/>
              <a:t>Electricista				</a:t>
            </a:r>
            <a:r>
              <a:rPr lang="es-CO" sz="1600" b="1" dirty="0" smtClean="0"/>
              <a:t>               5,61</a:t>
            </a:r>
            <a:endParaRPr lang="pt-BR" sz="1600" b="1" dirty="0"/>
          </a:p>
          <a:p>
            <a:r>
              <a:rPr lang="es-CO" sz="1600" b="1" dirty="0"/>
              <a:t>Plomero					</a:t>
            </a:r>
            <a:r>
              <a:rPr lang="es-CO" sz="1600" b="1" dirty="0" smtClean="0"/>
              <a:t>               5,48</a:t>
            </a:r>
            <a:endParaRPr lang="pt-BR" sz="1600" b="1" dirty="0"/>
          </a:p>
          <a:p>
            <a:r>
              <a:rPr lang="es-CO" sz="1600" b="1" dirty="0"/>
              <a:t>Pintor					</a:t>
            </a:r>
            <a:r>
              <a:rPr lang="es-CO" sz="1600" b="1" dirty="0" smtClean="0"/>
              <a:t>               5,48</a:t>
            </a:r>
            <a:r>
              <a:rPr lang="es-CO" sz="1600" b="1" dirty="0"/>
              <a:t>		</a:t>
            </a:r>
            <a:endParaRPr lang="pt-BR" sz="1600" b="1" dirty="0"/>
          </a:p>
          <a:p>
            <a:r>
              <a:rPr lang="es-CO" sz="1600" b="1" dirty="0"/>
              <a:t>BENEFÍCIOS SOCIALES, FACTOR: 1,78</a:t>
            </a:r>
            <a:endParaRPr lang="pt-BR" sz="1600" b="1" dirty="0"/>
          </a:p>
          <a:p>
            <a:r>
              <a:rPr lang="es-CO" sz="1600" b="1" dirty="0" smtClean="0"/>
              <a:t>SALÁRIO MEDIO DE INGENIERO CON BENEFÍCIOS: R$ 33,59/Hora</a:t>
            </a:r>
          </a:p>
          <a:p>
            <a:pPr>
              <a:buNone/>
            </a:pPr>
            <a:endParaRPr lang="es-CO" sz="1400" b="1" dirty="0" smtClean="0"/>
          </a:p>
          <a:p>
            <a:pPr>
              <a:buNone/>
            </a:pPr>
            <a:r>
              <a:rPr lang="es-CO" sz="1400" b="1" dirty="0" smtClean="0"/>
              <a:t>Datos </a:t>
            </a:r>
            <a:r>
              <a:rPr lang="es-CO" sz="1400" b="1" dirty="0"/>
              <a:t>del SECON (Servicio Social de la Construcción) en Abril de </a:t>
            </a:r>
            <a:r>
              <a:rPr lang="es-CO" sz="1400" b="1" dirty="0" smtClean="0"/>
              <a:t>2013</a:t>
            </a:r>
            <a:endParaRPr lang="pt-BR" sz="1400" b="1" dirty="0"/>
          </a:p>
          <a:p>
            <a:endParaRPr lang="pt-BR" sz="16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700" b="1" dirty="0"/>
              <a:t/>
            </a:r>
            <a:br>
              <a:rPr lang="es-CO" sz="2700" b="1" dirty="0"/>
            </a:br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700" b="1" dirty="0" smtClean="0"/>
              <a:t>IV </a:t>
            </a:r>
            <a:r>
              <a:rPr lang="es-CO" sz="2700" b="1" dirty="0"/>
              <a:t>– ÁREA RESIDENCIAL </a:t>
            </a:r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1600" dirty="0" smtClean="0"/>
              <a:t>PRECIOS DE MATERIALES DE CONSTRUCCIÓN EN EL ESTADO DE S.P, EN ABRIL DE 2013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52736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5"/>
            <a:ext cx="8280920" cy="42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700" b="1" dirty="0" smtClean="0"/>
              <a:t>IV </a:t>
            </a:r>
            <a:r>
              <a:rPr lang="es-CO" sz="2700" b="1" dirty="0"/>
              <a:t>– ÁREA </a:t>
            </a:r>
            <a:r>
              <a:rPr lang="es-CO" sz="2700" b="1" dirty="0" smtClean="0"/>
              <a:t>RESIDENCIAL</a:t>
            </a:r>
            <a:br>
              <a:rPr lang="es-CO" sz="2700" b="1" dirty="0" smtClean="0"/>
            </a:br>
            <a:r>
              <a:rPr lang="es-CO" sz="2800" dirty="0" smtClean="0"/>
              <a:t> </a:t>
            </a:r>
            <a:r>
              <a:rPr lang="es-CO" sz="1600" dirty="0" smtClean="0"/>
              <a:t>PRECIOS DE MATERIALES DE CONSTRUCCIÓN EN EL ESTADO DE S.P, EN ABRIL DE 2013</a:t>
            </a:r>
            <a:r>
              <a:rPr lang="es-CO" sz="1600" b="1" dirty="0" smtClean="0"/>
              <a:t>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34599"/>
            <a:ext cx="8136904" cy="505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83568" y="3244334"/>
            <a:ext cx="52877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1200" dirty="0" err="1" smtClean="0"/>
              <a:t>Fuente</a:t>
            </a:r>
            <a:r>
              <a:rPr lang="pt-BR" sz="1200" dirty="0" smtClean="0"/>
              <a:t>:</a:t>
            </a:r>
            <a:r>
              <a:rPr lang="pt-BR" sz="1200" dirty="0" err="1" smtClean="0"/>
              <a:t>Secon</a:t>
            </a:r>
            <a:r>
              <a:rPr lang="pt-BR" sz="1200" dirty="0" smtClean="0"/>
              <a:t>/</a:t>
            </a:r>
            <a:r>
              <a:rPr lang="pt-BR" sz="1200" dirty="0" err="1" smtClean="0"/>
              <a:t>Sinduscon-SP</a:t>
            </a:r>
            <a:endParaRPr lang="pt-BR" sz="12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b="1" dirty="0"/>
              <a:t>V – AEROPUERTOS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es-CO" b="1" dirty="0" smtClean="0"/>
              <a:t>1-INVERSIONES</a:t>
            </a:r>
          </a:p>
          <a:p>
            <a:pPr lvl="0">
              <a:buNone/>
            </a:pPr>
            <a:endParaRPr lang="pt-BR" b="1" dirty="0"/>
          </a:p>
          <a:p>
            <a:r>
              <a:rPr lang="es-CO" b="1" dirty="0"/>
              <a:t>US$ 9.1 </a:t>
            </a:r>
            <a:r>
              <a:rPr lang="es-CO" b="1" dirty="0" err="1"/>
              <a:t>Bn</a:t>
            </a:r>
            <a:r>
              <a:rPr lang="es-CO" b="1" dirty="0"/>
              <a:t> PARA EL PROGRAMA GUBERTAMENTAL PARA LOS AEROPUERTOS.</a:t>
            </a:r>
            <a:endParaRPr lang="pt-BR" b="1" dirty="0"/>
          </a:p>
          <a:p>
            <a:pPr>
              <a:buNone/>
            </a:pPr>
            <a:r>
              <a:rPr lang="es-CO" b="1" dirty="0"/>
              <a:t> </a:t>
            </a:r>
            <a:endParaRPr lang="pt-BR" b="1" dirty="0"/>
          </a:p>
          <a:p>
            <a:pPr lvl="0">
              <a:buNone/>
            </a:pPr>
            <a:r>
              <a:rPr lang="es-CO" b="1" dirty="0" smtClean="0"/>
              <a:t>2-PRINCIPALES PROYECTOS</a:t>
            </a:r>
          </a:p>
          <a:p>
            <a:pPr lvl="0">
              <a:buNone/>
            </a:pPr>
            <a:endParaRPr lang="pt-BR" b="1" dirty="0"/>
          </a:p>
          <a:p>
            <a:r>
              <a:rPr lang="es-CO" b="1" dirty="0"/>
              <a:t>GALEÃO -RIO DE  JANEIRO: US$ 3.3 </a:t>
            </a:r>
            <a:r>
              <a:rPr lang="es-CO" b="1" dirty="0" err="1"/>
              <a:t>Bn.</a:t>
            </a:r>
            <a:r>
              <a:rPr lang="es-CO" b="1" dirty="0"/>
              <a:t> LOS EDITALES SERAN PUBLICADOS EN AGOSTO/13 Y LAS LICITACIONES SERAN EN SETIEMBRE/2013. </a:t>
            </a:r>
            <a:endParaRPr lang="pt-BR" b="1" dirty="0"/>
          </a:p>
          <a:p>
            <a:r>
              <a:rPr lang="es-CO" b="1" dirty="0"/>
              <a:t>CONFINS – BELO HORIZONTE:  US$ 2.3 </a:t>
            </a:r>
            <a:r>
              <a:rPr lang="es-CO" b="1" dirty="0" err="1"/>
              <a:t>Bn.</a:t>
            </a:r>
            <a:r>
              <a:rPr lang="es-CO" b="1" dirty="0"/>
              <a:t> EDITALES Y LICITACIONES: IDEM.</a:t>
            </a:r>
            <a:endParaRPr lang="pt-BR" b="1" dirty="0"/>
          </a:p>
          <a:p>
            <a:r>
              <a:rPr lang="es-CO" b="1" dirty="0"/>
              <a:t>OTROS 270 AEROPUERTOS: US$ 3.5 </a:t>
            </a:r>
            <a:r>
              <a:rPr lang="es-CO" b="1" dirty="0" err="1"/>
              <a:t>Bn.</a:t>
            </a:r>
            <a:r>
              <a:rPr lang="es-CO" b="1" dirty="0"/>
              <a:t> PROCESOS COMENZARÁN EN 2014</a:t>
            </a:r>
            <a:r>
              <a:rPr lang="es-CO" b="1" dirty="0" smtClean="0"/>
              <a:t>.</a:t>
            </a:r>
          </a:p>
          <a:p>
            <a:endParaRPr lang="pt-BR" b="1" dirty="0"/>
          </a:p>
          <a:p>
            <a:pPr lvl="0">
              <a:buNone/>
            </a:pPr>
            <a:r>
              <a:rPr lang="es-CO" b="1" dirty="0" smtClean="0"/>
              <a:t>3-LA </a:t>
            </a:r>
            <a:r>
              <a:rPr lang="es-CO" b="1" dirty="0"/>
              <a:t>EMPRESA ARGENTINA  “CORPORACIÓN AMÉRICA</a:t>
            </a:r>
            <a:r>
              <a:rPr lang="es-CO" b="1" dirty="0" smtClean="0"/>
              <a:t>”,</a:t>
            </a:r>
          </a:p>
          <a:p>
            <a:pPr lvl="0">
              <a:buNone/>
            </a:pPr>
            <a:endParaRPr lang="es-CO" b="1" dirty="0"/>
          </a:p>
          <a:p>
            <a:pPr lvl="0">
              <a:buNone/>
            </a:pPr>
            <a:r>
              <a:rPr lang="es-CO" b="1" dirty="0" smtClean="0"/>
              <a:t>        ESTÁ </a:t>
            </a:r>
            <a:r>
              <a:rPr lang="es-CO" b="1" dirty="0"/>
              <a:t>EN NEGOCIACIONES CON ALIADOS BRASILEÑOS PARA LAS 2 CONCESIONES </a:t>
            </a:r>
            <a:r>
              <a:rPr lang="es-CO" b="1" dirty="0" smtClean="0"/>
              <a:t>,PARA </a:t>
            </a:r>
            <a:r>
              <a:rPr lang="es-CO" b="1" dirty="0"/>
              <a:t>LOS AREROPUERTOS DE RIO Y BELO HORIZONTE (GALEÃO Y CONFINS), LA EMPRESA YA TIENE LA CONCESIÓN CON INFRAVIX (BRASILEÑA) ATRAVÉS DE UN CONSÓRCIO ADJUDICADO EN 2011 PARA LA OPERACIÓN DEL AEROPUERTO DE NATAL – RN.</a:t>
            </a:r>
            <a:endParaRPr lang="pt-BR" b="1" dirty="0"/>
          </a:p>
          <a:p>
            <a:pPr>
              <a:buNone/>
            </a:pPr>
            <a:r>
              <a:rPr lang="es-CO" b="1" dirty="0" smtClean="0"/>
              <a:t>        TAMBIÉN </a:t>
            </a:r>
            <a:r>
              <a:rPr lang="es-CO" b="1" dirty="0"/>
              <a:t>GANARON EN 2012 LA CONCESIÓN DEL AEROPUERTO DE BRASÍLIA. </a:t>
            </a:r>
            <a:endParaRPr lang="pt-BR" b="1" dirty="0"/>
          </a:p>
          <a:p>
            <a:pPr>
              <a:buNone/>
            </a:pPr>
            <a:r>
              <a:rPr lang="es-CO" b="1" dirty="0"/>
              <a:t>	</a:t>
            </a:r>
            <a:endParaRPr lang="pt-BR" b="1" dirty="0"/>
          </a:p>
          <a:p>
            <a:pPr>
              <a:buNone/>
            </a:pPr>
            <a:r>
              <a:rPr lang="es-CO" b="1" dirty="0"/>
              <a:t>	       </a:t>
            </a:r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700" b="1" dirty="0"/>
              <a:t>VI – </a:t>
            </a:r>
            <a:r>
              <a:rPr lang="es-CO" sz="2700" b="1" dirty="0" smtClean="0"/>
              <a:t>PUERTOS</a:t>
            </a:r>
            <a:br>
              <a:rPr lang="es-CO" sz="2700" b="1" dirty="0" smtClean="0"/>
            </a:br>
            <a:r>
              <a:rPr lang="pt-BR" sz="1600" dirty="0" smtClean="0"/>
              <a:t>1-INVERSIONES PREVISTAS U$24 </a:t>
            </a:r>
            <a:r>
              <a:rPr lang="pt-BR" sz="1600" dirty="0" err="1" smtClean="0"/>
              <a:t>Bn</a:t>
            </a:r>
            <a:r>
              <a:rPr lang="pt-BR" sz="1600" dirty="0" smtClean="0"/>
              <a:t/>
            </a:r>
            <a:br>
              <a:rPr lang="pt-BR" sz="1600" dirty="0" smtClean="0"/>
            </a:br>
            <a:endParaRPr lang="pt-BR" sz="1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12968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700" b="1" dirty="0"/>
              <a:t/>
            </a:r>
            <a:br>
              <a:rPr lang="es-CO" sz="2700" b="1" dirty="0"/>
            </a:br>
            <a:r>
              <a:rPr lang="es-CO" sz="2700" b="1" dirty="0" smtClean="0"/>
              <a:t>VI </a:t>
            </a:r>
            <a:r>
              <a:rPr lang="es-CO" sz="2700" b="1" dirty="0"/>
              <a:t>– PUERTOS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es-CO" sz="2700" b="1" dirty="0"/>
              <a:t> 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554461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s-CO" sz="1900" dirty="0" smtClean="0"/>
              <a:t>3-LISTADO </a:t>
            </a:r>
            <a:r>
              <a:rPr lang="es-CO" sz="1900" dirty="0"/>
              <a:t>DE LOS PRINCIPALES </a:t>
            </a:r>
            <a:r>
              <a:rPr lang="es-CO" sz="1900" dirty="0" smtClean="0"/>
              <a:t>PUERTOS</a:t>
            </a:r>
          </a:p>
          <a:p>
            <a:r>
              <a:rPr lang="es-CO" sz="1900" dirty="0" smtClean="0"/>
              <a:t>DEL </a:t>
            </a:r>
            <a:r>
              <a:rPr lang="es-CO" sz="1900" dirty="0"/>
              <a:t>TOTAL DE 34 PUERTOS, 16 PERTENECEN A LOS </a:t>
            </a:r>
            <a:r>
              <a:rPr lang="es-CO" sz="1900" dirty="0" smtClean="0"/>
              <a:t>GOBIERNOS </a:t>
            </a:r>
            <a:r>
              <a:rPr lang="es-CO" sz="1900" dirty="0"/>
              <a:t>ESTATALES, EXISTEN ADEMÁS 103 TERMINALES PARTICULARES. SUMANDOLOS TODOS, RESPONDEN POR 94.4 % DEL </a:t>
            </a:r>
            <a:r>
              <a:rPr lang="es-CO" sz="1900" dirty="0" smtClean="0"/>
              <a:t>MOVIMIENTO </a:t>
            </a:r>
            <a:r>
              <a:rPr lang="es-CO" sz="1900" dirty="0"/>
              <a:t>TOTAL DEL PAÍS </a:t>
            </a:r>
            <a:endParaRPr lang="pt-BR" sz="1900" dirty="0" smtClean="0"/>
          </a:p>
          <a:p>
            <a:pPr>
              <a:buNone/>
            </a:pPr>
            <a:r>
              <a:rPr lang="es-CO" sz="2600" dirty="0" smtClean="0"/>
              <a:t> </a:t>
            </a:r>
            <a:endParaRPr lang="pt-BR" sz="2600" dirty="0" smtClean="0"/>
          </a:p>
          <a:p>
            <a:pPr>
              <a:buNone/>
            </a:pPr>
            <a:r>
              <a:rPr lang="es-CO" dirty="0" smtClean="0"/>
              <a:t> </a:t>
            </a:r>
            <a:r>
              <a:rPr lang="pt-BR" dirty="0" smtClean="0"/>
              <a:t/>
            </a:r>
            <a:br>
              <a:rPr lang="pt-BR" dirty="0" smtClean="0"/>
            </a:br>
            <a:endParaRPr lang="es-CO" sz="1500" dirty="0" smtClean="0"/>
          </a:p>
          <a:p>
            <a:pPr>
              <a:buNone/>
            </a:pPr>
            <a:endParaRPr lang="es-CO" sz="1500" dirty="0" smtClean="0"/>
          </a:p>
          <a:p>
            <a:pPr>
              <a:buNone/>
            </a:pPr>
            <a:endParaRPr lang="es-CO" sz="1500" dirty="0" smtClean="0"/>
          </a:p>
          <a:p>
            <a:pPr>
              <a:buNone/>
            </a:pPr>
            <a:endParaRPr lang="es-CO" sz="1700" b="1" dirty="0" smtClean="0"/>
          </a:p>
          <a:p>
            <a:pPr>
              <a:buNone/>
            </a:pPr>
            <a:r>
              <a:rPr lang="es-CO" sz="1700" b="1" dirty="0" smtClean="0"/>
              <a:t> </a:t>
            </a:r>
            <a:endParaRPr lang="pt-BR" sz="1700" b="1" dirty="0" smtClean="0"/>
          </a:p>
          <a:p>
            <a:pPr>
              <a:buNone/>
            </a:pPr>
            <a:r>
              <a:rPr lang="es-CO" dirty="0" smtClean="0"/>
              <a:t> </a:t>
            </a:r>
            <a:endParaRPr lang="pt-BR" dirty="0" smtClean="0"/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endParaRPr lang="pt-BR" sz="1200" dirty="0"/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r>
              <a:rPr lang="pt-BR" sz="1200" dirty="0"/>
              <a:t> </a:t>
            </a:r>
            <a:r>
              <a:rPr lang="pt-BR" sz="1200" dirty="0" smtClean="0"/>
              <a:t>           </a:t>
            </a:r>
            <a:endParaRPr lang="pt-BR" sz="1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71600" y="2564904"/>
          <a:ext cx="6912767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152128"/>
                <a:gridCol w="1152128"/>
                <a:gridCol w="1202669"/>
                <a:gridCol w="1101586"/>
              </a:tblGrid>
              <a:tr h="730012"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Angra dos Reis - RJ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Estrela - RS</a:t>
                      </a:r>
                      <a:r>
                        <a:rPr lang="pt-BR" sz="1400" b="1" dirty="0" smtClean="0"/>
                        <a:t/>
                      </a:r>
                      <a:br>
                        <a:rPr lang="pt-BR" sz="1400" b="1" dirty="0" smtClean="0"/>
                      </a:b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Itajai</a:t>
                      </a:r>
                      <a:r>
                        <a:rPr lang="pt-BR" sz="14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 - SC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Paranaguá - PR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Rio Grande - RS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São Sebastião - SP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7092"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Antonina - PR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Forno - RJ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Itaquí</a:t>
                      </a:r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­ MA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Pelotas - RS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Salvador - BA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Suape</a:t>
                      </a:r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 - PE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7092"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Aratu - BA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Fortaleza - CE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Maceió - AL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Porto Alegre - RS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Santana - AP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Vila do Conde - PA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30012"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Areia Branca - RN</a:t>
                      </a:r>
                      <a:r>
                        <a:rPr lang="pt-BR" sz="1400" b="1" dirty="0" smtClean="0"/>
                        <a:t/>
                      </a:r>
                      <a:br>
                        <a:rPr lang="pt-BR" sz="1400" b="1" dirty="0" smtClean="0"/>
                      </a:b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Ilhéus - BA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2"/>
                        </a:rPr>
                        <a:t>Manaus - AM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3"/>
                        </a:rPr>
                        <a:t>Porto Velho - RO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4"/>
                        </a:rPr>
                        <a:t>Santarém - PA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5"/>
                        </a:rPr>
                        <a:t>Vitória - ES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7092"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6"/>
                        </a:rPr>
                        <a:t>Belém - PA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7"/>
                        </a:rPr>
                        <a:t>Imbituba</a:t>
                      </a:r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7"/>
                        </a:rPr>
                        <a:t> - SC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8"/>
                        </a:rPr>
                        <a:t>Natal - RN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9"/>
                        </a:rPr>
                        <a:t>Recife - PE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0"/>
                        </a:rPr>
                        <a:t>Santos - SP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7092"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1"/>
                        </a:rPr>
                        <a:t>Cabedelo</a:t>
                      </a:r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1"/>
                        </a:rPr>
                        <a:t> - PB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2"/>
                        </a:rPr>
                        <a:t>Itaguaí ­ RJ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3"/>
                        </a:rPr>
                        <a:t>Niterói - RJ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4"/>
                        </a:rPr>
                        <a:t>Rio de Janeiro - RJ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5"/>
                        </a:rPr>
                        <a:t>São Francisco</a:t>
                      </a:r>
                    </a:p>
                    <a:p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5"/>
                        </a:rPr>
                        <a:t> do Sul - SC</a:t>
                      </a:r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  <p:sp>
        <p:nvSpPr>
          <p:cNvPr id="7" name="Retângulo 6"/>
          <p:cNvSpPr/>
          <p:nvPr/>
        </p:nvSpPr>
        <p:spPr>
          <a:xfrm rot="10800000" flipV="1">
            <a:off x="755576" y="5779422"/>
            <a:ext cx="610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/>
          </a:p>
          <a:p>
            <a:endParaRPr lang="pt-BR" b="1" dirty="0" smtClean="0"/>
          </a:p>
          <a:p>
            <a:r>
              <a:rPr lang="pt-BR" sz="1200" dirty="0" err="1" smtClean="0"/>
              <a:t>Fuente</a:t>
            </a:r>
            <a:r>
              <a:rPr lang="pt-BR" sz="1200" dirty="0" smtClean="0"/>
              <a:t> </a:t>
            </a:r>
            <a:r>
              <a:rPr lang="pt-BR" sz="1200" dirty="0" err="1" smtClean="0"/>
              <a:t>Antaq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b="1" dirty="0"/>
              <a:t>VII – RIO DE JANEIRO – COPA MUNDIAL DE FÚTBOL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None/>
            </a:pPr>
            <a:r>
              <a:rPr lang="es-CO" sz="1400" b="1" dirty="0" smtClean="0"/>
              <a:t>1-INVERSIÓN </a:t>
            </a:r>
            <a:r>
              <a:rPr lang="es-CO" sz="1400" b="1" dirty="0"/>
              <a:t>TOTAL</a:t>
            </a:r>
            <a:endParaRPr lang="pt-BR" sz="1400" b="1" dirty="0"/>
          </a:p>
          <a:p>
            <a:pPr>
              <a:buNone/>
            </a:pPr>
            <a:r>
              <a:rPr lang="es-CO" sz="1400" b="1" dirty="0" smtClean="0"/>
              <a:t>   US</a:t>
            </a:r>
            <a:r>
              <a:rPr lang="es-CO" sz="1400" b="1" dirty="0"/>
              <a:t>$ 125 </a:t>
            </a:r>
            <a:r>
              <a:rPr lang="es-CO" sz="1400" b="1" dirty="0" err="1"/>
              <a:t>Bn</a:t>
            </a:r>
            <a:r>
              <a:rPr lang="es-CO" sz="1400" b="1" dirty="0"/>
              <a:t>, ENTRE ESTÁDIOS, AEROPUERTOS Y SISTEMAS DE TRANSPORTES</a:t>
            </a:r>
            <a:endParaRPr lang="pt-BR" sz="1400" b="1" dirty="0"/>
          </a:p>
          <a:p>
            <a:pPr>
              <a:buNone/>
            </a:pPr>
            <a:r>
              <a:rPr lang="es-CO" sz="1400" b="1" dirty="0" smtClean="0"/>
              <a:t> 2-ESTADIOS</a:t>
            </a:r>
            <a:r>
              <a:rPr lang="es-CO" sz="1400" b="1" dirty="0"/>
              <a:t>, LOCALIZACIÓN, </a:t>
            </a:r>
            <a:r>
              <a:rPr lang="es-CO" sz="1400" b="1" dirty="0" smtClean="0"/>
              <a:t>CAPACIDAD, INVERSIONES </a:t>
            </a:r>
            <a:r>
              <a:rPr lang="es-CO" sz="1400" b="1" dirty="0"/>
              <a:t>E </a:t>
            </a:r>
            <a:r>
              <a:rPr lang="es-CO" sz="1400" b="1" dirty="0" smtClean="0"/>
              <a:t>INFRAESTRUCTURA</a:t>
            </a:r>
          </a:p>
          <a:p>
            <a:pPr>
              <a:buNone/>
            </a:pPr>
            <a:endParaRPr lang="pt-BR" sz="1400" b="1" dirty="0"/>
          </a:p>
          <a:p>
            <a:pPr>
              <a:buNone/>
            </a:pPr>
            <a:r>
              <a:rPr lang="es-CO" sz="1400" b="1" dirty="0" smtClean="0"/>
              <a:t>        </a:t>
            </a:r>
            <a:r>
              <a:rPr lang="es-CO" sz="1400" b="1" dirty="0"/>
              <a:t> </a:t>
            </a:r>
            <a:r>
              <a:rPr lang="es-CO" sz="1400" b="1" dirty="0" smtClean="0"/>
              <a:t>No  CIUDAD          CAPACIDAD   US</a:t>
            </a:r>
            <a:r>
              <a:rPr lang="es-CO" sz="1400" b="1" dirty="0"/>
              <a:t>$ </a:t>
            </a:r>
            <a:r>
              <a:rPr lang="es-CO" sz="1400" b="1" dirty="0" smtClean="0"/>
              <a:t>(MILLONES)   -  INFRAESTRUCTURA   Y OBSERVACIONES</a:t>
            </a:r>
            <a:endParaRPr lang="pt-BR" sz="1400" b="1" dirty="0"/>
          </a:p>
          <a:p>
            <a:pPr>
              <a:buNone/>
            </a:pPr>
            <a:r>
              <a:rPr lang="es-CO" sz="1400" b="1" dirty="0" smtClean="0"/>
              <a:t>         1    B  HORIZONTE </a:t>
            </a:r>
            <a:r>
              <a:rPr lang="es-CO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</a:t>
            </a:r>
            <a:r>
              <a:rPr lang="es-CO" sz="1400" b="1" dirty="0" smtClean="0"/>
              <a:t>65.000  </a:t>
            </a:r>
            <a:r>
              <a:rPr lang="es-CO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</a:t>
            </a:r>
            <a:r>
              <a:rPr lang="es-CO" sz="1400" b="1" dirty="0" smtClean="0"/>
              <a:t>350  EXPANSIÓN </a:t>
            </a:r>
            <a:r>
              <a:rPr lang="es-CO" sz="1400" b="1" dirty="0"/>
              <a:t>DEL AEROPUERTO, AVENIDAS Y TERMINAL PASAJEROS</a:t>
            </a:r>
            <a:endParaRPr lang="pt-BR" sz="1400" b="1" dirty="0"/>
          </a:p>
          <a:p>
            <a:pPr>
              <a:buNone/>
            </a:pPr>
            <a:r>
              <a:rPr lang="es-CO" sz="1400" b="1" dirty="0" smtClean="0"/>
              <a:t>         2   BRASÍLIA               71.000        500  MEJORAS </a:t>
            </a:r>
            <a:r>
              <a:rPr lang="es-CO" sz="1400" b="1" dirty="0"/>
              <a:t>AL AEROPUERTO, CARRETERAS AL AEROPUERTO.</a:t>
            </a:r>
            <a:endParaRPr lang="pt-BR" sz="1400" b="1" dirty="0"/>
          </a:p>
          <a:p>
            <a:pPr>
              <a:buNone/>
            </a:pPr>
            <a:r>
              <a:rPr lang="es-CO" sz="1400" b="1" dirty="0" smtClean="0"/>
              <a:t>         3   CUIABÁ                 43.600        260  EXPANSIÓN </a:t>
            </a:r>
            <a:r>
              <a:rPr lang="es-CO" sz="1400" b="1" dirty="0"/>
              <a:t>DEL AEROPUERTO. 20KM DE METRO</a:t>
            </a:r>
            <a:endParaRPr lang="pt-BR" sz="1400" b="1" dirty="0"/>
          </a:p>
          <a:p>
            <a:pPr>
              <a:buNone/>
            </a:pPr>
            <a:r>
              <a:rPr lang="es-CO" sz="1400" b="1" dirty="0" smtClean="0"/>
              <a:t>         4  CURITIBA               50.000       120  MEJORAS </a:t>
            </a:r>
            <a:r>
              <a:rPr lang="es-CO" sz="1400" b="1" dirty="0"/>
              <a:t>AL REDEDOR DEL ESTADIO. TERMINAL DE BUSES</a:t>
            </a:r>
            <a:endParaRPr lang="pt-BR" sz="1400" b="1" dirty="0"/>
          </a:p>
          <a:p>
            <a:pPr>
              <a:buNone/>
            </a:pPr>
            <a:r>
              <a:rPr lang="es-CO" sz="1400" b="1" dirty="0" smtClean="0"/>
              <a:t>         5  FORTALEZA            67.000       311  METRO </a:t>
            </a:r>
            <a:r>
              <a:rPr lang="es-CO" sz="1400" b="1" dirty="0"/>
              <a:t>DE SUPERFÍCIE</a:t>
            </a:r>
            <a:endParaRPr lang="pt-BR" sz="1400" b="1" dirty="0"/>
          </a:p>
          <a:p>
            <a:pPr>
              <a:buNone/>
            </a:pPr>
            <a:r>
              <a:rPr lang="es-CO" sz="1400" b="1" dirty="0" smtClean="0"/>
              <a:t>         6  MANAOS               44.300        260  MONORIEL</a:t>
            </a:r>
            <a:endParaRPr lang="pt-BR" sz="1400" b="1" dirty="0"/>
          </a:p>
          <a:p>
            <a:pPr>
              <a:buNone/>
            </a:pPr>
            <a:r>
              <a:rPr lang="es-CO" sz="1400" b="1" dirty="0" smtClean="0"/>
              <a:t>         7  NATAL                     45.000        175  AEROPUERTO</a:t>
            </a:r>
            <a:r>
              <a:rPr lang="es-CO" sz="1400" b="1" dirty="0"/>
              <a:t>. OBRAS PRINCIPAL AVENIDA.</a:t>
            </a:r>
            <a:endParaRPr lang="pt-BR" sz="1400" b="1" dirty="0"/>
          </a:p>
          <a:p>
            <a:pPr>
              <a:buNone/>
            </a:pPr>
            <a:r>
              <a:rPr lang="es-CO" sz="1400" b="1" dirty="0" smtClean="0"/>
              <a:t>         8  P. ALEGRE              61.000        165  AEROPUERTO</a:t>
            </a:r>
            <a:r>
              <a:rPr lang="es-CO" sz="1400" b="1" dirty="0"/>
              <a:t>. </a:t>
            </a:r>
            <a:endParaRPr lang="pt-BR" sz="1400" b="1" dirty="0"/>
          </a:p>
          <a:p>
            <a:pPr>
              <a:buNone/>
            </a:pPr>
            <a:r>
              <a:rPr lang="es-CO" sz="1400" b="1" dirty="0" smtClean="0"/>
              <a:t>         9  RECIFE                    46.000        265 AMPLIACIÓN CARRETERA </a:t>
            </a:r>
            <a:r>
              <a:rPr lang="es-CO" sz="1400" b="1" dirty="0"/>
              <a:t>AL AEROPUERTO Y LA AVENIDA PRINCIPAL</a:t>
            </a:r>
            <a:r>
              <a:rPr lang="es-CO" sz="1400" b="1" dirty="0" smtClean="0"/>
              <a:t>..</a:t>
            </a:r>
            <a:endParaRPr lang="pt-BR" sz="1400" b="1" dirty="0"/>
          </a:p>
          <a:p>
            <a:pPr>
              <a:buNone/>
            </a:pPr>
            <a:r>
              <a:rPr lang="es-CO" sz="1400" b="1" dirty="0" smtClean="0"/>
              <a:t>        10 R. JANEIRO            76.000        405 AMPLIACIÓN </a:t>
            </a:r>
            <a:r>
              <a:rPr lang="es-CO" sz="1400" b="1" dirty="0"/>
              <a:t>DE LA “TRANSCARIOCA” Y DEL </a:t>
            </a:r>
            <a:r>
              <a:rPr lang="es-CO" sz="1400" b="1" dirty="0" smtClean="0"/>
              <a:t>AEROPUERTO  INTER. </a:t>
            </a:r>
            <a:endParaRPr lang="pt-BR" sz="1400" b="1" dirty="0"/>
          </a:p>
          <a:p>
            <a:pPr>
              <a:buNone/>
            </a:pPr>
            <a:r>
              <a:rPr lang="es-CO" sz="1400" b="1" dirty="0" smtClean="0"/>
              <a:t>        11 SALVADOR             50.000       298 AEROPUERTO </a:t>
            </a:r>
            <a:r>
              <a:rPr lang="es-CO" sz="1400" b="1" dirty="0"/>
              <a:t>Y VÍAS DE ACCESO AL ESTADIO.</a:t>
            </a:r>
            <a:endParaRPr lang="pt-BR" sz="1400" b="1" dirty="0"/>
          </a:p>
          <a:p>
            <a:pPr>
              <a:buNone/>
            </a:pPr>
            <a:r>
              <a:rPr lang="es-CO" sz="1400" b="1" dirty="0" smtClean="0"/>
              <a:t>        12 SÃO PAULO           65.000        410  ESTADIO</a:t>
            </a:r>
            <a:r>
              <a:rPr lang="es-CO" sz="1400" b="1" dirty="0"/>
              <a:t>?, MONORIEL, VÍAS ALREDEDOR DEL ESTADIO. </a:t>
            </a:r>
            <a:endParaRPr lang="pt-BR" sz="1400" b="1" dirty="0"/>
          </a:p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700" b="1" dirty="0" smtClean="0"/>
              <a:t>ÁREAS DE CONSTRUCCIÓN CIVÍL E INGENIERÍA</a:t>
            </a:r>
            <a:br>
              <a:rPr lang="pt-BR" sz="2700" b="1" dirty="0" smtClean="0"/>
            </a:b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200" b="1" dirty="0" smtClean="0"/>
              <a:t>ÍNDICE</a:t>
            </a:r>
            <a:br>
              <a:rPr lang="pt-BR" sz="22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704856" cy="4320480"/>
          </a:xfrm>
        </p:spPr>
        <p:txBody>
          <a:bodyPr numCol="1">
            <a:noAutofit/>
          </a:bodyPr>
          <a:lstStyle/>
          <a:p>
            <a:pPr algn="l"/>
            <a:r>
              <a:rPr lang="es-CO" sz="1400" b="1" dirty="0" smtClean="0">
                <a:solidFill>
                  <a:schemeClr val="tx1"/>
                </a:solidFill>
              </a:rPr>
              <a:t>I -   ALGUNOS DATOS IMPORTANTES DE LA CALIDAD DE INFRAESTRUCTURA</a:t>
            </a:r>
            <a:endParaRPr lang="pt-BR" sz="1400" b="1" dirty="0" smtClean="0">
              <a:solidFill>
                <a:schemeClr val="tx1"/>
              </a:solidFill>
            </a:endParaRPr>
          </a:p>
          <a:p>
            <a:pPr algn="l"/>
            <a:r>
              <a:rPr lang="es-CO" sz="1400" b="1" dirty="0" smtClean="0">
                <a:solidFill>
                  <a:schemeClr val="tx1"/>
                </a:solidFill>
              </a:rPr>
              <a:t>II – LICITACIONES: DESCRIPCIÓN DE UN PROCESO TÍPICO</a:t>
            </a:r>
            <a:endParaRPr lang="pt-BR" sz="1400" b="1" dirty="0" smtClean="0">
              <a:solidFill>
                <a:schemeClr val="tx1"/>
              </a:solidFill>
            </a:endParaRPr>
          </a:p>
          <a:p>
            <a:pPr algn="l"/>
            <a:r>
              <a:rPr lang="es-CO" sz="1400" b="1" dirty="0" smtClean="0">
                <a:solidFill>
                  <a:schemeClr val="tx1"/>
                </a:solidFill>
              </a:rPr>
              <a:t>III- TOTAL DE INVERSIONES: RESIDENCIAS, INFRAESTRUCTURA Y SANEAMIETO</a:t>
            </a:r>
            <a:endParaRPr lang="pt-BR" sz="1400" b="1" dirty="0" smtClean="0">
              <a:solidFill>
                <a:schemeClr val="tx1"/>
              </a:solidFill>
            </a:endParaRPr>
          </a:p>
          <a:p>
            <a:pPr algn="l"/>
            <a:r>
              <a:rPr lang="es-CO" sz="1400" b="1" dirty="0" smtClean="0">
                <a:solidFill>
                  <a:schemeClr val="tx1"/>
                </a:solidFill>
              </a:rPr>
              <a:t>IV- ÁREA RESIDENCIAL</a:t>
            </a:r>
            <a:endParaRPr lang="pt-BR" sz="1400" b="1" dirty="0" smtClean="0">
              <a:solidFill>
                <a:schemeClr val="tx1"/>
              </a:solidFill>
            </a:endParaRPr>
          </a:p>
          <a:p>
            <a:pPr lvl="0" algn="l"/>
            <a:r>
              <a:rPr lang="es-CO" sz="1400" b="1" dirty="0" smtClean="0">
                <a:solidFill>
                  <a:schemeClr val="tx1"/>
                </a:solidFill>
              </a:rPr>
              <a:t>       DÉFICIT RESIDENCIAL</a:t>
            </a:r>
            <a:endParaRPr lang="pt-BR" sz="1400" b="1" dirty="0" smtClean="0">
              <a:solidFill>
                <a:schemeClr val="tx1"/>
              </a:solidFill>
            </a:endParaRPr>
          </a:p>
          <a:p>
            <a:pPr lvl="0" algn="l"/>
            <a:r>
              <a:rPr lang="es-CO" sz="1400" b="1" dirty="0" smtClean="0">
                <a:solidFill>
                  <a:schemeClr val="tx1"/>
                </a:solidFill>
              </a:rPr>
              <a:t>       COSTO DE CONSTRUCCIÓN RESIDENCIAL, NIVEL MEDIO (ABRIL/2013) </a:t>
            </a:r>
            <a:endParaRPr lang="pt-BR" sz="1400" b="1" dirty="0" smtClean="0">
              <a:solidFill>
                <a:schemeClr val="tx1"/>
              </a:solidFill>
            </a:endParaRPr>
          </a:p>
          <a:p>
            <a:pPr lvl="0" algn="l"/>
            <a:r>
              <a:rPr lang="es-CO" sz="1400" b="1" dirty="0" smtClean="0">
                <a:solidFill>
                  <a:schemeClr val="tx1"/>
                </a:solidFill>
              </a:rPr>
              <a:t>       COSTO DE CONSTRUCCIÓN COMERCIAL, INDUSTRIAL Y POPULAR</a:t>
            </a:r>
            <a:endParaRPr lang="pt-BR" sz="1400" b="1" dirty="0" smtClean="0">
              <a:solidFill>
                <a:schemeClr val="tx1"/>
              </a:solidFill>
            </a:endParaRPr>
          </a:p>
          <a:p>
            <a:pPr lvl="0" algn="l"/>
            <a:r>
              <a:rPr lang="es-CO" sz="1400" b="1" dirty="0" smtClean="0">
                <a:solidFill>
                  <a:schemeClr val="tx1"/>
                </a:solidFill>
              </a:rPr>
              <a:t>       SALÁRIOS MÉDIOS</a:t>
            </a:r>
            <a:endParaRPr lang="pt-BR" sz="1400" b="1" dirty="0" smtClean="0">
              <a:solidFill>
                <a:schemeClr val="tx1"/>
              </a:solidFill>
            </a:endParaRPr>
          </a:p>
          <a:p>
            <a:pPr lvl="0" algn="l"/>
            <a:r>
              <a:rPr lang="es-CO" sz="1400" b="1" dirty="0" smtClean="0">
                <a:solidFill>
                  <a:schemeClr val="tx1"/>
                </a:solidFill>
              </a:rPr>
              <a:t>       PRECIOS DE LOS PRINCIPALES MATERIALES DE CONSTRUCCIÓN</a:t>
            </a:r>
            <a:endParaRPr lang="pt-BR" sz="1400" b="1" dirty="0" smtClean="0">
              <a:solidFill>
                <a:schemeClr val="tx1"/>
              </a:solidFill>
            </a:endParaRPr>
          </a:p>
          <a:p>
            <a:pPr algn="l"/>
            <a:r>
              <a:rPr lang="es-CO" sz="1400" b="1" dirty="0" smtClean="0">
                <a:solidFill>
                  <a:schemeClr val="tx1"/>
                </a:solidFill>
              </a:rPr>
              <a:t>V– AEROPUERTOS</a:t>
            </a:r>
            <a:endParaRPr lang="pt-BR" sz="1400" b="1" dirty="0" smtClean="0">
              <a:solidFill>
                <a:schemeClr val="tx1"/>
              </a:solidFill>
            </a:endParaRPr>
          </a:p>
          <a:p>
            <a:pPr lvl="0" algn="l"/>
            <a:r>
              <a:rPr lang="es-CO" sz="1400" b="1" dirty="0" smtClean="0">
                <a:solidFill>
                  <a:schemeClr val="tx1"/>
                </a:solidFill>
              </a:rPr>
              <a:t>      INVERSIONES</a:t>
            </a:r>
            <a:endParaRPr lang="pt-BR" sz="1400" b="1" dirty="0" smtClean="0">
              <a:solidFill>
                <a:schemeClr val="tx1"/>
              </a:solidFill>
            </a:endParaRPr>
          </a:p>
          <a:p>
            <a:pPr lvl="0" algn="l"/>
            <a:r>
              <a:rPr lang="es-CO" sz="1400" b="1" dirty="0" smtClean="0">
                <a:solidFill>
                  <a:schemeClr val="tx1"/>
                </a:solidFill>
              </a:rPr>
              <a:t>      PRINCIPALES PROYECTOS</a:t>
            </a:r>
            <a:endParaRPr lang="pt-BR" sz="1400" b="1" dirty="0" smtClean="0">
              <a:solidFill>
                <a:schemeClr val="tx1"/>
              </a:solidFill>
            </a:endParaRPr>
          </a:p>
          <a:p>
            <a:pPr algn="l"/>
            <a:r>
              <a:rPr lang="es-CO" sz="1400" b="1" dirty="0" smtClean="0">
                <a:solidFill>
                  <a:schemeClr val="tx1"/>
                </a:solidFill>
              </a:rPr>
              <a:t>VI- PUERTOS</a:t>
            </a:r>
            <a:endParaRPr lang="pt-BR" sz="1400" b="1" dirty="0" smtClean="0">
              <a:solidFill>
                <a:schemeClr val="tx1"/>
              </a:solidFill>
            </a:endParaRPr>
          </a:p>
          <a:p>
            <a:pPr lvl="0" algn="l"/>
            <a:r>
              <a:rPr lang="es-CO" sz="1400" b="1" dirty="0" smtClean="0">
                <a:solidFill>
                  <a:schemeClr val="tx1"/>
                </a:solidFill>
              </a:rPr>
              <a:t>      INVERSIONES</a:t>
            </a:r>
            <a:endParaRPr lang="pt-BR" sz="1400" b="1" dirty="0" smtClean="0">
              <a:solidFill>
                <a:schemeClr val="tx1"/>
              </a:solidFill>
            </a:endParaRPr>
          </a:p>
          <a:p>
            <a:pPr lvl="0" algn="l"/>
            <a:r>
              <a:rPr lang="es-CO" sz="1400" b="1" dirty="0" smtClean="0">
                <a:solidFill>
                  <a:schemeClr val="tx1"/>
                </a:solidFill>
              </a:rPr>
              <a:t>      MAPA DE LOCALIZACIÓN</a:t>
            </a:r>
            <a:endParaRPr lang="pt-BR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700" b="1" dirty="0"/>
              <a:t/>
            </a:r>
            <a:br>
              <a:rPr lang="es-CO" sz="2700" b="1" dirty="0"/>
            </a:br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700" b="1" dirty="0"/>
              <a:t/>
            </a:r>
            <a:br>
              <a:rPr lang="es-CO" sz="2700" b="1" dirty="0"/>
            </a:br>
            <a:r>
              <a:rPr lang="es-CO" sz="2700" b="1" dirty="0" smtClean="0"/>
              <a:t>VIII </a:t>
            </a:r>
            <a:r>
              <a:rPr lang="es-CO" sz="2700" b="1" dirty="0"/>
              <a:t>– RIO DE JANEIRO 2016 – JUEGOS OLÍMPICOS Y PARAOLÍMPICOS</a:t>
            </a:r>
            <a:r>
              <a:rPr lang="pt-BR" dirty="0"/>
              <a:t/>
            </a:r>
            <a:br>
              <a:rPr lang="pt-BR" dirty="0"/>
            </a:br>
            <a:r>
              <a:rPr lang="es-CO" b="1" dirty="0"/>
              <a:t> 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s-CO" sz="2300" dirty="0" smtClean="0"/>
              <a:t>1-  MODALIDADES </a:t>
            </a:r>
            <a:r>
              <a:rPr lang="es-CO" sz="2300" dirty="0"/>
              <a:t>OLÍMPICAS Y LOCALIZACIÓN</a:t>
            </a:r>
            <a:endParaRPr lang="pt-BR" sz="2300" dirty="0"/>
          </a:p>
          <a:p>
            <a:r>
              <a:rPr lang="es-CO" sz="2300" dirty="0"/>
              <a:t>SERAN DISPUTADAS LAS 28 MODALIDADES DE DEPORTES TRADICIONALES, CON 2 ADICIONALES, RUGBY DE </a:t>
            </a:r>
            <a:r>
              <a:rPr lang="es-CO" sz="2300" dirty="0" smtClean="0"/>
              <a:t>SIETE Y GOLF</a:t>
            </a:r>
            <a:r>
              <a:rPr lang="es-CO" sz="2300" dirty="0"/>
              <a:t>. TODOS LOS JUEGOS SERAN EN ESTADIOS </a:t>
            </a:r>
            <a:r>
              <a:rPr lang="es-CO" sz="2300" dirty="0" smtClean="0"/>
              <a:t>OLÍMPICOS DE R.J, </a:t>
            </a:r>
            <a:r>
              <a:rPr lang="es-CO" sz="2300" dirty="0"/>
              <a:t>EN LAS ZONAS DE: BARRA, DEODORO, MARACANÁ Y </a:t>
            </a:r>
            <a:r>
              <a:rPr lang="es-CO" sz="2300" dirty="0" smtClean="0"/>
              <a:t>COPACABANA. FUERA </a:t>
            </a:r>
            <a:r>
              <a:rPr lang="es-CO" sz="2300" dirty="0"/>
              <a:t>DE R.J, EN LOS ESTÁDIOS DE FÚTBOL DE SALVADOR, BRASÍLIA, BELO HORIZONTE Y SÃO PAULO (ESTÁDIO DE MORUMBÍ).</a:t>
            </a:r>
            <a:endParaRPr lang="pt-BR" sz="2300" dirty="0"/>
          </a:p>
          <a:p>
            <a:r>
              <a:rPr lang="es-CO" sz="2300" dirty="0"/>
              <a:t>ACTUALMENTE ESTA SIENDO EJECUTADO EL DISEÑO E  INGENIERÍA BÁSICA DE LOS ESTADIOS DE HANDBALL Y EL VELÓDROMO (INDOOR). TAMBIÉN SE REALIZAN OBRAS INICIALES DEL CAMPO DE GOLF OLÍMPICO</a:t>
            </a:r>
            <a:r>
              <a:rPr lang="es-CO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700" b="1" dirty="0"/>
              <a:t/>
            </a:r>
            <a:br>
              <a:rPr lang="es-CO" sz="2700" b="1" dirty="0"/>
            </a:br>
            <a:r>
              <a:rPr lang="es-CO" sz="2700" b="1" dirty="0" smtClean="0"/>
              <a:t>VIII </a:t>
            </a:r>
            <a:r>
              <a:rPr lang="es-CO" sz="2700" b="1" dirty="0"/>
              <a:t>– RIO DE JANEIRO 2016 – JUEGOS OLÍMPICOS Y PARAOLÍMPICOS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04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00200"/>
            <a:ext cx="8280920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b="1" dirty="0" smtClean="0"/>
              <a:t>VIII – RIO DE JANEIRO 2016 – JUEGOS OLÍMPICOS Y PARAOLÍMPICOS</a:t>
            </a:r>
            <a:endParaRPr lang="pt-BR" sz="2400" dirty="0"/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6409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b="1" dirty="0"/>
              <a:t>VIII – RIO DE JANEIRO 2016 – JUEGOS OLÍMPICOS Y PARAOLÍMPICOS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147248" cy="5373216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es-CO" sz="6400" b="1" dirty="0" smtClean="0"/>
              <a:t>3-REQUERIMIENTOS.</a:t>
            </a:r>
          </a:p>
          <a:p>
            <a:pPr lvl="0">
              <a:buNone/>
            </a:pPr>
            <a:endParaRPr lang="pt-BR" sz="6400" b="1" dirty="0"/>
          </a:p>
          <a:p>
            <a:r>
              <a:rPr lang="es-CO" sz="6400" b="1" dirty="0"/>
              <a:t>PROCEDIMIENTOS NORMATIVOS;</a:t>
            </a:r>
            <a:endParaRPr lang="pt-BR" sz="6400" b="1" dirty="0"/>
          </a:p>
          <a:p>
            <a:pPr lvl="2"/>
            <a:r>
              <a:rPr lang="es-CO" sz="6400" b="1" dirty="0"/>
              <a:t>GUÍA DE SUSTENTABILIDAD</a:t>
            </a:r>
            <a:endParaRPr lang="pt-BR" sz="6400" b="1" dirty="0"/>
          </a:p>
          <a:p>
            <a:pPr lvl="2"/>
            <a:r>
              <a:rPr lang="es-CO" sz="6400" b="1" dirty="0"/>
              <a:t>CÓDIGO DE ÉTICA</a:t>
            </a:r>
            <a:endParaRPr lang="pt-BR" sz="6400" b="1" dirty="0"/>
          </a:p>
          <a:p>
            <a:pPr lvl="2"/>
            <a:r>
              <a:rPr lang="es-CO" sz="6400" b="1" dirty="0"/>
              <a:t>MANUAL DEL </a:t>
            </a:r>
            <a:r>
              <a:rPr lang="es-CO" sz="6400" b="1" dirty="0" smtClean="0"/>
              <a:t>PROVEEDOR</a:t>
            </a:r>
          </a:p>
          <a:p>
            <a:pPr lvl="2">
              <a:buNone/>
            </a:pPr>
            <a:r>
              <a:rPr lang="es-CO" sz="4000" b="1" dirty="0" smtClean="0"/>
              <a:t>        FUENTE: GUÍA DE LA CADENA DE SUSTENTABILIDAD – JULIO/2012</a:t>
            </a:r>
            <a:endParaRPr lang="pt-BR" sz="4000" b="1" dirty="0" smtClean="0"/>
          </a:p>
          <a:p>
            <a:pPr lvl="2">
              <a:buNone/>
            </a:pPr>
            <a:endParaRPr lang="pt-BR" sz="6400" b="1" dirty="0"/>
          </a:p>
          <a:p>
            <a:r>
              <a:rPr lang="es-CO" sz="6400" b="1" dirty="0"/>
              <a:t>CERTIFICADOS</a:t>
            </a:r>
            <a:endParaRPr lang="pt-BR" sz="6400" b="1" dirty="0"/>
          </a:p>
          <a:p>
            <a:pPr lvl="2"/>
            <a:r>
              <a:rPr lang="es-CO" sz="6400" b="1" dirty="0"/>
              <a:t>ISO 9001 CALIDAD</a:t>
            </a:r>
            <a:endParaRPr lang="pt-BR" sz="6400" b="1" dirty="0"/>
          </a:p>
          <a:p>
            <a:pPr lvl="2"/>
            <a:r>
              <a:rPr lang="es-CO" sz="6400" b="1" dirty="0"/>
              <a:t>ISO 14001 AMBIENTAL</a:t>
            </a:r>
            <a:endParaRPr lang="pt-BR" sz="6400" b="1" dirty="0"/>
          </a:p>
          <a:p>
            <a:pPr lvl="2"/>
            <a:r>
              <a:rPr lang="es-CO" sz="6400" b="1" dirty="0"/>
              <a:t>NBR 16001 O SA 8000 O COMPROVANTE DE QUE SIGUE LAS NORMAS DE ISO 26000 (RESPONSABILIDAD SOCIAL)</a:t>
            </a:r>
            <a:endParaRPr lang="pt-BR" sz="6400" b="1" dirty="0"/>
          </a:p>
          <a:p>
            <a:pPr lvl="2"/>
            <a:r>
              <a:rPr lang="es-CO" sz="6400" b="1" dirty="0"/>
              <a:t>OHSAS 18001 SALUD Y SEGURIDAD DEL TRABAJO</a:t>
            </a:r>
            <a:endParaRPr lang="pt-BR" sz="6400" b="1" dirty="0"/>
          </a:p>
          <a:p>
            <a:pPr>
              <a:buNone/>
            </a:pPr>
            <a:r>
              <a:rPr lang="es-CO" sz="4000" b="1" dirty="0" smtClean="0"/>
              <a:t>                                         FUENTE</a:t>
            </a:r>
            <a:r>
              <a:rPr lang="es-CO" sz="4000" b="1" dirty="0"/>
              <a:t>: GUÍA DE LA CADENA DE SUSTENTABILIDAD – JULIO/2012</a:t>
            </a:r>
            <a:endParaRPr lang="pt-BR" sz="4000" b="1" dirty="0"/>
          </a:p>
          <a:p>
            <a:pPr>
              <a:buNone/>
            </a:pPr>
            <a:r>
              <a:rPr lang="es-CO" sz="6400" b="1" dirty="0"/>
              <a:t> </a:t>
            </a:r>
            <a:endParaRPr lang="pt-BR" sz="6400" b="1" dirty="0"/>
          </a:p>
          <a:p>
            <a:pPr lvl="0">
              <a:buNone/>
            </a:pPr>
            <a:r>
              <a:rPr lang="es-CO" sz="6400" b="1" dirty="0" smtClean="0"/>
              <a:t>4-PRE-INSCRIPCIÓN</a:t>
            </a:r>
            <a:endParaRPr lang="pt-BR" sz="6400" b="1" dirty="0"/>
          </a:p>
          <a:p>
            <a:pPr lvl="2"/>
            <a:r>
              <a:rPr lang="es-CO" sz="6400" b="1" dirty="0" smtClean="0"/>
              <a:t>RESPONDER </a:t>
            </a:r>
            <a:r>
              <a:rPr lang="es-CO" sz="6400" b="1" dirty="0"/>
              <a:t>CUESTIONARIO CON:</a:t>
            </a:r>
            <a:endParaRPr lang="pt-BR" sz="6400" b="1" dirty="0"/>
          </a:p>
          <a:p>
            <a:pPr lvl="2"/>
            <a:r>
              <a:rPr lang="es-CO" sz="6400" b="1" dirty="0"/>
              <a:t>INFORMACIONES DE LA EMPRESA,</a:t>
            </a:r>
            <a:endParaRPr lang="pt-BR" sz="6400" b="1" dirty="0"/>
          </a:p>
          <a:p>
            <a:pPr lvl="2"/>
            <a:r>
              <a:rPr lang="es-CO" sz="6400" b="1" dirty="0"/>
              <a:t>CATÁLOGO DE </a:t>
            </a:r>
            <a:r>
              <a:rPr lang="es-CO" sz="6400" b="1" dirty="0" smtClean="0"/>
              <a:t>PRODUCTOS </a:t>
            </a:r>
            <a:r>
              <a:rPr lang="es-CO" sz="6400" b="1" dirty="0"/>
              <a:t>Y </a:t>
            </a:r>
            <a:r>
              <a:rPr lang="es-CO" sz="6400" b="1" dirty="0" smtClean="0"/>
              <a:t>SERVICIOS.</a:t>
            </a:r>
            <a:endParaRPr lang="pt-BR" sz="6400" b="1" dirty="0"/>
          </a:p>
          <a:p>
            <a:pPr lvl="2"/>
            <a:r>
              <a:rPr lang="es-CO" sz="6400" b="1" dirty="0"/>
              <a:t>CERTIFICADOS (</a:t>
            </a:r>
            <a:r>
              <a:rPr lang="es-CO" sz="6400" b="1" dirty="0" smtClean="0"/>
              <a:t>CONFORME </a:t>
            </a:r>
            <a:r>
              <a:rPr lang="es-CO" sz="6400" b="1" dirty="0"/>
              <a:t>ARRIBA)</a:t>
            </a:r>
            <a:endParaRPr lang="pt-BR" sz="6400" b="1" dirty="0"/>
          </a:p>
          <a:p>
            <a:pPr lvl="2"/>
            <a:r>
              <a:rPr lang="es-CO" sz="6400" b="1" dirty="0"/>
              <a:t>REFERENCIAS:PRINCIPALES CLIENTES Y </a:t>
            </a:r>
            <a:r>
              <a:rPr lang="es-CO" sz="6400" b="1" dirty="0" smtClean="0"/>
              <a:t>PROYECTOS                                               </a:t>
            </a:r>
            <a:r>
              <a:rPr lang="es-CO" sz="4000" b="1" dirty="0" smtClean="0"/>
              <a:t>FUENTE: MANUAL DEL PROVEEDOR –    NOV./2012</a:t>
            </a:r>
            <a:endParaRPr lang="pt-BR" sz="4000" b="1" dirty="0" smtClean="0"/>
          </a:p>
          <a:p>
            <a:endParaRPr lang="pt-BR" sz="22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cesar.vergara@uol.com.br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b="1" dirty="0"/>
              <a:t>VIII – RIO DE JANEIRO 2016 – JUEGOS OLÍMPICOS Y PARAOLÍMPICOS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102027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s-CO" sz="1400" dirty="0" smtClean="0"/>
          </a:p>
          <a:p>
            <a:pPr lvl="0">
              <a:buNone/>
            </a:pPr>
            <a:endParaRPr lang="es-CO" sz="1400" dirty="0"/>
          </a:p>
          <a:p>
            <a:pPr lvl="0">
              <a:buNone/>
            </a:pPr>
            <a:r>
              <a:rPr lang="es-CO" sz="1400" b="1" dirty="0" smtClean="0"/>
              <a:t>4- HOMOLOGACIÓN </a:t>
            </a:r>
            <a:r>
              <a:rPr lang="es-CO" sz="1400" b="1" dirty="0"/>
              <a:t>DE LA EMPRESA, PRODUCTOS Y </a:t>
            </a:r>
            <a:r>
              <a:rPr lang="es-CO" sz="1400" b="1" dirty="0" smtClean="0"/>
              <a:t>SERVÍCIOS</a:t>
            </a:r>
            <a:endParaRPr lang="pt-BR" sz="1400" b="1" dirty="0" smtClean="0"/>
          </a:p>
          <a:p>
            <a:pPr lvl="2"/>
            <a:endParaRPr lang="es-CO" sz="1400" dirty="0" smtClean="0"/>
          </a:p>
          <a:p>
            <a:pPr lvl="2">
              <a:buFont typeface="Wingdings" pitchFamily="2" charset="2"/>
              <a:buChar char="§"/>
            </a:pPr>
            <a:r>
              <a:rPr lang="es-CO" sz="1400" b="1" dirty="0" smtClean="0"/>
              <a:t>ESTATUTO </a:t>
            </a:r>
            <a:r>
              <a:rPr lang="es-CO" sz="1400" b="1" dirty="0"/>
              <a:t>O CONTRATO </a:t>
            </a:r>
            <a:r>
              <a:rPr lang="es-CO" sz="1400" b="1" dirty="0" smtClean="0"/>
              <a:t>SOCIAL</a:t>
            </a:r>
            <a:endParaRPr lang="pt-BR" sz="1400" b="1" dirty="0"/>
          </a:p>
          <a:p>
            <a:pPr lvl="2">
              <a:buFont typeface="Wingdings" pitchFamily="2" charset="2"/>
              <a:buChar char="§"/>
            </a:pPr>
            <a:r>
              <a:rPr lang="es-CO" sz="1400" b="1" dirty="0" smtClean="0"/>
              <a:t>SI </a:t>
            </a:r>
            <a:r>
              <a:rPr lang="es-CO" sz="1400" b="1" dirty="0"/>
              <a:t>ES SOCIEDAD </a:t>
            </a:r>
            <a:r>
              <a:rPr lang="es-CO" sz="1400" b="1" dirty="0" smtClean="0"/>
              <a:t>EXTRANJERA: </a:t>
            </a:r>
            <a:r>
              <a:rPr lang="es-CO" sz="1400" b="1" dirty="0"/>
              <a:t>EN CASO DE NO TENER REPRESENTACIÓN LEGAL, INDICAR REPRESENTANTE DOMICIADO EN R.J, CON PODERES SUFICIENTES PARA INTERACTUAR CON EL COMITÉ ORGANIZADOR DE LOS JUEGOS. NO ES </a:t>
            </a:r>
            <a:r>
              <a:rPr lang="es-CO" sz="1400" b="1" dirty="0" smtClean="0"/>
              <a:t>ACEPTABLE </a:t>
            </a:r>
            <a:r>
              <a:rPr lang="es-CO" sz="1400" b="1" dirty="0"/>
              <a:t>LA INTERMEDIACIÓN DE REPRESENTANTE COMISIONADO, EXCEPTO CUANDO SEA JUSTIFICADA SU NECESIDAD. </a:t>
            </a:r>
            <a:endParaRPr lang="pt-BR" sz="1400" b="1" dirty="0"/>
          </a:p>
          <a:p>
            <a:pPr lvl="2">
              <a:buFont typeface="Wingdings" pitchFamily="2" charset="2"/>
              <a:buChar char="§"/>
            </a:pPr>
            <a:r>
              <a:rPr lang="es-CO" sz="1400" b="1" dirty="0"/>
              <a:t>COMPROBACIÓN DE REPRESENTACIÓN DE LA SOCIEDAD.</a:t>
            </a:r>
            <a:endParaRPr lang="pt-BR" sz="1400" b="1" dirty="0"/>
          </a:p>
          <a:p>
            <a:pPr lvl="2">
              <a:buFont typeface="Wingdings" pitchFamily="2" charset="2"/>
              <a:buChar char="§"/>
            </a:pPr>
            <a:r>
              <a:rPr lang="es-CO" sz="1400" b="1" dirty="0"/>
              <a:t>CONTRATO DE CONSTITUCIÓN DE CONSÓRCIO O DE SOCIEDAD  ESPECÍFICA.</a:t>
            </a:r>
            <a:endParaRPr lang="pt-BR" sz="1400" b="1" dirty="0"/>
          </a:p>
          <a:p>
            <a:pPr lvl="2">
              <a:buFont typeface="Wingdings" pitchFamily="2" charset="2"/>
              <a:buChar char="§"/>
            </a:pPr>
            <a:r>
              <a:rPr lang="es-CO" sz="1400" b="1" dirty="0"/>
              <a:t>PRUEBAS DE ESTAR EN DIA CON TODOS LOS IMPUESTOS Y </a:t>
            </a:r>
            <a:r>
              <a:rPr lang="es-CO" sz="1400" b="1" dirty="0" smtClean="0"/>
              <a:t>OBLIGACIONES.</a:t>
            </a:r>
          </a:p>
          <a:p>
            <a:pPr lvl="2">
              <a:buFont typeface="Wingdings" pitchFamily="2" charset="2"/>
              <a:buChar char="§"/>
            </a:pPr>
            <a:r>
              <a:rPr lang="es-CO" sz="1400" b="1" dirty="0" smtClean="0"/>
              <a:t>REGISTRO Y HOMOLOGACIÓN </a:t>
            </a:r>
            <a:r>
              <a:rPr lang="es-CO" sz="1400" b="1" dirty="0"/>
              <a:t>(CONFORME ITEM II – </a:t>
            </a:r>
            <a:r>
              <a:rPr lang="es-CO" sz="1400" b="1" dirty="0" smtClean="0"/>
              <a:t>3 y 4</a:t>
            </a:r>
            <a:r>
              <a:rPr lang="es-CO" sz="1400" b="1" dirty="0"/>
              <a:t>, </a:t>
            </a:r>
            <a:r>
              <a:rPr lang="es-CO" sz="1400" b="1" dirty="0" smtClean="0"/>
              <a:t>PÁGINAS 9 Y 10)                          </a:t>
            </a: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es-CO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s-CO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FUENTE: MANUAL DEL PROVEEDOR – NOV./20120</a:t>
            </a:r>
            <a:endParaRPr lang="es-CO" sz="10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r>
              <a:rPr lang="es-CO" sz="2400" b="1" dirty="0"/>
              <a:t>IX – PRINCIPALES EMPRESAS DE CONSTRUCCIÓN, INFRAESTRUCTURA Y RESIDENCIAS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s-CO" dirty="0"/>
              <a:t> </a:t>
            </a:r>
            <a:endParaRPr lang="pt-BR" sz="2800" dirty="0"/>
          </a:p>
          <a:p>
            <a:pPr lvl="0">
              <a:buNone/>
            </a:pPr>
            <a:r>
              <a:rPr lang="es-CO" b="1" dirty="0" smtClean="0"/>
              <a:t>1-CONSTRUCCIÓN </a:t>
            </a:r>
            <a:r>
              <a:rPr lang="es-CO" b="1" dirty="0"/>
              <a:t>E </a:t>
            </a:r>
            <a:r>
              <a:rPr lang="es-CO" b="1" dirty="0" smtClean="0"/>
              <a:t>INFRAESTRUCTURA</a:t>
            </a:r>
          </a:p>
          <a:p>
            <a:pPr lvl="0">
              <a:buNone/>
            </a:pPr>
            <a:endParaRPr lang="pt-BR" sz="2500" b="1" dirty="0"/>
          </a:p>
          <a:p>
            <a:pPr lvl="3"/>
            <a:r>
              <a:rPr lang="es-CO" sz="2500" b="1" dirty="0"/>
              <a:t>CONSTRUTORA ANDRADE GUTIÉRREZ</a:t>
            </a:r>
            <a:endParaRPr lang="pt-BR" sz="2500" b="1" dirty="0"/>
          </a:p>
          <a:p>
            <a:pPr lvl="3"/>
            <a:r>
              <a:rPr lang="es-CO" sz="2500" b="1" dirty="0"/>
              <a:t>CONSTRUTORA CAMARGO CORREA</a:t>
            </a:r>
            <a:endParaRPr lang="pt-BR" sz="2500" b="1" dirty="0"/>
          </a:p>
          <a:p>
            <a:pPr lvl="3"/>
            <a:r>
              <a:rPr lang="es-CO" sz="2500" b="1" dirty="0"/>
              <a:t>CARIOCA CHRISTIANI – NIELSEN</a:t>
            </a:r>
            <a:endParaRPr lang="pt-BR" sz="2500" b="1" dirty="0"/>
          </a:p>
          <a:p>
            <a:pPr lvl="3"/>
            <a:r>
              <a:rPr lang="es-CO" sz="2500" b="1" dirty="0"/>
              <a:t>CONSTRUTORA OAS</a:t>
            </a:r>
            <a:endParaRPr lang="pt-BR" sz="2500" b="1" dirty="0"/>
          </a:p>
          <a:p>
            <a:pPr lvl="3"/>
            <a:r>
              <a:rPr lang="es-CO" sz="2500" b="1" dirty="0"/>
              <a:t>CONSTRUTORA QUEIROZ GALVÃO</a:t>
            </a:r>
            <a:endParaRPr lang="pt-BR" sz="2500" b="1" dirty="0"/>
          </a:p>
          <a:p>
            <a:pPr lvl="3"/>
            <a:r>
              <a:rPr lang="es-CO" sz="2500" b="1" dirty="0"/>
              <a:t>GRUPO ODEBRECHT</a:t>
            </a:r>
            <a:endParaRPr lang="pt-BR" sz="2500" b="1" dirty="0"/>
          </a:p>
          <a:p>
            <a:pPr>
              <a:buNone/>
            </a:pPr>
            <a:endParaRPr lang="pt-BR" sz="2800" b="1" dirty="0" smtClean="0"/>
          </a:p>
          <a:p>
            <a:pPr>
              <a:buNone/>
            </a:pPr>
            <a:endParaRPr lang="pt-BR" sz="2800" b="1" dirty="0"/>
          </a:p>
          <a:p>
            <a:pPr lvl="0">
              <a:buNone/>
            </a:pPr>
            <a:endParaRPr lang="es-CO" b="1" dirty="0" smtClean="0"/>
          </a:p>
          <a:p>
            <a:pPr lvl="0">
              <a:buNone/>
            </a:pPr>
            <a:r>
              <a:rPr lang="es-CO" b="1" dirty="0" smtClean="0"/>
              <a:t>2- RESIDENCIALES</a:t>
            </a:r>
            <a:endParaRPr lang="pt-BR" sz="2800" b="1" dirty="0"/>
          </a:p>
          <a:p>
            <a:pPr>
              <a:buNone/>
            </a:pPr>
            <a:r>
              <a:rPr lang="es-CO" sz="2500" b="1" dirty="0" smtClean="0"/>
              <a:t>                                      </a:t>
            </a:r>
            <a:endParaRPr lang="pt-BR" sz="2500" b="1" dirty="0" smtClean="0"/>
          </a:p>
          <a:p>
            <a:pPr>
              <a:buNone/>
            </a:pPr>
            <a:r>
              <a:rPr lang="es-CO" sz="2600" b="1" dirty="0" smtClean="0"/>
              <a:t>                                     -  CYRELLA – RODOBENS</a:t>
            </a:r>
            <a:endParaRPr lang="pt-BR" sz="2600" b="1" dirty="0" smtClean="0"/>
          </a:p>
          <a:p>
            <a:pPr>
              <a:buNone/>
            </a:pPr>
            <a:r>
              <a:rPr lang="es-CO" sz="2600" b="1" dirty="0" smtClean="0"/>
              <a:t>                                     -  GAFISA</a:t>
            </a:r>
          </a:p>
          <a:p>
            <a:pPr>
              <a:buNone/>
            </a:pPr>
            <a:r>
              <a:rPr lang="es-CO" sz="2600" b="1" dirty="0" smtClean="0"/>
              <a:t>                                     -  PDG</a:t>
            </a:r>
            <a:endParaRPr lang="pt-BR" sz="2600" b="1" dirty="0"/>
          </a:p>
          <a:p>
            <a:pPr>
              <a:buNone/>
            </a:pPr>
            <a:r>
              <a:rPr lang="es-CO" sz="2600" b="1" dirty="0" smtClean="0"/>
              <a:t>                                     -  ROSSI</a:t>
            </a:r>
            <a:endParaRPr lang="pt-BR" sz="2600" b="1" dirty="0"/>
          </a:p>
          <a:p>
            <a:pPr>
              <a:buNone/>
            </a:pPr>
            <a:r>
              <a:rPr lang="es-CO" sz="2600" b="1" dirty="0" smtClean="0"/>
              <a:t>                                     -  TECNISA</a:t>
            </a:r>
            <a:endParaRPr lang="pt-BR" sz="2600" b="1" dirty="0"/>
          </a:p>
          <a:p>
            <a:pPr>
              <a:buNone/>
            </a:pPr>
            <a:r>
              <a:rPr lang="es-CO" sz="2600" b="1" dirty="0" smtClean="0"/>
              <a:t>                                     -  W</a:t>
            </a:r>
            <a:r>
              <a:rPr lang="es-CO" sz="2600" b="1" dirty="0"/>
              <a:t>. TORRE</a:t>
            </a:r>
            <a:endParaRPr lang="pt-BR" sz="2600" b="1" dirty="0"/>
          </a:p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700" b="1" dirty="0"/>
              <a:t/>
            </a:r>
            <a:br>
              <a:rPr lang="es-CO" sz="2700" b="1" dirty="0"/>
            </a:br>
            <a:r>
              <a:rPr lang="es-CO" sz="2700" b="1" dirty="0" smtClean="0"/>
              <a:t>IX </a:t>
            </a:r>
            <a:r>
              <a:rPr lang="es-CO" sz="2700" b="1" dirty="0"/>
              <a:t>– PRINCIPALES EMPRESAS DE CONSTRUCCIÓN, INFRAESTRUCTURA Y RESIDENCIAS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es-CO" b="1" dirty="0" smtClean="0"/>
              <a:t>       PRINCIPALES </a:t>
            </a:r>
            <a:r>
              <a:rPr lang="es-CO" b="1" dirty="0"/>
              <a:t>ACTIVIDADES DE LAS EMPRESAS </a:t>
            </a:r>
            <a:r>
              <a:rPr lang="es-CO" b="1" dirty="0" smtClean="0"/>
              <a:t>CONSTRUCTORAS</a:t>
            </a:r>
          </a:p>
          <a:p>
            <a:pPr lvl="0">
              <a:buNone/>
            </a:pPr>
            <a:endParaRPr lang="pt-BR" b="1" dirty="0"/>
          </a:p>
          <a:p>
            <a:pPr lvl="0"/>
            <a:r>
              <a:rPr lang="es-CO" b="1" dirty="0"/>
              <a:t>AEROPUERTOS</a:t>
            </a:r>
            <a:endParaRPr lang="pt-BR" b="1" dirty="0"/>
          </a:p>
          <a:p>
            <a:pPr lvl="0"/>
            <a:r>
              <a:rPr lang="es-CO" b="1" dirty="0"/>
              <a:t>INGENIERÍA / CONSTRUCCIÓN</a:t>
            </a:r>
            <a:endParaRPr lang="pt-BR" b="1" dirty="0"/>
          </a:p>
          <a:p>
            <a:pPr lvl="0"/>
            <a:r>
              <a:rPr lang="es-CO" b="1" dirty="0"/>
              <a:t>EQUIPOS / SERVICIOS</a:t>
            </a:r>
            <a:endParaRPr lang="pt-BR" b="1" dirty="0"/>
          </a:p>
          <a:p>
            <a:pPr lvl="0"/>
            <a:r>
              <a:rPr lang="es-CO" b="1" dirty="0"/>
              <a:t>GENERACIÓN HIDRO</a:t>
            </a:r>
            <a:endParaRPr lang="pt-BR" b="1" dirty="0"/>
          </a:p>
          <a:p>
            <a:pPr lvl="0"/>
            <a:r>
              <a:rPr lang="es-CO" b="1" dirty="0"/>
              <a:t>CARRETERAS / PUENTES / TÚNELES</a:t>
            </a:r>
            <a:endParaRPr lang="pt-BR" b="1" dirty="0"/>
          </a:p>
          <a:p>
            <a:pPr lvl="0"/>
            <a:r>
              <a:rPr lang="es-CO" b="1" dirty="0"/>
              <a:t>OTRAS CONSTRUCCIONES PESADAS</a:t>
            </a:r>
            <a:endParaRPr lang="pt-BR" b="1" dirty="0"/>
          </a:p>
          <a:p>
            <a:pPr lvl="0"/>
            <a:r>
              <a:rPr lang="es-CO" b="1" dirty="0"/>
              <a:t>PUERTOS / MUELLES</a:t>
            </a:r>
            <a:endParaRPr lang="pt-BR" b="1" dirty="0"/>
          </a:p>
          <a:p>
            <a:pPr lvl="0"/>
            <a:r>
              <a:rPr lang="es-CO" b="1" dirty="0"/>
              <a:t>CONCESIONES / PRIVATIZACIONESFERROVÍAS / TRANSPORTE</a:t>
            </a:r>
            <a:endParaRPr lang="pt-BR" b="1" dirty="0"/>
          </a:p>
          <a:p>
            <a:pPr lvl="0"/>
            <a:r>
              <a:rPr lang="es-CO" b="1" dirty="0" smtClean="0"/>
              <a:t>RPODUCTOS </a:t>
            </a:r>
            <a:r>
              <a:rPr lang="es-CO" b="1" dirty="0"/>
              <a:t>DE CEMENTO / CONCRETO</a:t>
            </a:r>
            <a:endParaRPr lang="pt-BR" b="1" dirty="0"/>
          </a:p>
          <a:p>
            <a:pPr lvl="0"/>
            <a:r>
              <a:rPr lang="es-CO" b="1" dirty="0"/>
              <a:t>FINANCIACIÓN</a:t>
            </a:r>
            <a:endParaRPr lang="pt-BR" b="1" dirty="0"/>
          </a:p>
          <a:p>
            <a:pPr lvl="0"/>
            <a:r>
              <a:rPr lang="es-CO" b="1" dirty="0"/>
              <a:t>IRRIGACIÓN / CONTROL DE INUNDACIONES</a:t>
            </a:r>
            <a:endParaRPr lang="pt-BR" b="1" dirty="0"/>
          </a:p>
          <a:p>
            <a:pPr lvl="0"/>
            <a:r>
              <a:rPr lang="es-CO" b="1" dirty="0"/>
              <a:t>RESÍDUOS LÍQUIDOS INDUSTRIALES Y PELIGROSOS</a:t>
            </a:r>
            <a:endParaRPr lang="pt-BR" b="1" dirty="0"/>
          </a:p>
          <a:p>
            <a:pPr lvl="0"/>
            <a:r>
              <a:rPr lang="es-CO" b="1" dirty="0"/>
              <a:t>ÁGUA POTÁBLE</a:t>
            </a:r>
            <a:endParaRPr lang="pt-BR" b="1" dirty="0"/>
          </a:p>
          <a:p>
            <a:pPr lvl="0"/>
            <a:r>
              <a:rPr lang="es-CO" b="1" dirty="0"/>
              <a:t>ALCANTARILLADO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700" b="1" dirty="0" smtClean="0"/>
              <a:t>X </a:t>
            </a:r>
            <a:r>
              <a:rPr lang="es-CO" sz="2700" b="1" dirty="0"/>
              <a:t>– PRINCIPALES EMPRESAS DE SERVÍCIOS DE INGENIERÍA Y ARQUITECTURA CONSULTIVA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s-CO" b="1" dirty="0" smtClean="0"/>
              <a:t>                                                                                           </a:t>
            </a:r>
            <a:endParaRPr lang="pt-BR" sz="2800" dirty="0"/>
          </a:p>
          <a:p>
            <a:pPr>
              <a:buNone/>
            </a:pPr>
            <a:r>
              <a:rPr lang="es-CO" dirty="0"/>
              <a:t>	</a:t>
            </a:r>
            <a:r>
              <a:rPr lang="es-CO" b="1" dirty="0"/>
              <a:t>SON CERCA DE 20.000 EMPRESAS INSTALADAAS EN TODO BRASIL, CON FACTURACIÓN ANUAL DE US$ 5 </a:t>
            </a:r>
            <a:r>
              <a:rPr lang="es-CO" b="1" dirty="0" err="1"/>
              <a:t>Bn.</a:t>
            </a:r>
            <a:r>
              <a:rPr lang="es-CO" b="1" dirty="0"/>
              <a:t>, Y EMPLEA CERCA DE 20.000 TRABAJADORES, 35% DE LOS CUALES SON INGENIEROS / </a:t>
            </a:r>
            <a:r>
              <a:rPr lang="es-CO" b="1" dirty="0" smtClean="0"/>
              <a:t>ARQUITECTOS.</a:t>
            </a:r>
          </a:p>
          <a:p>
            <a:pPr>
              <a:buNone/>
            </a:pPr>
            <a:endParaRPr lang="pt-BR" sz="2800" b="1" dirty="0"/>
          </a:p>
          <a:p>
            <a:pPr lvl="0">
              <a:buNone/>
            </a:pPr>
            <a:r>
              <a:rPr lang="es-CO" b="1" dirty="0" smtClean="0"/>
              <a:t>1-  ACTIVIDADES</a:t>
            </a:r>
          </a:p>
          <a:p>
            <a:pPr lvl="0">
              <a:buNone/>
            </a:pPr>
            <a:r>
              <a:rPr lang="es-CO" b="1" dirty="0"/>
              <a:t> </a:t>
            </a:r>
            <a:r>
              <a:rPr lang="es-CO" b="1" dirty="0" smtClean="0"/>
              <a:t>        DESARROLLO </a:t>
            </a:r>
            <a:r>
              <a:rPr lang="es-CO" b="1" dirty="0"/>
              <a:t>DE PROYECTOS DE CONSULTORÍA Y DE GERENCIA DE OBRAS, OFRECEN SERVICIOS TÉCNICOS ESPECIALIZADOS, DESDE LA CONCEPCIÓN HASTA LA CONSERVACIÓN DEL PRODUCTO FINAL.</a:t>
            </a:r>
            <a:endParaRPr lang="pt-BR" sz="2000" b="1" dirty="0"/>
          </a:p>
          <a:p>
            <a:pPr>
              <a:buNone/>
            </a:pPr>
            <a:r>
              <a:rPr lang="es-CO" b="1" dirty="0"/>
              <a:t> </a:t>
            </a:r>
            <a:endParaRPr lang="pt-BR" sz="2800" b="1" dirty="0"/>
          </a:p>
          <a:p>
            <a:pPr lvl="0">
              <a:buNone/>
            </a:pPr>
            <a:r>
              <a:rPr lang="es-CO" b="1" dirty="0" smtClean="0"/>
              <a:t>2- OBJETIVOS</a:t>
            </a:r>
            <a:r>
              <a:rPr lang="es-CO" b="1" dirty="0"/>
              <a:t> </a:t>
            </a:r>
            <a:endParaRPr lang="pt-BR" sz="2800" b="1" dirty="0" smtClean="0"/>
          </a:p>
          <a:p>
            <a:pPr lvl="0"/>
            <a:r>
              <a:rPr lang="es-CO" b="1" dirty="0" smtClean="0"/>
              <a:t>PLANEACIÓN</a:t>
            </a:r>
            <a:endParaRPr lang="pt-BR" sz="2800" b="1" dirty="0" smtClean="0"/>
          </a:p>
          <a:p>
            <a:pPr lvl="0"/>
            <a:r>
              <a:rPr lang="es-CO" b="1" dirty="0" smtClean="0"/>
              <a:t>VIABILIDAD</a:t>
            </a:r>
            <a:endParaRPr lang="pt-BR" sz="2800" b="1" dirty="0"/>
          </a:p>
          <a:p>
            <a:pPr lvl="0"/>
            <a:r>
              <a:rPr lang="es-CO" b="1" dirty="0"/>
              <a:t>GERENCIAMIENTO DE OBRAS</a:t>
            </a:r>
            <a:endParaRPr lang="pt-BR" sz="2800" b="1" dirty="0"/>
          </a:p>
          <a:p>
            <a:pPr lvl="0"/>
            <a:r>
              <a:rPr lang="es-CO" b="1" dirty="0"/>
              <a:t>“START UP” DE EMPRENDIMIENTOS</a:t>
            </a:r>
            <a:endParaRPr lang="pt-BR" sz="2800" b="1" dirty="0"/>
          </a:p>
          <a:p>
            <a:pPr lvl="0"/>
            <a:r>
              <a:rPr lang="es-CO" b="1" dirty="0"/>
              <a:t>IMPLANTACIÓN DE CARRETERAS, FERROCARRILES Y METROS</a:t>
            </a:r>
            <a:endParaRPr lang="pt-BR" sz="2800" b="1" dirty="0"/>
          </a:p>
          <a:p>
            <a:pPr lvl="0"/>
            <a:r>
              <a:rPr lang="es-CO" b="1" dirty="0" smtClean="0"/>
              <a:t>PUERTOS, PUENTES</a:t>
            </a:r>
            <a:r>
              <a:rPr lang="es-CO" b="1" dirty="0"/>
              <a:t>, TÚNELES</a:t>
            </a:r>
            <a:endParaRPr lang="pt-BR" sz="2800" b="1" dirty="0"/>
          </a:p>
          <a:p>
            <a:pPr lvl="0"/>
            <a:r>
              <a:rPr lang="es-CO" b="1" dirty="0"/>
              <a:t>OLEODUCTOS , GASODUCTOS, REFINERÍAS, PLATAFORMAS</a:t>
            </a:r>
            <a:endParaRPr lang="pt-BR" sz="2800" b="1" dirty="0"/>
          </a:p>
          <a:p>
            <a:pPr lvl="0"/>
            <a:r>
              <a:rPr lang="es-CO" b="1" dirty="0"/>
              <a:t>SANEAMIENTO</a:t>
            </a:r>
            <a:endParaRPr lang="pt-BR" sz="2800" b="1" dirty="0"/>
          </a:p>
          <a:p>
            <a:pPr lvl="0"/>
            <a:r>
              <a:rPr lang="es-CO" b="1" dirty="0" smtClean="0"/>
              <a:t>AEROPUERTOS, REPRESAS</a:t>
            </a:r>
            <a:r>
              <a:rPr lang="es-CO" b="1" dirty="0"/>
              <a:t>, HIDROELÉCTRICAS</a:t>
            </a:r>
            <a:endParaRPr lang="pt-BR" sz="2800" b="1" dirty="0"/>
          </a:p>
          <a:p>
            <a:pPr lvl="0"/>
            <a:r>
              <a:rPr lang="es-CO" b="1" dirty="0"/>
              <a:t>LÍNEAS DE </a:t>
            </a:r>
            <a:r>
              <a:rPr lang="es-CO" b="1" dirty="0" smtClean="0"/>
              <a:t>TRANSMISIÓN, REDES </a:t>
            </a:r>
            <a:r>
              <a:rPr lang="es-CO" b="1" dirty="0"/>
              <a:t>Y SISTEMAS DE TELECOMUNICACIONES</a:t>
            </a:r>
            <a:endParaRPr lang="pt-BR" sz="2800" b="1" dirty="0"/>
          </a:p>
          <a:p>
            <a:pPr lvl="0"/>
            <a:r>
              <a:rPr lang="es-CO" b="1" dirty="0"/>
              <a:t>SIDERÚRGICAS</a:t>
            </a:r>
            <a:endParaRPr lang="pt-BR" sz="2800" b="1" dirty="0"/>
          </a:p>
          <a:p>
            <a:pPr lvl="0"/>
            <a:r>
              <a:rPr lang="es-CO" b="1" dirty="0"/>
              <a:t>SHOPPINGS, CONJUNTOS RESIDENCIALES, HOSPITALES, ESCUELAS</a:t>
            </a:r>
            <a:endParaRPr lang="pt-BR" sz="2800" b="1" dirty="0"/>
          </a:p>
          <a:p>
            <a:pPr lvl="0"/>
            <a:r>
              <a:rPr lang="es-CO" b="1" dirty="0"/>
              <a:t>PLANEACIÓN URBANA, URBANISMO Y PAISAJISMO</a:t>
            </a:r>
            <a:endParaRPr lang="pt-BR" sz="2800" b="1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700" b="1" dirty="0" smtClean="0"/>
              <a:t>   XI </a:t>
            </a:r>
            <a:r>
              <a:rPr lang="es-CO" sz="2700" b="1" dirty="0"/>
              <a:t>– ENTIDADES Y ASOCIACIONES DE CLASE POR ACTIVIDAD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90364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b="1" dirty="0"/>
              <a:t>XII – SINDICATOS DE LA </a:t>
            </a:r>
            <a:r>
              <a:rPr lang="es-CO" sz="2400" b="1" dirty="0" smtClean="0"/>
              <a:t>CADENA </a:t>
            </a:r>
            <a:r>
              <a:rPr lang="es-CO" sz="2400" b="1" dirty="0"/>
              <a:t>DE LA CONSTRUCCIÓN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08" y="836712"/>
            <a:ext cx="892899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cesar.vergara@uol.com.br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/>
              <a:t>ÁREAS DE CONSTRUCCIÓN CIVÍL E INGENIERÍA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000" b="1" dirty="0" smtClean="0"/>
              <a:t>ÍNDICE</a:t>
            </a: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04856" cy="4248472"/>
          </a:xfrm>
        </p:spPr>
        <p:txBody>
          <a:bodyPr numCol="1">
            <a:noAutofit/>
          </a:bodyPr>
          <a:lstStyle/>
          <a:p>
            <a:pPr algn="l"/>
            <a:r>
              <a:rPr lang="pt-BR" sz="1400" b="1" dirty="0" smtClean="0">
                <a:solidFill>
                  <a:schemeClr val="tx1"/>
                </a:solidFill>
              </a:rPr>
              <a:t>VII- RIO DE JANEIRO 2014 - COPA MUNDIAL DE FÚTBOL</a:t>
            </a:r>
            <a:endParaRPr lang="pt-BR" sz="1400" dirty="0" smtClean="0">
              <a:solidFill>
                <a:schemeClr val="tx1"/>
              </a:solidFill>
            </a:endParaRPr>
          </a:p>
          <a:p>
            <a:pPr lvl="0" algn="l"/>
            <a:r>
              <a:rPr lang="es-CO" sz="1400" b="1" dirty="0" smtClean="0">
                <a:solidFill>
                  <a:schemeClr val="tx1"/>
                </a:solidFill>
              </a:rPr>
              <a:t>         ESTADIOS, CAPACIDAD, INVERSIONES, INFRAESTRUCTURA</a:t>
            </a:r>
            <a:endParaRPr lang="pt-BR" sz="1400" dirty="0" smtClean="0">
              <a:solidFill>
                <a:schemeClr val="tx1"/>
              </a:solidFill>
            </a:endParaRPr>
          </a:p>
          <a:p>
            <a:pPr algn="l"/>
            <a:r>
              <a:rPr lang="es-CO" sz="1400" b="1" dirty="0" smtClean="0">
                <a:solidFill>
                  <a:schemeClr val="tx1"/>
                </a:solidFill>
              </a:rPr>
              <a:t>VIII- RIO DE JANEIRO 2016 – JUEGOS OLÍMPICOS Y PARAOLÍMPICOS      </a:t>
            </a:r>
            <a:endParaRPr lang="pt-BR" sz="1400" dirty="0" smtClean="0">
              <a:solidFill>
                <a:schemeClr val="tx1"/>
              </a:solidFill>
            </a:endParaRPr>
          </a:p>
          <a:p>
            <a:pPr lvl="0" algn="l"/>
            <a:r>
              <a:rPr lang="es-CO" sz="1400" b="1" dirty="0" smtClean="0">
                <a:solidFill>
                  <a:schemeClr val="tx1"/>
                </a:solidFill>
              </a:rPr>
              <a:t>         MODALIDADES OLÍMPICAS Y LOCALIZACIÓN</a:t>
            </a:r>
            <a:endParaRPr lang="pt-BR" sz="1400" dirty="0" smtClean="0">
              <a:solidFill>
                <a:schemeClr val="tx1"/>
              </a:solidFill>
            </a:endParaRPr>
          </a:p>
          <a:p>
            <a:pPr lvl="0" algn="l"/>
            <a:r>
              <a:rPr lang="es-CO" sz="1400" b="1" dirty="0" smtClean="0">
                <a:solidFill>
                  <a:schemeClr val="tx1"/>
                </a:solidFill>
              </a:rPr>
              <a:t>         CATEGORÍAS DE COMPRAS</a:t>
            </a:r>
            <a:endParaRPr lang="pt-BR" sz="1400" dirty="0" smtClean="0">
              <a:solidFill>
                <a:schemeClr val="tx1"/>
              </a:solidFill>
            </a:endParaRPr>
          </a:p>
          <a:p>
            <a:pPr lvl="0" algn="l"/>
            <a:r>
              <a:rPr lang="es-CO" sz="1400" b="1" dirty="0" smtClean="0">
                <a:solidFill>
                  <a:schemeClr val="tx1"/>
                </a:solidFill>
              </a:rPr>
              <a:t>         REQUERIMIENTOS</a:t>
            </a:r>
            <a:endParaRPr lang="pt-BR" sz="1400" dirty="0" smtClean="0">
              <a:solidFill>
                <a:schemeClr val="tx1"/>
              </a:solidFill>
            </a:endParaRPr>
          </a:p>
          <a:p>
            <a:pPr lvl="0" algn="l"/>
            <a:r>
              <a:rPr lang="es-CO" sz="1400" b="1" dirty="0" smtClean="0">
                <a:solidFill>
                  <a:schemeClr val="tx1"/>
                </a:solidFill>
              </a:rPr>
              <a:t>         PRE-INSCRIPCIÓN</a:t>
            </a:r>
            <a:endParaRPr lang="pt-BR" sz="1400" dirty="0" smtClean="0">
              <a:solidFill>
                <a:schemeClr val="tx1"/>
              </a:solidFill>
            </a:endParaRPr>
          </a:p>
          <a:p>
            <a:pPr lvl="0" algn="l"/>
            <a:r>
              <a:rPr lang="es-CO" sz="1400" b="1" dirty="0" smtClean="0">
                <a:solidFill>
                  <a:schemeClr val="tx1"/>
                </a:solidFill>
              </a:rPr>
              <a:t>         REGISTRO Y HOMOLOGACIÓN DE LA EMPRESA, PRODUCTOS Y SERVICIOS</a:t>
            </a:r>
            <a:endParaRPr lang="pt-BR" sz="1400" dirty="0" smtClean="0">
              <a:solidFill>
                <a:schemeClr val="tx1"/>
              </a:solidFill>
            </a:endParaRPr>
          </a:p>
          <a:p>
            <a:pPr algn="l"/>
            <a:r>
              <a:rPr lang="es-CO" sz="1400" b="1" dirty="0" smtClean="0">
                <a:solidFill>
                  <a:schemeClr val="tx1"/>
                </a:solidFill>
              </a:rPr>
              <a:t>IX-  PRINCIPALES EMPRESAS DE CONSTRUCCIÓN:  INFRAESTRUCTURA Y RESIDENCIAS</a:t>
            </a:r>
            <a:endParaRPr lang="pt-BR" sz="1400" dirty="0" smtClean="0">
              <a:solidFill>
                <a:schemeClr val="tx1"/>
              </a:solidFill>
            </a:endParaRPr>
          </a:p>
          <a:p>
            <a:pPr algn="l"/>
            <a:r>
              <a:rPr lang="es-CO" sz="1400" b="1" dirty="0" smtClean="0">
                <a:solidFill>
                  <a:schemeClr val="tx1"/>
                </a:solidFill>
              </a:rPr>
              <a:t>X -  PRINCIPALES EMPRESAS DE SERVICIOS DE INGENIERÍA Y ARQUITECTURA </a:t>
            </a:r>
            <a:endParaRPr lang="pt-BR" sz="1400" dirty="0" smtClean="0">
              <a:solidFill>
                <a:schemeClr val="tx1"/>
              </a:solidFill>
            </a:endParaRPr>
          </a:p>
          <a:p>
            <a:pPr algn="l"/>
            <a:r>
              <a:rPr lang="es-CO" sz="1400" b="1" dirty="0" smtClean="0">
                <a:solidFill>
                  <a:schemeClr val="tx1"/>
                </a:solidFill>
              </a:rPr>
              <a:t>XI - ENTIDADES Y ASOCIACIONES DE CLASE POR ACTIVIDAD</a:t>
            </a:r>
            <a:endParaRPr lang="pt-BR" sz="1400" dirty="0" smtClean="0">
              <a:solidFill>
                <a:schemeClr val="tx1"/>
              </a:solidFill>
            </a:endParaRPr>
          </a:p>
          <a:p>
            <a:pPr algn="l"/>
            <a:r>
              <a:rPr lang="es-CO" sz="1400" b="1" dirty="0" smtClean="0">
                <a:solidFill>
                  <a:schemeClr val="tx1"/>
                </a:solidFill>
              </a:rPr>
              <a:t>XII- SINDICATOS DE LA CADENA DE LA CONSTRUCCIÓN</a:t>
            </a:r>
            <a:endParaRPr lang="pt-BR" sz="1400" dirty="0" smtClean="0">
              <a:solidFill>
                <a:schemeClr val="tx1"/>
              </a:solidFill>
            </a:endParaRPr>
          </a:p>
          <a:p>
            <a:pPr algn="l"/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kumimoji="0" lang="es-C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-  ALGUNOS DATOS IMPORTANTES DE LA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CALIDAD</a:t>
            </a:r>
            <a:r>
              <a:rPr kumimoji="0" lang="es-C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 LA </a:t>
            </a:r>
            <a:r>
              <a:rPr kumimoji="0" lang="pt-B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INFRAESTRUCTURA </a:t>
            </a:r>
            <a:endParaRPr lang="pt-BR" sz="24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55576" y="2578812"/>
            <a:ext cx="72728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endParaRPr kumimoji="0" lang="pt-B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Fuente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: World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Economic</a:t>
            </a:r>
            <a:r>
              <a:rPr kumimoji="0" lang="pt-B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Forum</a:t>
            </a:r>
            <a:r>
              <a:rPr lang="pt-BR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2012-2013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Los</a:t>
            </a:r>
            <a:r>
              <a:rPr kumimoji="0" lang="es-C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servicios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 transporte, sistema</a:t>
            </a:r>
            <a:r>
              <a:rPr kumimoji="0" lang="es-C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eléctrico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comunicaciones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necesitan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mejora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ampliación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7" y="1196752"/>
            <a:ext cx="7439025" cy="384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6"/>
            <a:r>
              <a:rPr lang="pt-BR" sz="2400" b="1" dirty="0" smtClean="0"/>
              <a:t>               ABSORCIÓN DE NUEVAS TECNOLOGÍAS</a:t>
            </a:r>
            <a:endParaRPr lang="pt-B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2008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99592" y="5157192"/>
            <a:ext cx="58045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Fuente</a:t>
            </a:r>
            <a:r>
              <a:rPr lang="pt-BR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: World </a:t>
            </a:r>
            <a:r>
              <a:rPr lang="pt-BR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Economic</a:t>
            </a:r>
            <a:r>
              <a:rPr lang="pt-BR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Forum</a:t>
            </a:r>
            <a:r>
              <a:rPr lang="pt-BR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2012-2013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/>
              <a:t/>
            </a:r>
            <a:br>
              <a:rPr lang="pt-BR" sz="2700" b="1" dirty="0"/>
            </a:br>
            <a:r>
              <a:rPr lang="pt-BR" sz="2700" b="1" dirty="0" smtClean="0"/>
              <a:t>SOFISTICACIÓN </a:t>
            </a:r>
            <a:r>
              <a:rPr lang="pt-BR" sz="2700" b="1" dirty="0"/>
              <a:t>DE LA PRODUCCIÓN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 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819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83568" y="4721662"/>
            <a:ext cx="60470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Fuente</a:t>
            </a:r>
            <a:r>
              <a:rPr lang="pt-BR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: World </a:t>
            </a:r>
            <a:r>
              <a:rPr lang="pt-BR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Economic</a:t>
            </a:r>
            <a:r>
              <a:rPr lang="pt-BR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Forum</a:t>
            </a:r>
            <a:r>
              <a:rPr lang="pt-BR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2012-2013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/>
              <a:t/>
            </a:r>
            <a:br>
              <a:rPr lang="pt-BR" sz="2700" b="1" dirty="0"/>
            </a:b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/>
              <a:t/>
            </a:r>
            <a:br>
              <a:rPr lang="pt-BR" sz="2700" b="1" dirty="0"/>
            </a:br>
            <a:r>
              <a:rPr lang="pt-BR" sz="2700" b="1" dirty="0" smtClean="0"/>
              <a:t>FACTORES </a:t>
            </a:r>
            <a:r>
              <a:rPr lang="pt-BR" sz="2700" b="1" dirty="0"/>
              <a:t>MAS PROBLEMATICOS PARA COMPETITIVIDAD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13435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115616" y="3982998"/>
            <a:ext cx="56149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Fuente</a:t>
            </a:r>
            <a:r>
              <a:rPr lang="pt-BR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: World </a:t>
            </a:r>
            <a:r>
              <a:rPr lang="pt-BR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Economic</a:t>
            </a:r>
            <a:r>
              <a:rPr lang="pt-BR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Forum</a:t>
            </a:r>
            <a:r>
              <a:rPr lang="pt-BR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2012-2013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2700" b="1" dirty="0" smtClean="0"/>
              <a:t>NÚMERO </a:t>
            </a:r>
            <a:r>
              <a:rPr lang="pt-BR" sz="2700" b="1" dirty="0"/>
              <a:t>DE DÍAS NECESARIOS PARA ABRIR UM NEGOCIO 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" y="1916832"/>
            <a:ext cx="7629525" cy="35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043608" y="3244334"/>
            <a:ext cx="56869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Fuente</a:t>
            </a:r>
            <a:r>
              <a:rPr lang="pt-BR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: World </a:t>
            </a:r>
            <a:r>
              <a:rPr lang="pt-BR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Economic</a:t>
            </a:r>
            <a:r>
              <a:rPr lang="pt-BR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Forum</a:t>
            </a:r>
            <a:r>
              <a:rPr lang="pt-BR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2012-2013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sz="2700" b="1" dirty="0"/>
              <a:t>II</a:t>
            </a:r>
            <a:r>
              <a:rPr lang="es-CO" b="1" dirty="0"/>
              <a:t> - </a:t>
            </a:r>
            <a:r>
              <a:rPr lang="es-CO" sz="2700" b="1" dirty="0"/>
              <a:t>LICITACIONES: DESCRIPCIÓN DE UN PROCESO TÍPICO</a:t>
            </a:r>
            <a:r>
              <a:rPr lang="pt-BR" sz="2700" dirty="0"/>
              <a:t/>
            </a:r>
            <a:br>
              <a:rPr lang="pt-BR" sz="2700" dirty="0"/>
            </a:b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s-CO" b="1" dirty="0" smtClean="0"/>
              <a:t>1-Pre-Inscripción  </a:t>
            </a:r>
            <a:r>
              <a:rPr lang="es-CO" b="1" dirty="0"/>
              <a:t>(Informaciones Básicas)</a:t>
            </a:r>
            <a:endParaRPr lang="pt-BR" b="1" dirty="0"/>
          </a:p>
          <a:p>
            <a:r>
              <a:rPr lang="es-CO" b="1" dirty="0"/>
              <a:t>Nombre, NIT, Localizaciones, Contrato Social, Últimos Balances, Facturación, Directorio, Capital Integrado, etc..</a:t>
            </a:r>
            <a:endParaRPr lang="pt-BR" b="1" dirty="0"/>
          </a:p>
          <a:p>
            <a:r>
              <a:rPr lang="es-CO" b="1" dirty="0"/>
              <a:t>Productos y Servicios</a:t>
            </a:r>
            <a:endParaRPr lang="pt-BR" b="1" dirty="0"/>
          </a:p>
          <a:p>
            <a:r>
              <a:rPr lang="es-CO" b="1" dirty="0"/>
              <a:t>Catálogos de Productos y </a:t>
            </a:r>
            <a:r>
              <a:rPr lang="es-CO" b="1" dirty="0" err="1"/>
              <a:t>Servícios</a:t>
            </a:r>
            <a:r>
              <a:rPr lang="es-CO" b="1" dirty="0"/>
              <a:t>, </a:t>
            </a:r>
            <a:r>
              <a:rPr lang="es-CO" b="1" dirty="0" err="1"/>
              <a:t>Follletos</a:t>
            </a:r>
            <a:r>
              <a:rPr lang="es-CO" b="1" dirty="0"/>
              <a:t>, </a:t>
            </a:r>
            <a:r>
              <a:rPr lang="es-CO" b="1" dirty="0" err="1"/>
              <a:t>Brochuras</a:t>
            </a:r>
            <a:r>
              <a:rPr lang="es-CO" b="1" dirty="0"/>
              <a:t>, etc.</a:t>
            </a:r>
            <a:endParaRPr lang="pt-BR" b="1" dirty="0"/>
          </a:p>
          <a:p>
            <a:r>
              <a:rPr lang="es-CO" b="1" dirty="0"/>
              <a:t>Referencias y Principales Clientes</a:t>
            </a:r>
            <a:endParaRPr lang="pt-BR" b="1" dirty="0"/>
          </a:p>
          <a:p>
            <a:r>
              <a:rPr lang="es-CO" b="1" dirty="0"/>
              <a:t>Facturación Nacional y Exportaciones</a:t>
            </a:r>
            <a:endParaRPr lang="pt-BR" b="1" dirty="0"/>
          </a:p>
          <a:p>
            <a:pPr lvl="0">
              <a:buNone/>
            </a:pPr>
            <a:r>
              <a:rPr lang="es-CO" b="1" dirty="0" smtClean="0"/>
              <a:t>2-Pre </a:t>
            </a:r>
            <a:r>
              <a:rPr lang="es-CO" b="1" dirty="0"/>
              <a:t>Calificación Técnica</a:t>
            </a:r>
            <a:endParaRPr lang="pt-BR" b="1" dirty="0"/>
          </a:p>
          <a:p>
            <a:r>
              <a:rPr lang="es-CO" b="1" dirty="0"/>
              <a:t>Certificados Internacionales de Calificación (ISO 9000, etc.)</a:t>
            </a:r>
            <a:endParaRPr lang="pt-BR" b="1" dirty="0"/>
          </a:p>
          <a:p>
            <a:r>
              <a:rPr lang="es-CO" b="1" dirty="0"/>
              <a:t>Especificaciones Técnicas de Productos</a:t>
            </a:r>
            <a:endParaRPr lang="pt-BR" b="1" dirty="0"/>
          </a:p>
          <a:p>
            <a:pPr lvl="0">
              <a:buNone/>
            </a:pPr>
            <a:r>
              <a:rPr lang="es-CO" b="1" dirty="0" smtClean="0"/>
              <a:t>3-Registro </a:t>
            </a:r>
            <a:r>
              <a:rPr lang="es-CO" b="1" dirty="0"/>
              <a:t>Oficial</a:t>
            </a:r>
            <a:endParaRPr lang="pt-BR" b="1" dirty="0"/>
          </a:p>
          <a:p>
            <a:r>
              <a:rPr lang="es-CO" b="1" dirty="0"/>
              <a:t>Certificados comprobando estar al día con los Pagos de Impuestos, de  Trabajadores y sus Regalías .</a:t>
            </a:r>
            <a:endParaRPr lang="pt-BR" b="1" dirty="0"/>
          </a:p>
          <a:p>
            <a:r>
              <a:rPr lang="es-CO" b="1" dirty="0"/>
              <a:t>Registro Oficial actualizado de Funcionamiento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E3A2-88E9-4E20-A797-53D7E10187F5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cesar.vergara@uol.com.br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351</TotalTime>
  <Words>1194</Words>
  <Application>Microsoft Office PowerPoint</Application>
  <PresentationFormat>Presentación en pantalla (4:3)</PresentationFormat>
  <Paragraphs>417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do Office</vt:lpstr>
      <vt:lpstr>OPORTUNIDADES DE NEGOCIOS EN BRASIL HASTA 2016</vt:lpstr>
      <vt:lpstr> ÁREAS DE CONSTRUCCIÓN CIVÍL E INGENIERÍA  ÍNDICE  </vt:lpstr>
      <vt:lpstr>ÁREAS DE CONSTRUCCIÓN CIVÍL E INGENIERÍA  ÍNDICE</vt:lpstr>
      <vt:lpstr>I -  ALGUNOS DATOS IMPORTANTES DE LA  CALIDAD DE LA INFRAESTRUCTURA </vt:lpstr>
      <vt:lpstr>               ABSORCIÓN DE NUEVAS TECNOLOGÍAS</vt:lpstr>
      <vt:lpstr>  SOFISTICACIÓN DE LA PRODUCCIÓN   </vt:lpstr>
      <vt:lpstr>    FACTORES MAS PROBLEMATICOS PARA COMPETITIVIDAD   </vt:lpstr>
      <vt:lpstr>    NÚMERO DE DÍAS NECESARIOS PARA ABRIR UM NEGOCIO      </vt:lpstr>
      <vt:lpstr>II - LICITACIONES: DESCRIPCIÓN DE UN PROCESO TÍPICO </vt:lpstr>
      <vt:lpstr>II - LICITACIONES: DESCRIPCIÓN DE UN PROCESO TÍPICO</vt:lpstr>
      <vt:lpstr>  III – TOTAL DE INVERSIONES : RESIDENCIAS, INFRAESTRUCTURA Y SANEAMIENTO </vt:lpstr>
      <vt:lpstr>IV – ÁREA RESIDENCIAL   </vt:lpstr>
      <vt:lpstr>IV – ÁREA RESIDENCIAL   </vt:lpstr>
      <vt:lpstr>   IV – ÁREA RESIDENCIAL  PRECIOS DE MATERIALES DE CONSTRUCCIÓN EN EL ESTADO DE S.P, EN ABRIL DE 2013  </vt:lpstr>
      <vt:lpstr>  IV – ÁREA RESIDENCIAL  PRECIOS DE MATERIALES DE CONSTRUCCIÓN EN EL ESTADO DE S.P, EN ABRIL DE 2013  </vt:lpstr>
      <vt:lpstr>V – AEROPUERTOS</vt:lpstr>
      <vt:lpstr>VI – PUERTOS 1-INVERSIONES PREVISTAS U$24 Bn </vt:lpstr>
      <vt:lpstr>  VI – PUERTOS   </vt:lpstr>
      <vt:lpstr>VII – RIO DE JANEIRO – COPA MUNDIAL DE FÚTBOL</vt:lpstr>
      <vt:lpstr>    VIII – RIO DE JANEIRO 2016 – JUEGOS OLÍMPICOS Y PARAOLÍMPICOS   </vt:lpstr>
      <vt:lpstr>  VIII – RIO DE JANEIRO 2016 – JUEGOS OLÍMPICOS Y PARAOLÍMPICOS </vt:lpstr>
      <vt:lpstr>VIII – RIO DE JANEIRO 2016 – JUEGOS OLÍMPICOS Y PARAOLÍMPICOS</vt:lpstr>
      <vt:lpstr>VIII – RIO DE JANEIRO 2016 – JUEGOS OLÍMPICOS Y PARAOLÍMPICOS </vt:lpstr>
      <vt:lpstr>VIII – RIO DE JANEIRO 2016 – JUEGOS OLÍMPICOS Y PARAOLÍMPICOS </vt:lpstr>
      <vt:lpstr> IX – PRINCIPALES EMPRESAS DE CONSTRUCCIÓN, INFRAESTRUCTURA Y RESIDENCIAS </vt:lpstr>
      <vt:lpstr>  IX – PRINCIPALES EMPRESAS DE CONSTRUCCIÓN, INFRAESTRUCTURA Y RESIDENCIAS </vt:lpstr>
      <vt:lpstr> X – PRINCIPALES EMPRESAS DE SERVÍCIOS DE INGENIERÍA Y ARQUITECTURA CONSULTIVA </vt:lpstr>
      <vt:lpstr>    XI – ENTIDADES Y ASOCIACIONES DE CLASE POR ACTIVIDAD </vt:lpstr>
      <vt:lpstr>XII – SINDICATOS DE LA CADENA DE LA CONSTRUCCIÓN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OPORTUNIDADE DE NEGOCIOS EM BRASIL HASTA 2016</dc:title>
  <dc:creator>Tatiana PC</dc:creator>
  <cp:lastModifiedBy>msuarez</cp:lastModifiedBy>
  <cp:revision>105</cp:revision>
  <dcterms:created xsi:type="dcterms:W3CDTF">2013-05-31T16:05:45Z</dcterms:created>
  <dcterms:modified xsi:type="dcterms:W3CDTF">2013-06-04T13:16:43Z</dcterms:modified>
</cp:coreProperties>
</file>