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8" r:id="rId3"/>
    <p:sldId id="266" r:id="rId4"/>
    <p:sldId id="260" r:id="rId5"/>
    <p:sldId id="287" r:id="rId6"/>
    <p:sldId id="277" r:id="rId7"/>
    <p:sldId id="281" r:id="rId8"/>
    <p:sldId id="261" r:id="rId9"/>
    <p:sldId id="264" r:id="rId10"/>
    <p:sldId id="265" r:id="rId11"/>
    <p:sldId id="273" r:id="rId12"/>
    <p:sldId id="285" r:id="rId13"/>
    <p:sldId id="286" r:id="rId14"/>
    <p:sldId id="268" r:id="rId15"/>
    <p:sldId id="274" r:id="rId16"/>
    <p:sldId id="275" r:id="rId17"/>
    <p:sldId id="276" r:id="rId18"/>
    <p:sldId id="283" r:id="rId19"/>
    <p:sldId id="284" r:id="rId20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61C"/>
    <a:srgbClr val="CC9B00"/>
    <a:srgbClr val="A47D00"/>
    <a:srgbClr val="FFFFFF"/>
    <a:srgbClr val="FFEBAB"/>
    <a:srgbClr val="FFE8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0D7B3FE2-F910-42F3-8FB2-3C14BFAF5714}" type="datetimeFigureOut">
              <a:rPr lang="es-ES"/>
              <a:pPr>
                <a:defRPr/>
              </a:pPr>
              <a:t>03/08/2012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63926511-BB04-4D0B-822F-BF5951B28F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C1BEED-382B-43BC-8903-A45F8D82AD5C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908372-D465-4FE1-9C02-B26ABB30E771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C197E1-6267-46D8-8749-1F8D3393CE24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C2E3-1671-4390-A9A8-E09C7E9B8395}" type="datetimeFigureOut">
              <a:rPr lang="es-ES"/>
              <a:pPr>
                <a:defRPr/>
              </a:pPr>
              <a:t>03/08/2012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5F46-6D39-46F8-AF4F-656E76008C6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276BC-6838-4D11-9292-4AB4335B55FA}" type="datetimeFigureOut">
              <a:rPr lang="es-ES"/>
              <a:pPr>
                <a:defRPr/>
              </a:pPr>
              <a:t>03/08/2012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C8579-2CE9-4C3C-97CE-6080341D1EA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B70C-7338-43D6-81A1-296244E80429}" type="datetimeFigureOut">
              <a:rPr lang="es-ES"/>
              <a:pPr>
                <a:defRPr/>
              </a:pPr>
              <a:t>03/08/2012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15D9-F15B-40EC-ACC2-06957A8568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9BED-1E0F-4F02-A9D0-467306645ABB}" type="datetimeFigureOut">
              <a:rPr lang="es-ES"/>
              <a:pPr>
                <a:defRPr/>
              </a:pPr>
              <a:t>03/08/2012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59A0-61B1-40A8-A2D4-90179837FDB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4CA6-8C67-4F4A-9037-6B7F1DE09888}" type="datetimeFigureOut">
              <a:rPr lang="es-ES"/>
              <a:pPr>
                <a:defRPr/>
              </a:pPr>
              <a:t>03/08/2012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B1CD-B5A8-4914-AA0B-2538D6BC800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345B-4D5C-40EB-A054-E18E5862AF8D}" type="datetimeFigureOut">
              <a:rPr lang="es-ES"/>
              <a:pPr>
                <a:defRPr/>
              </a:pPr>
              <a:t>03/08/2012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3488-ACA2-487D-A3AE-E1AE000BDB3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4305-4681-4DED-9550-2A22B68BA980}" type="datetimeFigureOut">
              <a:rPr lang="es-ES"/>
              <a:pPr>
                <a:defRPr/>
              </a:pPr>
              <a:t>03/08/2012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721E-1C88-40DF-ADB9-1B7F7545150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9E4A-08C5-4F44-AA1A-8E808DFCB8D0}" type="datetimeFigureOut">
              <a:rPr lang="es-ES"/>
              <a:pPr>
                <a:defRPr/>
              </a:pPr>
              <a:t>03/08/2012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E19C-419D-4660-8D39-CFF3B6AE70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0246-2D9F-4878-8727-2C39FB41035B}" type="datetimeFigureOut">
              <a:rPr lang="es-ES"/>
              <a:pPr>
                <a:defRPr/>
              </a:pPr>
              <a:t>03/08/2012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F0E6-6B10-451B-899B-1A359FD067B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47EC-19E4-4713-BBD8-35257560D8DF}" type="datetimeFigureOut">
              <a:rPr lang="es-ES"/>
              <a:pPr>
                <a:defRPr/>
              </a:pPr>
              <a:t>03/08/2012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3DBF-9E97-4755-BF05-6CDCDBB738A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B559-5611-4D74-A605-A349120E84E8}" type="datetimeFigureOut">
              <a:rPr lang="es-ES"/>
              <a:pPr>
                <a:defRPr/>
              </a:pPr>
              <a:t>03/08/2012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5897-CC56-43C9-943D-B2DC20F1FE1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5479EC-C58E-466F-9D75-294469480875}" type="datetimeFigureOut">
              <a:rPr lang="es-ES"/>
              <a:pPr>
                <a:defRPr/>
              </a:pPr>
              <a:t>03/08/2012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A46F70-9DA4-4F01-9E43-53CF8ADDF61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2 Imagen" descr="CF137834-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8929688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3 CuadroTexto"/>
          <p:cNvSpPr txBox="1">
            <a:spLocks noChangeArrowheads="1"/>
          </p:cNvSpPr>
          <p:nvPr/>
        </p:nvSpPr>
        <p:spPr bwMode="auto">
          <a:xfrm>
            <a:off x="0" y="261938"/>
            <a:ext cx="3995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>
                <a:solidFill>
                  <a:schemeClr val="bg1"/>
                </a:solidFill>
                <a:latin typeface="Albertus Medium" pitchFamily="34" charset="0"/>
                <a:ea typeface="Arial Unicode MS" pitchFamily="34" charset="-128"/>
                <a:cs typeface="Arial Unicode MS" pitchFamily="34" charset="-128"/>
              </a:rPr>
              <a:t>Los </a:t>
            </a:r>
            <a:r>
              <a:rPr lang="es-ES" sz="3600" b="1">
                <a:solidFill>
                  <a:srgbClr val="FF0000"/>
                </a:solidFill>
                <a:latin typeface="Albertus Medium" pitchFamily="34" charset="0"/>
                <a:ea typeface="Arial Unicode MS" pitchFamily="34" charset="-128"/>
                <a:cs typeface="Arial Unicode MS" pitchFamily="34" charset="-128"/>
              </a:rPr>
              <a:t>colombianos</a:t>
            </a:r>
            <a:endParaRPr lang="es-ES" sz="3600" b="1">
              <a:solidFill>
                <a:schemeClr val="bg1"/>
              </a:solidFill>
              <a:latin typeface="Albertus Medium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4 Imagen" descr="Logo Innpuls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625" y="6021388"/>
            <a:ext cx="1916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5 Imagen" descr="Viejito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07950" y="-61913"/>
            <a:ext cx="554355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0" dirty="0">
                <a:solidFill>
                  <a:schemeClr val="bg1">
                    <a:lumMod val="85000"/>
                  </a:schemeClr>
                </a:solidFill>
                <a:latin typeface="Albertus Medium" pitchFamily="34" charset="0"/>
              </a:rPr>
              <a:t>somos</a:t>
            </a:r>
          </a:p>
        </p:txBody>
      </p:sp>
      <p:sp>
        <p:nvSpPr>
          <p:cNvPr id="2055" name="14 Rectángulo"/>
          <p:cNvSpPr>
            <a:spLocks noChangeArrowheads="1"/>
          </p:cNvSpPr>
          <p:nvPr/>
        </p:nvSpPr>
        <p:spPr bwMode="auto">
          <a:xfrm>
            <a:off x="250825" y="5302250"/>
            <a:ext cx="2838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Arial Narrow" pitchFamily="34" charset="0"/>
              </a:rPr>
              <a:t>echados para </a:t>
            </a:r>
            <a:r>
              <a:rPr lang="es-ES" sz="3600">
                <a:solidFill>
                  <a:schemeClr val="bg1"/>
                </a:solidFill>
                <a:latin typeface="Arial Narrow" pitchFamily="34" charset="0"/>
              </a:rPr>
              <a:t>adelante</a:t>
            </a:r>
            <a:endParaRPr lang="es-ES" sz="3600">
              <a:latin typeface="Arial Narrow" pitchFamily="34" charset="0"/>
            </a:endParaRPr>
          </a:p>
        </p:txBody>
      </p:sp>
      <p:sp>
        <p:nvSpPr>
          <p:cNvPr id="2056" name="15 CuadroTexto"/>
          <p:cNvSpPr txBox="1">
            <a:spLocks noChangeArrowheads="1"/>
          </p:cNvSpPr>
          <p:nvPr/>
        </p:nvSpPr>
        <p:spPr bwMode="auto">
          <a:xfrm>
            <a:off x="468313" y="5662613"/>
            <a:ext cx="3240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emotivos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y apasionados </a:t>
            </a:r>
            <a:endParaRPr lang="es-ES" sz="4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2057" name="17 Rectángulo"/>
          <p:cNvSpPr>
            <a:spLocks noChangeArrowheads="1"/>
          </p:cNvSpPr>
          <p:nvPr/>
        </p:nvSpPr>
        <p:spPr bwMode="auto">
          <a:xfrm>
            <a:off x="168275" y="4870450"/>
            <a:ext cx="2532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buenos</a:t>
            </a:r>
            <a:r>
              <a:rPr lang="es-E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trabajadores</a:t>
            </a:r>
            <a:endParaRPr lang="es-E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59" name="19 CuadroTexto"/>
          <p:cNvSpPr txBox="1">
            <a:spLocks noChangeArrowheads="1"/>
          </p:cNvSpPr>
          <p:nvPr/>
        </p:nvSpPr>
        <p:spPr bwMode="auto">
          <a:xfrm>
            <a:off x="620713" y="6096000"/>
            <a:ext cx="2151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Arial Narrow" pitchFamily="34" charset="0"/>
              </a:rPr>
              <a:t>re</a:t>
            </a:r>
            <a:r>
              <a:rPr lang="es-ES" sz="3600">
                <a:solidFill>
                  <a:schemeClr val="bg1"/>
                </a:solidFill>
                <a:latin typeface="Arial Narrow" pitchFamily="34" charset="0"/>
              </a:rPr>
              <a:t>busca</a:t>
            </a:r>
            <a:r>
              <a:rPr lang="es-ES">
                <a:solidFill>
                  <a:schemeClr val="bg1"/>
                </a:solidFill>
                <a:latin typeface="Arial Narrow" pitchFamily="34" charset="0"/>
              </a:rPr>
              <a:t>dores</a:t>
            </a:r>
            <a:r>
              <a:rPr lang="es-ES" sz="200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s-ES" sz="48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8163" y="541338"/>
            <a:ext cx="20177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atin typeface="Albertus Medium" pitchFamily="34" charset="0"/>
              </a:rPr>
              <a:t>Se generan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mejores </a:t>
            </a:r>
            <a:r>
              <a:rPr lang="es-ES" sz="2000" b="1" dirty="0">
                <a:latin typeface="Albertus Medium" pitchFamily="34" charset="0"/>
              </a:rPr>
              <a:t>empleos  </a:t>
            </a:r>
          </a:p>
        </p:txBody>
      </p:sp>
      <p:sp>
        <p:nvSpPr>
          <p:cNvPr id="11267" name="4 CuadroTexto"/>
          <p:cNvSpPr txBox="1">
            <a:spLocks noChangeArrowheads="1"/>
          </p:cNvSpPr>
          <p:nvPr/>
        </p:nvSpPr>
        <p:spPr bwMode="auto">
          <a:xfrm>
            <a:off x="250825" y="188913"/>
            <a:ext cx="5032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{</a:t>
            </a:r>
          </a:p>
        </p:txBody>
      </p:sp>
      <p:sp>
        <p:nvSpPr>
          <p:cNvPr id="11268" name="5 CuadroTexto"/>
          <p:cNvSpPr txBox="1">
            <a:spLocks noChangeArrowheads="1"/>
          </p:cNvSpPr>
          <p:nvPr/>
        </p:nvSpPr>
        <p:spPr bwMode="auto">
          <a:xfrm>
            <a:off x="2555875" y="188913"/>
            <a:ext cx="5048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}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779838" y="2792413"/>
            <a:ext cx="46799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atin typeface="Albertus Medium" pitchFamily="34" charset="0"/>
              </a:rPr>
              <a:t>Al ser conectores de la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economía global,  </a:t>
            </a:r>
          </a:p>
          <a:p>
            <a:pPr algn="ctr">
              <a:defRPr/>
            </a:pPr>
            <a:r>
              <a:rPr lang="es-ES" sz="2000" b="1" dirty="0">
                <a:latin typeface="Albertus Medium" pitchFamily="34" charset="0"/>
              </a:rPr>
              <a:t>se atrae mayor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capital extranjero</a:t>
            </a:r>
          </a:p>
        </p:txBody>
      </p:sp>
      <p:sp>
        <p:nvSpPr>
          <p:cNvPr id="11271" name="4 CuadroTexto"/>
          <p:cNvSpPr txBox="1">
            <a:spLocks noChangeArrowheads="1"/>
          </p:cNvSpPr>
          <p:nvPr/>
        </p:nvSpPr>
        <p:spPr bwMode="auto">
          <a:xfrm>
            <a:off x="3492500" y="2332038"/>
            <a:ext cx="5032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{</a:t>
            </a:r>
          </a:p>
        </p:txBody>
      </p:sp>
      <p:sp>
        <p:nvSpPr>
          <p:cNvPr id="11272" name="5 CuadroTexto"/>
          <p:cNvSpPr txBox="1">
            <a:spLocks noChangeArrowheads="1"/>
          </p:cNvSpPr>
          <p:nvPr/>
        </p:nvSpPr>
        <p:spPr bwMode="auto">
          <a:xfrm>
            <a:off x="8170863" y="2276475"/>
            <a:ext cx="5048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}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067175" y="3716338"/>
            <a:ext cx="39608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+</a:t>
            </a:r>
            <a:r>
              <a:rPr lang="es-ES" sz="2000" b="1" dirty="0">
                <a:latin typeface="Albertus Medium" pitchFamily="34" charset="0"/>
              </a:rPr>
              <a:t>rentabilidad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+</a:t>
            </a:r>
            <a:r>
              <a:rPr lang="es-ES" sz="2000" b="1" dirty="0">
                <a:latin typeface="Albertus Medium" pitchFamily="34" charset="0"/>
              </a:rPr>
              <a:t>impuestos  </a:t>
            </a:r>
          </a:p>
          <a:p>
            <a:pPr algn="ctr">
              <a:defRPr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= desarrollo social </a:t>
            </a:r>
            <a:r>
              <a:rPr lang="es-ES" sz="2000" b="1" dirty="0">
                <a:latin typeface="Albertus Medium" pitchFamily="34" charset="0"/>
              </a:rPr>
              <a:t> </a:t>
            </a:r>
          </a:p>
        </p:txBody>
      </p:sp>
      <p:sp>
        <p:nvSpPr>
          <p:cNvPr id="11274" name="4 CuadroTexto"/>
          <p:cNvSpPr txBox="1">
            <a:spLocks noChangeArrowheads="1"/>
          </p:cNvSpPr>
          <p:nvPr/>
        </p:nvSpPr>
        <p:spPr bwMode="auto">
          <a:xfrm>
            <a:off x="252413" y="3284538"/>
            <a:ext cx="50323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{</a:t>
            </a:r>
          </a:p>
        </p:txBody>
      </p:sp>
      <p:sp>
        <p:nvSpPr>
          <p:cNvPr id="11275" name="5 CuadroTexto"/>
          <p:cNvSpPr txBox="1">
            <a:spLocks noChangeArrowheads="1"/>
          </p:cNvSpPr>
          <p:nvPr/>
        </p:nvSpPr>
        <p:spPr bwMode="auto">
          <a:xfrm>
            <a:off x="2555875" y="3284538"/>
            <a:ext cx="5048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}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36575" y="4494213"/>
            <a:ext cx="23050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atin typeface="Albertus Medium" pitchFamily="34" charset="0"/>
              </a:rPr>
              <a:t>Se propicia un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ecosistema</a:t>
            </a:r>
            <a:r>
              <a:rPr lang="es-ES" sz="2000" b="1" dirty="0">
                <a:latin typeface="Albertus Medium" pitchFamily="34" charset="0"/>
              </a:rPr>
              <a:t> más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saludable </a:t>
            </a:r>
          </a:p>
        </p:txBody>
      </p:sp>
      <p:sp>
        <p:nvSpPr>
          <p:cNvPr id="11277" name="4 CuadroTexto"/>
          <p:cNvSpPr txBox="1">
            <a:spLocks noChangeArrowheads="1"/>
          </p:cNvSpPr>
          <p:nvPr/>
        </p:nvSpPr>
        <p:spPr bwMode="auto">
          <a:xfrm>
            <a:off x="323850" y="4292600"/>
            <a:ext cx="5032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{</a:t>
            </a:r>
          </a:p>
        </p:txBody>
      </p:sp>
      <p:sp>
        <p:nvSpPr>
          <p:cNvPr id="11278" name="5 CuadroTexto"/>
          <p:cNvSpPr txBox="1">
            <a:spLocks noChangeArrowheads="1"/>
          </p:cNvSpPr>
          <p:nvPr/>
        </p:nvSpPr>
        <p:spPr bwMode="auto">
          <a:xfrm>
            <a:off x="2555875" y="4292600"/>
            <a:ext cx="5048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}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95288" y="3644900"/>
            <a:ext cx="244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atin typeface="Albertus Medium" pitchFamily="34" charset="0"/>
              </a:rPr>
              <a:t>Se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legitima</a:t>
            </a:r>
            <a:r>
              <a:rPr lang="es-ES" sz="2000" b="1" dirty="0">
                <a:latin typeface="Albertus Medium" pitchFamily="34" charset="0"/>
              </a:rPr>
              <a:t> una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movilidad social</a:t>
            </a:r>
          </a:p>
        </p:txBody>
      </p:sp>
      <p:sp>
        <p:nvSpPr>
          <p:cNvPr id="11280" name="4 CuadroTexto"/>
          <p:cNvSpPr txBox="1">
            <a:spLocks noChangeArrowheads="1"/>
          </p:cNvSpPr>
          <p:nvPr/>
        </p:nvSpPr>
        <p:spPr bwMode="auto">
          <a:xfrm>
            <a:off x="3492500" y="3340100"/>
            <a:ext cx="5032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{</a:t>
            </a:r>
          </a:p>
        </p:txBody>
      </p:sp>
      <p:sp>
        <p:nvSpPr>
          <p:cNvPr id="11281" name="5 CuadroTexto"/>
          <p:cNvSpPr txBox="1">
            <a:spLocks noChangeArrowheads="1"/>
          </p:cNvSpPr>
          <p:nvPr/>
        </p:nvSpPr>
        <p:spPr bwMode="auto">
          <a:xfrm>
            <a:off x="8172450" y="3284538"/>
            <a:ext cx="5048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}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708400" y="4665663"/>
            <a:ext cx="46799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atin typeface="Albertus Medium" pitchFamily="34" charset="0"/>
              </a:rPr>
              <a:t>Es una mejor manera de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capitalizar </a:t>
            </a:r>
          </a:p>
          <a:p>
            <a:pPr algn="ctr">
              <a:defRPr/>
            </a:pPr>
            <a:r>
              <a:rPr lang="es-ES" sz="2000" b="1" dirty="0">
                <a:latin typeface="Albertus Medium" pitchFamily="34" charset="0"/>
              </a:rPr>
              <a:t>las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destrezas</a:t>
            </a:r>
            <a:r>
              <a:rPr lang="es-ES" sz="2000" b="1" dirty="0">
                <a:latin typeface="Albertus Medium" pitchFamily="34" charset="0"/>
              </a:rPr>
              <a:t> propias de los colombianos</a:t>
            </a:r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11283" name="4 CuadroTexto"/>
          <p:cNvSpPr txBox="1">
            <a:spLocks noChangeArrowheads="1"/>
          </p:cNvSpPr>
          <p:nvPr/>
        </p:nvSpPr>
        <p:spPr bwMode="auto">
          <a:xfrm>
            <a:off x="3492500" y="4348163"/>
            <a:ext cx="5032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{</a:t>
            </a:r>
          </a:p>
        </p:txBody>
      </p:sp>
      <p:sp>
        <p:nvSpPr>
          <p:cNvPr id="11284" name="5 CuadroTexto"/>
          <p:cNvSpPr txBox="1">
            <a:spLocks noChangeArrowheads="1"/>
          </p:cNvSpPr>
          <p:nvPr/>
        </p:nvSpPr>
        <p:spPr bwMode="auto">
          <a:xfrm>
            <a:off x="8172450" y="4292600"/>
            <a:ext cx="5048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}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779838" y="5581650"/>
            <a:ext cx="45370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atin typeface="Albertus Medium" pitchFamily="34" charset="0"/>
              </a:rPr>
              <a:t>La industria se mantiene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alerta </a:t>
            </a:r>
            <a:r>
              <a:rPr lang="es-ES" sz="2000" b="1" dirty="0">
                <a:latin typeface="Albertus Medium" pitchFamily="34" charset="0"/>
              </a:rPr>
              <a:t>al haber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+</a:t>
            </a:r>
            <a:r>
              <a:rPr lang="es-ES" sz="2000" b="1" dirty="0">
                <a:latin typeface="Albertus Medium" pitchFamily="34" charset="0"/>
              </a:rPr>
              <a:t>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iniciativas </a:t>
            </a:r>
            <a:r>
              <a:rPr lang="es-ES" sz="2000" b="1" dirty="0">
                <a:latin typeface="Albertus Medium" pitchFamily="34" charset="0"/>
              </a:rPr>
              <a:t>de innovación y emprendimiento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(así fracasen)</a:t>
            </a:r>
          </a:p>
        </p:txBody>
      </p:sp>
      <p:sp>
        <p:nvSpPr>
          <p:cNvPr id="11286" name="4 CuadroTexto"/>
          <p:cNvSpPr txBox="1">
            <a:spLocks noChangeArrowheads="1"/>
          </p:cNvSpPr>
          <p:nvPr/>
        </p:nvSpPr>
        <p:spPr bwMode="auto">
          <a:xfrm>
            <a:off x="3492500" y="5408613"/>
            <a:ext cx="5032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{</a:t>
            </a:r>
          </a:p>
        </p:txBody>
      </p:sp>
      <p:sp>
        <p:nvSpPr>
          <p:cNvPr id="11287" name="5 CuadroTexto"/>
          <p:cNvSpPr txBox="1">
            <a:spLocks noChangeArrowheads="1"/>
          </p:cNvSpPr>
          <p:nvPr/>
        </p:nvSpPr>
        <p:spPr bwMode="auto">
          <a:xfrm>
            <a:off x="8172450" y="5335588"/>
            <a:ext cx="5048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}</a:t>
            </a:r>
          </a:p>
        </p:txBody>
      </p:sp>
      <p:sp>
        <p:nvSpPr>
          <p:cNvPr id="11288" name="4 CuadroTexto"/>
          <p:cNvSpPr txBox="1">
            <a:spLocks noChangeArrowheads="1"/>
          </p:cNvSpPr>
          <p:nvPr/>
        </p:nvSpPr>
        <p:spPr bwMode="auto">
          <a:xfrm>
            <a:off x="323850" y="5373688"/>
            <a:ext cx="5032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{</a:t>
            </a:r>
          </a:p>
        </p:txBody>
      </p:sp>
      <p:sp>
        <p:nvSpPr>
          <p:cNvPr id="11289" name="5 CuadroTexto"/>
          <p:cNvSpPr txBox="1">
            <a:spLocks noChangeArrowheads="1"/>
          </p:cNvSpPr>
          <p:nvPr/>
        </p:nvSpPr>
        <p:spPr bwMode="auto">
          <a:xfrm>
            <a:off x="2627313" y="5373688"/>
            <a:ext cx="5048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}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539750" y="5581650"/>
            <a:ext cx="24479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atin typeface="Albertus Medium" pitchFamily="34" charset="0"/>
              </a:rPr>
              <a:t>Estructuras de gobierno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menos jerárquicas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539750" y="2486025"/>
            <a:ext cx="2232025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atin typeface="Albertus Medium" pitchFamily="34" charset="0"/>
              </a:rPr>
              <a:t>Hay un efecto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positivo </a:t>
            </a:r>
            <a:r>
              <a:rPr lang="es-ES" sz="2000" b="1" dirty="0">
                <a:latin typeface="Albertus Medium" pitchFamily="34" charset="0"/>
              </a:rPr>
              <a:t>en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 </a:t>
            </a:r>
            <a:r>
              <a:rPr lang="es-ES" sz="2000" b="1" dirty="0">
                <a:latin typeface="Albertus Medium" pitchFamily="34" charset="0"/>
              </a:rPr>
              <a:t>el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ciudadano</a:t>
            </a:r>
          </a:p>
        </p:txBody>
      </p:sp>
      <p:sp>
        <p:nvSpPr>
          <p:cNvPr id="11292" name="4 CuadroTexto"/>
          <p:cNvSpPr txBox="1">
            <a:spLocks noChangeArrowheads="1"/>
          </p:cNvSpPr>
          <p:nvPr/>
        </p:nvSpPr>
        <p:spPr bwMode="auto">
          <a:xfrm>
            <a:off x="250825" y="2259013"/>
            <a:ext cx="5032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{</a:t>
            </a:r>
          </a:p>
        </p:txBody>
      </p:sp>
      <p:sp>
        <p:nvSpPr>
          <p:cNvPr id="11293" name="5 CuadroTexto"/>
          <p:cNvSpPr txBox="1">
            <a:spLocks noChangeArrowheads="1"/>
          </p:cNvSpPr>
          <p:nvPr/>
        </p:nvSpPr>
        <p:spPr bwMode="auto">
          <a:xfrm>
            <a:off x="2555875" y="2187575"/>
            <a:ext cx="5048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}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504825" y="1333500"/>
            <a:ext cx="22669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latin typeface="Albertus Medium" pitchFamily="34" charset="0"/>
              </a:rPr>
              <a:t>Se renueva el ideario gerencia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trabajo en equipo</a:t>
            </a:r>
          </a:p>
        </p:txBody>
      </p:sp>
      <p:sp>
        <p:nvSpPr>
          <p:cNvPr id="11295" name="4 CuadroTexto"/>
          <p:cNvSpPr txBox="1">
            <a:spLocks noChangeArrowheads="1"/>
          </p:cNvSpPr>
          <p:nvPr/>
        </p:nvSpPr>
        <p:spPr bwMode="auto">
          <a:xfrm>
            <a:off x="252413" y="1195388"/>
            <a:ext cx="50323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{</a:t>
            </a:r>
          </a:p>
        </p:txBody>
      </p:sp>
      <p:sp>
        <p:nvSpPr>
          <p:cNvPr id="11296" name="5 CuadroTexto"/>
          <p:cNvSpPr txBox="1">
            <a:spLocks noChangeArrowheads="1"/>
          </p:cNvSpPr>
          <p:nvPr/>
        </p:nvSpPr>
        <p:spPr bwMode="auto">
          <a:xfrm>
            <a:off x="2554288" y="1189038"/>
            <a:ext cx="5048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7000">
                <a:solidFill>
                  <a:srgbClr val="C4161C"/>
                </a:solidFill>
              </a:rPr>
              <a:t>}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3348038" y="-242888"/>
            <a:ext cx="1511300" cy="3324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1000" b="1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4284663" y="-242888"/>
            <a:ext cx="1511300" cy="3324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1000" b="1" dirty="0">
                <a:solidFill>
                  <a:schemeClr val="bg1">
                    <a:lumMod val="85000"/>
                  </a:schemeClr>
                </a:solidFill>
              </a:rPr>
              <a:t>0</a:t>
            </a:r>
          </a:p>
        </p:txBody>
      </p:sp>
      <p:sp>
        <p:nvSpPr>
          <p:cNvPr id="11299" name="46 CuadroTexto"/>
          <p:cNvSpPr txBox="1">
            <a:spLocks noChangeArrowheads="1"/>
          </p:cNvSpPr>
          <p:nvPr/>
        </p:nvSpPr>
        <p:spPr bwMode="auto">
          <a:xfrm>
            <a:off x="5651500" y="404813"/>
            <a:ext cx="2665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6000" b="1">
                <a:solidFill>
                  <a:srgbClr val="FFC000"/>
                </a:solidFill>
                <a:latin typeface="Albertus Medium" pitchFamily="34" charset="0"/>
              </a:rPr>
              <a:t>razones  </a:t>
            </a:r>
          </a:p>
        </p:txBody>
      </p:sp>
      <p:sp>
        <p:nvSpPr>
          <p:cNvPr id="11300" name="47 CuadroTexto"/>
          <p:cNvSpPr txBox="1">
            <a:spLocks noChangeArrowheads="1"/>
          </p:cNvSpPr>
          <p:nvPr/>
        </p:nvSpPr>
        <p:spPr bwMode="auto">
          <a:xfrm>
            <a:off x="5651500" y="836613"/>
            <a:ext cx="1800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6000" b="1">
                <a:solidFill>
                  <a:srgbClr val="FFC000"/>
                </a:solidFill>
                <a:latin typeface="Albertus Medium" pitchFamily="34" charset="0"/>
              </a:rPr>
              <a:t>para 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5867400" y="1506538"/>
            <a:ext cx="180022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0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Emprender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6453188" y="1795463"/>
            <a:ext cx="128746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0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innovar  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6227763" y="1795463"/>
            <a:ext cx="50482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000" dirty="0">
                <a:solidFill>
                  <a:srgbClr val="C00000"/>
                </a:solidFill>
                <a:latin typeface="Arial Narrow" pitchFamily="34" charset="0"/>
              </a:rPr>
              <a:t>e</a:t>
            </a:r>
            <a:r>
              <a:rPr lang="es-ES" sz="30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5292725" y="0"/>
            <a:ext cx="3779838" cy="6858000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323850" y="836613"/>
            <a:ext cx="4752975" cy="4895850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292" name="6 Imagen" descr="120206_iNNpulsa_MiPY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63" y="5635625"/>
            <a:ext cx="270033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2294" name="13 CuadroTexto"/>
          <p:cNvSpPr txBox="1">
            <a:spLocks noChangeArrowheads="1"/>
          </p:cNvSpPr>
          <p:nvPr/>
        </p:nvSpPr>
        <p:spPr bwMode="auto">
          <a:xfrm>
            <a:off x="6011863" y="1341438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12295" name="14 CuadroTexto"/>
          <p:cNvSpPr txBox="1">
            <a:spLocks noChangeArrowheads="1"/>
          </p:cNvSpPr>
          <p:nvPr/>
        </p:nvSpPr>
        <p:spPr bwMode="auto">
          <a:xfrm>
            <a:off x="5724525" y="404813"/>
            <a:ext cx="30241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300">
                <a:solidFill>
                  <a:schemeClr val="bg1"/>
                </a:solidFill>
                <a:latin typeface="Arial Narrow" pitchFamily="34" charset="0"/>
              </a:rPr>
              <a:t>Activación de una </a:t>
            </a:r>
            <a:r>
              <a:rPr lang="es-ES" sz="2300" b="1">
                <a:solidFill>
                  <a:schemeClr val="bg1"/>
                </a:solidFill>
                <a:latin typeface="Albertus Medium" pitchFamily="34" charset="0"/>
              </a:rPr>
              <a:t>conversación nacional</a:t>
            </a:r>
            <a:endParaRPr lang="es-ES" sz="23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296" name="15 CuadroTexto"/>
          <p:cNvSpPr txBox="1">
            <a:spLocks noChangeArrowheads="1"/>
          </p:cNvSpPr>
          <p:nvPr/>
        </p:nvSpPr>
        <p:spPr bwMode="auto">
          <a:xfrm>
            <a:off x="5292725" y="1412875"/>
            <a:ext cx="34559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300" b="1">
                <a:solidFill>
                  <a:schemeClr val="bg1"/>
                </a:solidFill>
                <a:latin typeface="Albertus Medium" pitchFamily="34" charset="0"/>
              </a:rPr>
              <a:t>Visibilización</a:t>
            </a:r>
            <a:r>
              <a:rPr lang="es-ES" sz="2300">
                <a:solidFill>
                  <a:schemeClr val="bg1"/>
                </a:solidFill>
                <a:latin typeface="Arial Narrow" pitchFamily="34" charset="0"/>
              </a:rPr>
              <a:t> de emprendedores e innovadores</a:t>
            </a:r>
          </a:p>
        </p:txBody>
      </p:sp>
      <p:sp>
        <p:nvSpPr>
          <p:cNvPr id="12297" name="16 CuadroTexto"/>
          <p:cNvSpPr txBox="1">
            <a:spLocks noChangeArrowheads="1"/>
          </p:cNvSpPr>
          <p:nvPr/>
        </p:nvSpPr>
        <p:spPr bwMode="auto">
          <a:xfrm>
            <a:off x="5219700" y="2349500"/>
            <a:ext cx="35290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300" b="1">
                <a:solidFill>
                  <a:schemeClr val="bg1"/>
                </a:solidFill>
                <a:latin typeface="Albertus Medium" pitchFamily="34" charset="0"/>
              </a:rPr>
              <a:t>Intervenciones culturales, </a:t>
            </a:r>
            <a:r>
              <a:rPr lang="es-ES" sz="2300">
                <a:solidFill>
                  <a:schemeClr val="bg1"/>
                </a:solidFill>
                <a:latin typeface="Arial Narrow" pitchFamily="34" charset="0"/>
              </a:rPr>
              <a:t>implementaciones </a:t>
            </a:r>
            <a:r>
              <a:rPr lang="es-ES" sz="2300" b="1">
                <a:solidFill>
                  <a:schemeClr val="bg1"/>
                </a:solidFill>
                <a:latin typeface="Albertus Medium" pitchFamily="34" charset="0"/>
              </a:rPr>
              <a:t>transmediales </a:t>
            </a:r>
            <a:r>
              <a:rPr lang="es-ES" sz="2300">
                <a:solidFill>
                  <a:schemeClr val="bg1"/>
                </a:solidFill>
                <a:latin typeface="Arial Narrow" pitchFamily="34" charset="0"/>
              </a:rPr>
              <a:t>o multiplataforma</a:t>
            </a:r>
          </a:p>
        </p:txBody>
      </p:sp>
      <p:sp>
        <p:nvSpPr>
          <p:cNvPr id="12298" name="17 CuadroTexto"/>
          <p:cNvSpPr txBox="1">
            <a:spLocks noChangeArrowheads="1"/>
          </p:cNvSpPr>
          <p:nvPr/>
        </p:nvSpPr>
        <p:spPr bwMode="auto">
          <a:xfrm>
            <a:off x="5940425" y="4076700"/>
            <a:ext cx="2808288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300" b="1">
                <a:solidFill>
                  <a:schemeClr val="bg1"/>
                </a:solidFill>
                <a:latin typeface="Albertus Medium" pitchFamily="34" charset="0"/>
              </a:rPr>
              <a:t>Posicionamiento internacional </a:t>
            </a:r>
            <a:r>
              <a:rPr lang="es-ES" sz="2300">
                <a:solidFill>
                  <a:schemeClr val="bg1"/>
                </a:solidFill>
                <a:latin typeface="Arial Narrow" pitchFamily="34" charset="0"/>
              </a:rPr>
              <a:t>del país en estas áreas</a:t>
            </a:r>
          </a:p>
        </p:txBody>
      </p:sp>
      <p:sp>
        <p:nvSpPr>
          <p:cNvPr id="12299" name="18 CuadroTexto"/>
          <p:cNvSpPr txBox="1">
            <a:spLocks noChangeArrowheads="1"/>
          </p:cNvSpPr>
          <p:nvPr/>
        </p:nvSpPr>
        <p:spPr bwMode="auto">
          <a:xfrm>
            <a:off x="6227763" y="5373688"/>
            <a:ext cx="25209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300" b="1">
                <a:solidFill>
                  <a:schemeClr val="bg1"/>
                </a:solidFill>
                <a:latin typeface="Albertus Medium" pitchFamily="34" charset="0"/>
              </a:rPr>
              <a:t>Investigación</a:t>
            </a:r>
            <a:r>
              <a:rPr lang="es-ES" sz="2300">
                <a:solidFill>
                  <a:schemeClr val="bg1"/>
                </a:solidFill>
                <a:latin typeface="Arial Narrow" pitchFamily="34" charset="0"/>
              </a:rPr>
              <a:t> sobre valores, creencias y </a:t>
            </a:r>
            <a:r>
              <a:rPr lang="es-ES" sz="2300" b="1">
                <a:solidFill>
                  <a:schemeClr val="bg1"/>
                </a:solidFill>
                <a:latin typeface="Albertus Medium" pitchFamily="34" charset="0"/>
              </a:rPr>
              <a:t>paradigmas</a:t>
            </a:r>
          </a:p>
        </p:txBody>
      </p:sp>
      <p:pic>
        <p:nvPicPr>
          <p:cNvPr id="12300" name="Picture 8" descr="C:\Documents and Settings\eac0000\Configuración local\Archivos temporales de Internet\Content.IE5\4UUNCX6K\MC900294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431958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Rectángulo"/>
          <p:cNvSpPr>
            <a:spLocks noChangeArrowheads="1"/>
          </p:cNvSpPr>
          <p:nvPr/>
        </p:nvSpPr>
        <p:spPr bwMode="auto">
          <a:xfrm>
            <a:off x="-123825" y="4835525"/>
            <a:ext cx="78644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0" b="1">
                <a:solidFill>
                  <a:srgbClr val="FFC000"/>
                </a:solidFill>
                <a:latin typeface="Albertus Medium" pitchFamily="34" charset="0"/>
              </a:rPr>
              <a:t>Barreras!</a:t>
            </a:r>
            <a:endParaRPr lang="es-ES" sz="16000">
              <a:solidFill>
                <a:srgbClr val="FFC000"/>
              </a:solidFill>
              <a:latin typeface="Albertus Medium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  <a:p>
            <a:pPr eaLnBrk="0" hangingPunct="0">
              <a:buFontTx/>
              <a:buChar char="•"/>
            </a:pP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Demostrar que la innovaci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ó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n y el emprendimiento din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á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mico innovador son posibles y que ya se est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á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n dando en el pa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í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s </a:t>
            </a:r>
            <a:endParaRPr lang="es-ES" sz="900"/>
          </a:p>
          <a:p>
            <a:pPr eaLnBrk="0" hangingPunct="0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189038" y="4797425"/>
            <a:ext cx="23034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6000" b="1" dirty="0">
                <a:solidFill>
                  <a:schemeClr val="bg1">
                    <a:lumMod val="75000"/>
                  </a:schemeClr>
                </a:solidFill>
                <a:latin typeface="Albertus Medium" pitchFamily="34" charset="0"/>
              </a:rPr>
              <a:t>¡adiós</a:t>
            </a:r>
          </a:p>
        </p:txBody>
      </p:sp>
      <p:sp>
        <p:nvSpPr>
          <p:cNvPr id="13318" name="12 CuadroTexto"/>
          <p:cNvSpPr txBox="1">
            <a:spLocks noChangeArrowheads="1"/>
          </p:cNvSpPr>
          <p:nvPr/>
        </p:nvSpPr>
        <p:spPr bwMode="auto">
          <a:xfrm>
            <a:off x="3276600" y="4797425"/>
            <a:ext cx="720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6000" b="1">
                <a:solidFill>
                  <a:srgbClr val="FFC000"/>
                </a:solidFill>
                <a:latin typeface="Albertus Medium" pitchFamily="34" charset="0"/>
              </a:rPr>
              <a:t>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781425" y="4797425"/>
            <a:ext cx="12239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6000" b="1" dirty="0">
                <a:solidFill>
                  <a:schemeClr val="bg1">
                    <a:lumMod val="75000"/>
                  </a:schemeClr>
                </a:solidFill>
                <a:latin typeface="Albertus Medium" pitchFamily="34" charset="0"/>
              </a:rPr>
              <a:t>las</a:t>
            </a:r>
          </a:p>
        </p:txBody>
      </p:sp>
      <p:sp>
        <p:nvSpPr>
          <p:cNvPr id="13320" name="15 Rectángulo"/>
          <p:cNvSpPr>
            <a:spLocks noChangeArrowheads="1"/>
          </p:cNvSpPr>
          <p:nvPr/>
        </p:nvSpPr>
        <p:spPr bwMode="auto">
          <a:xfrm>
            <a:off x="107950" y="549275"/>
            <a:ext cx="8531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</a:pPr>
            <a:r>
              <a:rPr lang="es-ES" sz="2500" b="1">
                <a:solidFill>
                  <a:srgbClr val="C00000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Castigamos</a:t>
            </a:r>
            <a:r>
              <a:rPr lang="es-ES" sz="250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duro el </a:t>
            </a:r>
            <a:r>
              <a:rPr lang="es-CO" sz="2500" b="1">
                <a:solidFill>
                  <a:srgbClr val="C00000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fracaso </a:t>
            </a: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de quienes han optado por emprender </a:t>
            </a:r>
            <a:endParaRPr lang="es-ES" sz="25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1" name="16 Rectángulo"/>
          <p:cNvSpPr>
            <a:spLocks noChangeArrowheads="1"/>
          </p:cNvSpPr>
          <p:nvPr/>
        </p:nvSpPr>
        <p:spPr bwMode="auto">
          <a:xfrm>
            <a:off x="2995613" y="2420938"/>
            <a:ext cx="55372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Nos da </a:t>
            </a:r>
            <a:r>
              <a:rPr lang="es-CO" sz="2500" b="1">
                <a:solidFill>
                  <a:srgbClr val="C00000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miedo</a:t>
            </a:r>
            <a:r>
              <a:rPr lang="es-CO" sz="250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arriesgarnos y </a:t>
            </a:r>
            <a:r>
              <a:rPr lang="es-CO" sz="2500" b="1">
                <a:solidFill>
                  <a:srgbClr val="C00000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equivocarnos</a:t>
            </a:r>
            <a:endParaRPr lang="es-ES" sz="2500" b="1">
              <a:solidFill>
                <a:srgbClr val="C00000"/>
              </a:solidFill>
              <a:latin typeface="Albertus Medium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15 Rectángulo"/>
          <p:cNvSpPr>
            <a:spLocks noChangeArrowheads="1"/>
          </p:cNvSpPr>
          <p:nvPr/>
        </p:nvSpPr>
        <p:spPr bwMode="auto">
          <a:xfrm>
            <a:off x="2195513" y="2781300"/>
            <a:ext cx="633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  <a:defRPr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En Colombia, 4 de cada 5 emprendedores consideran que el temor a quebrarse impide la creación de nuevas empresas 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98525" y="971550"/>
            <a:ext cx="77406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El 53% de los colombianos  piensan que quebrarse es “una desgracia” </a:t>
            </a:r>
          </a:p>
        </p:txBody>
      </p:sp>
      <p:sp>
        <p:nvSpPr>
          <p:cNvPr id="13324" name="16 Rectángulo"/>
          <p:cNvSpPr>
            <a:spLocks noChangeArrowheads="1"/>
          </p:cNvSpPr>
          <p:nvPr/>
        </p:nvSpPr>
        <p:spPr bwMode="auto">
          <a:xfrm>
            <a:off x="1079500" y="3719513"/>
            <a:ext cx="74533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</a:pP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Nos sentimos más </a:t>
            </a:r>
            <a:r>
              <a:rPr lang="es-CO" sz="2500" b="1">
                <a:solidFill>
                  <a:srgbClr val="C00000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seguros </a:t>
            </a: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operando en un </a:t>
            </a:r>
          </a:p>
          <a:p>
            <a:pPr algn="r" eaLnBrk="0" hangingPunct="0">
              <a:tabLst>
                <a:tab pos="457200" algn="l"/>
              </a:tabLst>
            </a:pPr>
            <a:r>
              <a:rPr lang="es-CO" sz="2500" b="1">
                <a:solidFill>
                  <a:srgbClr val="C4161C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mercado local </a:t>
            </a: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que conquistando </a:t>
            </a:r>
            <a:r>
              <a:rPr lang="es-CO" sz="2500" b="1">
                <a:solidFill>
                  <a:srgbClr val="C4161C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mercados globales</a:t>
            </a:r>
            <a:endParaRPr lang="es-ES" sz="2500" b="1">
              <a:solidFill>
                <a:srgbClr val="C4161C"/>
              </a:solidFill>
              <a:latin typeface="Albertus Medium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5" name="15 Rectángulo"/>
          <p:cNvSpPr>
            <a:spLocks noChangeArrowheads="1"/>
          </p:cNvSpPr>
          <p:nvPr/>
        </p:nvSpPr>
        <p:spPr bwMode="auto">
          <a:xfrm>
            <a:off x="1331913" y="1628775"/>
            <a:ext cx="7234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</a:pP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Somos una sociedad con </a:t>
            </a:r>
            <a:r>
              <a:rPr lang="es-CO" sz="2500" b="1">
                <a:solidFill>
                  <a:srgbClr val="C4161C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altos niveles de desconfianza</a:t>
            </a:r>
            <a:endParaRPr lang="es-ES" sz="2500" b="1">
              <a:solidFill>
                <a:srgbClr val="C4161C"/>
              </a:solidFill>
              <a:latin typeface="Albertus Medium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Rectángulo"/>
          <p:cNvSpPr>
            <a:spLocks noChangeArrowheads="1"/>
          </p:cNvSpPr>
          <p:nvPr/>
        </p:nvSpPr>
        <p:spPr bwMode="auto">
          <a:xfrm>
            <a:off x="-123825" y="4835525"/>
            <a:ext cx="78644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0" b="1">
                <a:solidFill>
                  <a:srgbClr val="FFC000"/>
                </a:solidFill>
                <a:latin typeface="Albertus Medium" pitchFamily="34" charset="0"/>
              </a:rPr>
              <a:t>Barreras!</a:t>
            </a:r>
            <a:endParaRPr lang="es-ES" sz="16000">
              <a:solidFill>
                <a:srgbClr val="FFC000"/>
              </a:solidFill>
              <a:latin typeface="Albertus Medium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  <a:p>
            <a:pPr eaLnBrk="0" hangingPunct="0">
              <a:buFontTx/>
              <a:buChar char="•"/>
            </a:pP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Demostrar que la innovaci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ó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n y el emprendimiento din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á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mico innovador son posibles y que ya se est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á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n dando en el pa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í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s </a:t>
            </a:r>
            <a:endParaRPr lang="es-ES" sz="900"/>
          </a:p>
          <a:p>
            <a:pPr eaLnBrk="0" hangingPunct="0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189038" y="4797425"/>
            <a:ext cx="23034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6000" b="1" dirty="0">
                <a:solidFill>
                  <a:schemeClr val="bg1">
                    <a:lumMod val="75000"/>
                  </a:schemeClr>
                </a:solidFill>
                <a:latin typeface="Albertus Medium" pitchFamily="34" charset="0"/>
              </a:rPr>
              <a:t>¡adiós</a:t>
            </a:r>
          </a:p>
        </p:txBody>
      </p:sp>
      <p:sp>
        <p:nvSpPr>
          <p:cNvPr id="14342" name="12 CuadroTexto"/>
          <p:cNvSpPr txBox="1">
            <a:spLocks noChangeArrowheads="1"/>
          </p:cNvSpPr>
          <p:nvPr/>
        </p:nvSpPr>
        <p:spPr bwMode="auto">
          <a:xfrm>
            <a:off x="3276600" y="4797425"/>
            <a:ext cx="720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6000" b="1">
                <a:solidFill>
                  <a:srgbClr val="FFC000"/>
                </a:solidFill>
                <a:latin typeface="Albertus Medium" pitchFamily="34" charset="0"/>
              </a:rPr>
              <a:t>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781425" y="4797425"/>
            <a:ext cx="12239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6000" b="1" dirty="0">
                <a:solidFill>
                  <a:schemeClr val="bg1">
                    <a:lumMod val="75000"/>
                  </a:schemeClr>
                </a:solidFill>
                <a:latin typeface="Albertus Medium" pitchFamily="34" charset="0"/>
              </a:rPr>
              <a:t>las</a:t>
            </a:r>
          </a:p>
        </p:txBody>
      </p:sp>
      <p:sp>
        <p:nvSpPr>
          <p:cNvPr id="14344" name="15 Rectángulo"/>
          <p:cNvSpPr>
            <a:spLocks noChangeArrowheads="1"/>
          </p:cNvSpPr>
          <p:nvPr/>
        </p:nvSpPr>
        <p:spPr bwMode="auto">
          <a:xfrm>
            <a:off x="3240088" y="2647950"/>
            <a:ext cx="5219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</a:pP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Operamos bajo esquemas de </a:t>
            </a:r>
            <a:r>
              <a:rPr lang="es-CO" sz="2500" b="1">
                <a:solidFill>
                  <a:srgbClr val="C00000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autoridad</a:t>
            </a:r>
            <a:endParaRPr lang="es-ES" sz="25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5" name="15 Rectángulo"/>
          <p:cNvSpPr>
            <a:spLocks noChangeArrowheads="1"/>
          </p:cNvSpPr>
          <p:nvPr/>
        </p:nvSpPr>
        <p:spPr bwMode="auto">
          <a:xfrm>
            <a:off x="1763713" y="1568450"/>
            <a:ext cx="66595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</a:pP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Tenemos unas mentalidad </a:t>
            </a:r>
          </a:p>
          <a:p>
            <a:pPr algn="r" eaLnBrk="0" hangingPunct="0">
              <a:tabLst>
                <a:tab pos="457200" algn="l"/>
              </a:tabLst>
            </a:pP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más </a:t>
            </a:r>
            <a:r>
              <a:rPr lang="es-CO" sz="2500" b="1">
                <a:solidFill>
                  <a:srgbClr val="C4161C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cortoplacista </a:t>
            </a: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que de visión a </a:t>
            </a:r>
            <a:r>
              <a:rPr lang="es-CO" sz="2500" b="1">
                <a:solidFill>
                  <a:srgbClr val="C4161C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largo plazo</a:t>
            </a:r>
            <a:endParaRPr lang="es-ES" sz="2500" b="1">
              <a:solidFill>
                <a:srgbClr val="C4161C"/>
              </a:solidFill>
              <a:latin typeface="Albertus Medium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6" name="15 Rectángulo"/>
          <p:cNvSpPr>
            <a:spLocks noChangeArrowheads="1"/>
          </p:cNvSpPr>
          <p:nvPr/>
        </p:nvSpPr>
        <p:spPr bwMode="auto">
          <a:xfrm>
            <a:off x="-36513" y="3440113"/>
            <a:ext cx="853122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</a:pP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Somos </a:t>
            </a:r>
            <a:r>
              <a:rPr lang="es-CO" sz="2500" b="1">
                <a:solidFill>
                  <a:srgbClr val="C00000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posesivos </a:t>
            </a: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sobre nuestras empresas </a:t>
            </a:r>
            <a:endParaRPr lang="es-ES" sz="25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719138" y="3862388"/>
            <a:ext cx="77406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Preferimos ser dueños del 100% de una empresa de US$500.000 </a:t>
            </a:r>
          </a:p>
          <a:p>
            <a:pPr algn="r">
              <a:defRPr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a tener una participación del 10% en una de US$50 millones </a:t>
            </a:r>
          </a:p>
        </p:txBody>
      </p:sp>
      <p:sp>
        <p:nvSpPr>
          <p:cNvPr id="14348" name="15 Rectángulo"/>
          <p:cNvSpPr>
            <a:spLocks noChangeArrowheads="1"/>
          </p:cNvSpPr>
          <p:nvPr/>
        </p:nvSpPr>
        <p:spPr bwMode="auto">
          <a:xfrm>
            <a:off x="827088" y="631825"/>
            <a:ext cx="75961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</a:pP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Carecemos de una cultura de </a:t>
            </a:r>
            <a:r>
              <a:rPr lang="es-CO" sz="2500" b="1">
                <a:solidFill>
                  <a:srgbClr val="C00000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responsabilidad individual</a:t>
            </a:r>
            <a:endParaRPr lang="es-ES" sz="25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47700" y="981075"/>
            <a:ext cx="77406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Delegamos en otros la construcción de nuestro futuro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5292725" y="0"/>
            <a:ext cx="3779838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6372225" y="4708525"/>
            <a:ext cx="24479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CO" sz="23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  <a:ea typeface="+mj-ea"/>
                <a:cs typeface="Segoe UI" pitchFamily="34" charset="0"/>
              </a:rPr>
              <a:t> </a:t>
            </a:r>
            <a:r>
              <a:rPr lang="es-CO" sz="2300" b="1" dirty="0">
                <a:solidFill>
                  <a:schemeClr val="bg1"/>
                </a:solidFill>
                <a:latin typeface="Albertus Medium" pitchFamily="34" charset="0"/>
                <a:ea typeface="+mj-ea"/>
                <a:cs typeface="Segoe UI" pitchFamily="34" charset="0"/>
              </a:rPr>
              <a:t>Articulación </a:t>
            </a:r>
            <a:r>
              <a:rPr lang="es-CO" sz="2300" dirty="0">
                <a:solidFill>
                  <a:schemeClr val="bg1"/>
                </a:solidFill>
                <a:latin typeface="Arial Narrow" pitchFamily="34" charset="0"/>
                <a:ea typeface="+mj-ea"/>
                <a:cs typeface="Segoe UI" pitchFamily="34" charset="0"/>
              </a:rPr>
              <a:t>del </a:t>
            </a:r>
            <a:r>
              <a:rPr lang="es-CO" sz="2300" b="1" dirty="0">
                <a:solidFill>
                  <a:schemeClr val="bg1"/>
                </a:solidFill>
                <a:latin typeface="Albertus Medium" pitchFamily="34" charset="0"/>
                <a:ea typeface="+mj-ea"/>
                <a:cs typeface="Segoe UI" pitchFamily="34" charset="0"/>
              </a:rPr>
              <a:t>ecosistema </a:t>
            </a:r>
            <a:r>
              <a:rPr lang="es-CO" sz="2300" dirty="0">
                <a:solidFill>
                  <a:schemeClr val="bg1"/>
                </a:solidFill>
                <a:latin typeface="Arial Narrow" pitchFamily="34" charset="0"/>
                <a:ea typeface="+mj-ea"/>
                <a:cs typeface="Segoe UI" pitchFamily="34" charset="0"/>
              </a:rPr>
              <a:t>de apoyo al EDI</a:t>
            </a:r>
          </a:p>
          <a:p>
            <a:pPr fontAlgn="auto">
              <a:spcAft>
                <a:spcPts val="0"/>
              </a:spcAft>
              <a:defRPr/>
            </a:pPr>
            <a:endParaRPr lang="es-CO" sz="15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5364" name="15 Rectángulo"/>
          <p:cNvSpPr>
            <a:spLocks noChangeArrowheads="1"/>
          </p:cNvSpPr>
          <p:nvPr/>
        </p:nvSpPr>
        <p:spPr bwMode="auto">
          <a:xfrm>
            <a:off x="6084888" y="1085850"/>
            <a:ext cx="2735262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S" sz="2300" b="1">
                <a:solidFill>
                  <a:schemeClr val="bg1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Fortalecimiento institucional </a:t>
            </a:r>
            <a:r>
              <a:rPr lang="es-ES" sz="23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para </a:t>
            </a:r>
          </a:p>
          <a:p>
            <a:pPr algn="r" eaLnBrk="0" hangingPunct="0"/>
            <a:r>
              <a:rPr lang="es-ES" sz="23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apoyo EDI</a:t>
            </a:r>
            <a:endParaRPr lang="es-ES" sz="2300" b="1">
              <a:solidFill>
                <a:schemeClr val="bg1"/>
              </a:solidFill>
              <a:latin typeface="Albertus Medium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6300788" y="2187575"/>
            <a:ext cx="2520950" cy="1031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es-CO" sz="1500" dirty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s-CO" sz="2300" dirty="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Capital </a:t>
            </a:r>
            <a:r>
              <a:rPr lang="es-CO" sz="2300" b="1" dirty="0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pre-semilla y semilla</a:t>
            </a:r>
          </a:p>
        </p:txBody>
      </p:sp>
      <p:sp>
        <p:nvSpPr>
          <p:cNvPr id="15366" name="51 Rectángulo"/>
          <p:cNvSpPr>
            <a:spLocks noChangeArrowheads="1"/>
          </p:cNvSpPr>
          <p:nvPr/>
        </p:nvSpPr>
        <p:spPr bwMode="auto">
          <a:xfrm>
            <a:off x="6372225" y="3340100"/>
            <a:ext cx="24479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23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Sistema de </a:t>
            </a:r>
            <a:r>
              <a:rPr lang="es-CO" sz="2300" b="1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financiación</a:t>
            </a:r>
            <a:r>
              <a:rPr lang="es-CO" sz="23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 en etapa</a:t>
            </a:r>
            <a:r>
              <a:rPr lang="es-CO" sz="2300" b="1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 temprana</a:t>
            </a:r>
          </a:p>
        </p:txBody>
      </p:sp>
      <p:pic>
        <p:nvPicPr>
          <p:cNvPr id="15367" name="Picture 31" descr="C:\Documents and Settings\eac0000\Configuración local\Archivos temporales de Internet\Content.IE5\5RJ1GJSD\MC9003418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200150"/>
            <a:ext cx="6234113" cy="41703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" name="2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5369" name="16 Imagen" descr="120206_iNNpulsa_ED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5445125"/>
            <a:ext cx="26781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5292725" y="0"/>
            <a:ext cx="3779838" cy="6858000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6443663" y="4519613"/>
            <a:ext cx="2449512" cy="186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CO" sz="23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  <a:ea typeface="+mj-ea"/>
                <a:cs typeface="Segoe UI" pitchFamily="34" charset="0"/>
              </a:rPr>
              <a:t> </a:t>
            </a:r>
            <a:r>
              <a:rPr lang="es-CO" sz="2300" b="1" dirty="0">
                <a:solidFill>
                  <a:schemeClr val="bg1"/>
                </a:solidFill>
                <a:latin typeface="Albertus Medium" pitchFamily="34" charset="0"/>
                <a:ea typeface="+mj-ea"/>
                <a:cs typeface="Segoe UI" pitchFamily="34" charset="0"/>
              </a:rPr>
              <a:t>Potencial </a:t>
            </a:r>
            <a:r>
              <a:rPr lang="es-CO" sz="2300" dirty="0">
                <a:solidFill>
                  <a:schemeClr val="bg1"/>
                </a:solidFill>
                <a:latin typeface="Arial Narrow" pitchFamily="34" charset="0"/>
                <a:ea typeface="+mj-ea"/>
                <a:cs typeface="Segoe UI" pitchFamily="34" charset="0"/>
              </a:rPr>
              <a:t>productivo de víctimas de</a:t>
            </a:r>
            <a:r>
              <a:rPr lang="es-CO" sz="23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  <a:cs typeface="Segoe UI" pitchFamily="34" charset="0"/>
              </a:rPr>
              <a:t> </a:t>
            </a:r>
            <a:r>
              <a:rPr lang="es-CO" sz="2300" b="1" dirty="0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desplazamiento forzado</a:t>
            </a:r>
            <a:r>
              <a:rPr lang="es-CO" sz="2300" dirty="0">
                <a:solidFill>
                  <a:schemeClr val="bg1"/>
                </a:solidFill>
                <a:latin typeface="Arial Narrow" pitchFamily="34" charset="0"/>
                <a:ea typeface="+mj-ea"/>
                <a:cs typeface="Segoe UI" pitchFamily="34" charset="0"/>
              </a:rPr>
              <a:t> </a:t>
            </a:r>
          </a:p>
        </p:txBody>
      </p:sp>
      <p:sp>
        <p:nvSpPr>
          <p:cNvPr id="16388" name="15 Rectángulo"/>
          <p:cNvSpPr>
            <a:spLocks noChangeArrowheads="1"/>
          </p:cNvSpPr>
          <p:nvPr/>
        </p:nvSpPr>
        <p:spPr bwMode="auto">
          <a:xfrm>
            <a:off x="6948488" y="836613"/>
            <a:ext cx="1944687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S" sz="2300" b="1">
                <a:solidFill>
                  <a:schemeClr val="bg1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Innovación </a:t>
            </a:r>
            <a:r>
              <a:rPr lang="es-ES" sz="23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empresarial para la MiPyme</a:t>
            </a:r>
            <a:endParaRPr lang="es-ES" sz="2300" b="1">
              <a:solidFill>
                <a:schemeClr val="bg1"/>
              </a:solidFill>
              <a:latin typeface="Albertus Medium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9" name="50 Rectángulo"/>
          <p:cNvSpPr>
            <a:spLocks noChangeArrowheads="1"/>
          </p:cNvSpPr>
          <p:nvPr/>
        </p:nvSpPr>
        <p:spPr bwMode="auto">
          <a:xfrm>
            <a:off x="5794375" y="2132013"/>
            <a:ext cx="30988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2300" b="1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Encadenamientos</a:t>
            </a:r>
          </a:p>
          <a:p>
            <a:pPr algn="r"/>
            <a:r>
              <a:rPr lang="es-CO" sz="23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Productivos </a:t>
            </a:r>
          </a:p>
          <a:p>
            <a:pPr algn="r"/>
            <a:r>
              <a:rPr lang="es-CO" sz="23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(proveedores - clústers)</a:t>
            </a:r>
            <a:r>
              <a:rPr lang="es-CO" sz="2300" b="1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16390" name="51 Rectángulo"/>
          <p:cNvSpPr>
            <a:spLocks noChangeArrowheads="1"/>
          </p:cNvSpPr>
          <p:nvPr/>
        </p:nvSpPr>
        <p:spPr bwMode="auto">
          <a:xfrm>
            <a:off x="6443663" y="3494088"/>
            <a:ext cx="24495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2300" b="1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Conectividad </a:t>
            </a:r>
            <a:r>
              <a:rPr lang="es-CO" sz="23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de las Mipymes</a:t>
            </a:r>
            <a:endParaRPr lang="es-CO" sz="2300" b="1">
              <a:solidFill>
                <a:schemeClr val="bg1"/>
              </a:solidFill>
              <a:latin typeface="Albertus Medium" pitchFamily="34" charset="0"/>
              <a:cs typeface="Segoe UI" pitchFamily="34" charset="0"/>
            </a:endParaRPr>
          </a:p>
        </p:txBody>
      </p:sp>
      <p:pic>
        <p:nvPicPr>
          <p:cNvPr id="16391" name="Picture 31" descr="C:\Documents and Settings\eac0000\Configuración local\Archivos temporales de Internet\Content.IE5\5RJ1GJSD\MC9003418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6084888" cy="42799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" name="2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6393" name="16 Imagen" descr="120206_iNNpulsa_ED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8600" y="5400675"/>
            <a:ext cx="2641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5292725" y="0"/>
            <a:ext cx="377983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6300788" y="5211763"/>
            <a:ext cx="24479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CO" sz="23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  <a:ea typeface="+mj-ea"/>
                <a:cs typeface="Segoe UI" pitchFamily="34" charset="0"/>
              </a:rPr>
              <a:t> </a:t>
            </a:r>
            <a:r>
              <a:rPr lang="es-CO" sz="2300" dirty="0">
                <a:solidFill>
                  <a:schemeClr val="bg1"/>
                </a:solidFill>
                <a:latin typeface="Arial Narrow" pitchFamily="34" charset="0"/>
                <a:ea typeface="+mj-ea"/>
                <a:cs typeface="Segoe UI" pitchFamily="34" charset="0"/>
              </a:rPr>
              <a:t>Impulsen el </a:t>
            </a:r>
            <a:r>
              <a:rPr lang="es-CO" sz="2300" b="1" dirty="0">
                <a:solidFill>
                  <a:schemeClr val="bg1"/>
                </a:solidFill>
                <a:latin typeface="Albertus Medium" pitchFamily="34" charset="0"/>
                <a:ea typeface="+mj-ea"/>
                <a:cs typeface="Segoe UI" pitchFamily="34" charset="0"/>
              </a:rPr>
              <a:t>emprendimiento corporativo</a:t>
            </a:r>
            <a:endParaRPr lang="es-CO" sz="2300" dirty="0">
              <a:solidFill>
                <a:schemeClr val="bg1"/>
              </a:solidFill>
              <a:latin typeface="Arial Narrow" pitchFamily="34" charset="0"/>
              <a:ea typeface="+mj-ea"/>
              <a:cs typeface="Segoe U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s-CO" sz="15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17412" name="15 Rectángulo"/>
          <p:cNvSpPr>
            <a:spLocks noChangeArrowheads="1"/>
          </p:cNvSpPr>
          <p:nvPr/>
        </p:nvSpPr>
        <p:spPr bwMode="auto">
          <a:xfrm>
            <a:off x="6372225" y="906463"/>
            <a:ext cx="24479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S" sz="2300" b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Incentivar a las </a:t>
            </a:r>
            <a:r>
              <a:rPr lang="es-ES" sz="2300" b="1">
                <a:solidFill>
                  <a:schemeClr val="bg1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empresas anclas </a:t>
            </a:r>
            <a:r>
              <a:rPr lang="es-ES" sz="23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para que…</a:t>
            </a:r>
          </a:p>
        </p:txBody>
      </p:sp>
      <p:sp>
        <p:nvSpPr>
          <p:cNvPr id="17413" name="51 Rectángulo"/>
          <p:cNvSpPr>
            <a:spLocks noChangeArrowheads="1"/>
          </p:cNvSpPr>
          <p:nvPr/>
        </p:nvSpPr>
        <p:spPr bwMode="auto">
          <a:xfrm>
            <a:off x="6156325" y="2349500"/>
            <a:ext cx="26638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23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Creen o </a:t>
            </a:r>
            <a:r>
              <a:rPr lang="es-CO" sz="2300" b="1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fortalezcan </a:t>
            </a:r>
            <a:r>
              <a:rPr lang="es-CO" sz="23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procesos de </a:t>
            </a:r>
            <a:r>
              <a:rPr lang="es-CO" sz="2300" b="1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innovación sistémica</a:t>
            </a:r>
          </a:p>
        </p:txBody>
      </p:sp>
      <p:pic>
        <p:nvPicPr>
          <p:cNvPr id="17414" name="Picture 31" descr="C:\Documents and Settings\eac0000\Configuración local\Archivos temporales de Internet\Content.IE5\5RJ1GJSD\MC9003418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311275"/>
            <a:ext cx="6027738" cy="39893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" name="2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7416" name="16 Imagen" descr="120206_iNNpulsa_ED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408613"/>
            <a:ext cx="26416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51 Rectángulo"/>
          <p:cNvSpPr>
            <a:spLocks noChangeArrowheads="1"/>
          </p:cNvSpPr>
          <p:nvPr/>
        </p:nvSpPr>
        <p:spPr bwMode="auto">
          <a:xfrm>
            <a:off x="6227763" y="3933825"/>
            <a:ext cx="2592387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23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Creen nuevas </a:t>
            </a:r>
            <a:r>
              <a:rPr lang="es-CO" sz="2300" b="1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empresas</a:t>
            </a:r>
            <a:r>
              <a:rPr lang="es-CO" sz="23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  o </a:t>
            </a:r>
            <a:r>
              <a:rPr lang="es-CO" sz="2300" b="1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unidades</a:t>
            </a:r>
            <a:r>
              <a:rPr lang="es-CO" sz="23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 de negocio</a:t>
            </a:r>
            <a:endParaRPr lang="es-CO" sz="2300" b="1">
              <a:solidFill>
                <a:schemeClr val="bg1"/>
              </a:solidFill>
              <a:latin typeface="Albertus Medium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8" descr="C:\Documents and Settings\eac0000\Configuración local\Archivos temporales de Internet\Content.IE5\6T2H6RQ7\MP9004331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5184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52 Rectángulo"/>
          <p:cNvSpPr/>
          <p:nvPr/>
        </p:nvSpPr>
        <p:spPr>
          <a:xfrm>
            <a:off x="5292725" y="0"/>
            <a:ext cx="3779838" cy="6858000"/>
          </a:xfrm>
          <a:prstGeom prst="rect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6083300" y="5284788"/>
            <a:ext cx="2808288" cy="1154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CO" sz="23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+mj-ea"/>
                <a:cs typeface="Segoe UI" pitchFamily="34" charset="0"/>
              </a:rPr>
              <a:t> </a:t>
            </a:r>
            <a:r>
              <a:rPr lang="es-CO" sz="2300" dirty="0">
                <a:solidFill>
                  <a:schemeClr val="bg1"/>
                </a:solidFill>
                <a:latin typeface="Arial Narrow" pitchFamily="34" charset="0"/>
                <a:ea typeface="+mj-ea"/>
                <a:cs typeface="Segoe UI" pitchFamily="34" charset="0"/>
              </a:rPr>
              <a:t>Identificación y </a:t>
            </a:r>
            <a:r>
              <a:rPr lang="es-CO" sz="2300" b="1" dirty="0">
                <a:solidFill>
                  <a:schemeClr val="bg1"/>
                </a:solidFill>
                <a:latin typeface="Albertus Medium" pitchFamily="34" charset="0"/>
                <a:ea typeface="+mj-ea"/>
                <a:cs typeface="Segoe UI" pitchFamily="34" charset="0"/>
              </a:rPr>
              <a:t>asesoría </a:t>
            </a:r>
            <a:r>
              <a:rPr lang="es-CO" sz="2300" dirty="0">
                <a:solidFill>
                  <a:schemeClr val="bg1"/>
                </a:solidFill>
                <a:latin typeface="Arial Narrow" pitchFamily="34" charset="0"/>
                <a:ea typeface="+mj-ea"/>
                <a:cs typeface="Segoe UI" pitchFamily="34" charset="0"/>
              </a:rPr>
              <a:t>de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CO" sz="2300" dirty="0">
                <a:solidFill>
                  <a:schemeClr val="bg1"/>
                </a:solidFill>
                <a:latin typeface="Arial Narrow" pitchFamily="34" charset="0"/>
                <a:ea typeface="+mj-ea"/>
                <a:cs typeface="Segoe UI" pitchFamily="34" charset="0"/>
              </a:rPr>
              <a:t>proyectos </a:t>
            </a:r>
            <a:r>
              <a:rPr lang="es-CO" sz="2300" b="1" dirty="0">
                <a:solidFill>
                  <a:schemeClr val="bg1"/>
                </a:solidFill>
                <a:latin typeface="Albertus Medium" pitchFamily="34" charset="0"/>
                <a:ea typeface="+mj-ea"/>
                <a:cs typeface="Segoe UI" pitchFamily="34" charset="0"/>
              </a:rPr>
              <a:t>regionales</a:t>
            </a:r>
            <a:endParaRPr lang="es-CO" sz="2300" dirty="0">
              <a:solidFill>
                <a:schemeClr val="bg1"/>
              </a:solidFill>
              <a:latin typeface="Arial Narrow" pitchFamily="34" charset="0"/>
              <a:ea typeface="+mj-ea"/>
              <a:cs typeface="Segoe UI" pitchFamily="34" charset="0"/>
            </a:endParaRPr>
          </a:p>
        </p:txBody>
      </p:sp>
      <p:sp>
        <p:nvSpPr>
          <p:cNvPr id="18437" name="50 Rectángulo"/>
          <p:cNvSpPr>
            <a:spLocks noChangeArrowheads="1"/>
          </p:cNvSpPr>
          <p:nvPr/>
        </p:nvSpPr>
        <p:spPr bwMode="auto">
          <a:xfrm>
            <a:off x="6872288" y="2346325"/>
            <a:ext cx="20193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23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Construcción de </a:t>
            </a:r>
            <a:r>
              <a:rPr lang="es-CO" sz="2300" b="1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capacidades regionales</a:t>
            </a:r>
          </a:p>
        </p:txBody>
      </p:sp>
      <p:sp>
        <p:nvSpPr>
          <p:cNvPr id="18438" name="51 Rectángulo"/>
          <p:cNvSpPr>
            <a:spLocks noChangeArrowheads="1"/>
          </p:cNvSpPr>
          <p:nvPr/>
        </p:nvSpPr>
        <p:spPr bwMode="auto">
          <a:xfrm>
            <a:off x="6227763" y="3644900"/>
            <a:ext cx="26654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2300" b="1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Fortalecimiento</a:t>
            </a:r>
            <a:r>
              <a:rPr lang="es-CO" sz="23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 y capacidad de identificar y gestionar </a:t>
            </a:r>
            <a:r>
              <a:rPr lang="es-CO" sz="2300" b="1">
                <a:solidFill>
                  <a:schemeClr val="bg1"/>
                </a:solidFill>
                <a:latin typeface="Albertus Medium" pitchFamily="34" charset="0"/>
                <a:cs typeface="Segoe UI" pitchFamily="34" charset="0"/>
              </a:rPr>
              <a:t>clústers estratégicos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8440" name="16 Imagen" descr="120206_iNNpulsa_ED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5445125"/>
            <a:ext cx="26130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15 Rectángulo"/>
          <p:cNvSpPr>
            <a:spLocks noChangeArrowheads="1"/>
          </p:cNvSpPr>
          <p:nvPr/>
        </p:nvSpPr>
        <p:spPr bwMode="auto">
          <a:xfrm>
            <a:off x="6443663" y="692150"/>
            <a:ext cx="24114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S" sz="230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Asesoría y acompañamiento en la </a:t>
            </a:r>
            <a:r>
              <a:rPr lang="es-ES" sz="2300" b="1">
                <a:solidFill>
                  <a:schemeClr val="bg1"/>
                </a:solidFill>
                <a:latin typeface="Albertus Medium" pitchFamily="34" charset="0"/>
                <a:ea typeface="Calibri" pitchFamily="34" charset="0"/>
                <a:cs typeface="Times New Roman" pitchFamily="18" charset="0"/>
              </a:rPr>
              <a:t>transferencia de metodologías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  <a:p>
            <a:pPr eaLnBrk="0" hangingPunct="0">
              <a:buFontTx/>
              <a:buChar char="•"/>
            </a:pP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Demostrar que la innovaci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ó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n y el emprendimiento din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á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mico innovador son posibles y que ya se est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á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n dando en el pa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í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s </a:t>
            </a:r>
            <a:endParaRPr lang="es-ES" sz="900"/>
          </a:p>
          <a:p>
            <a:pPr eaLnBrk="0" hangingPunct="0"/>
            <a:endParaRPr lang="es-ES"/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611188" y="742950"/>
            <a:ext cx="77771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s-CO" sz="2500">
              <a:latin typeface="Arial Narrow" pitchFamily="34" charset="0"/>
            </a:endParaRPr>
          </a:p>
        </p:txBody>
      </p:sp>
      <p:sp>
        <p:nvSpPr>
          <p:cNvPr id="19461" name="14 Rectángulo"/>
          <p:cNvSpPr>
            <a:spLocks noChangeArrowheads="1"/>
          </p:cNvSpPr>
          <p:nvPr/>
        </p:nvSpPr>
        <p:spPr bwMode="auto">
          <a:xfrm>
            <a:off x="611188" y="620713"/>
            <a:ext cx="79930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500">
                <a:latin typeface="Arial Narrow" pitchFamily="34" charset="0"/>
                <a:cs typeface="Calibri" pitchFamily="34" charset="0"/>
              </a:rPr>
              <a:t>En una </a:t>
            </a:r>
            <a:r>
              <a:rPr lang="es-ES" sz="2500" b="1">
                <a:latin typeface="Albertus Medium" pitchFamily="34" charset="0"/>
                <a:cs typeface="Calibri" pitchFamily="34" charset="0"/>
              </a:rPr>
              <a:t>sociedad</a:t>
            </a:r>
            <a:r>
              <a:rPr lang="es-ES" sz="2500">
                <a:latin typeface="Arial Narrow" pitchFamily="34" charset="0"/>
                <a:cs typeface="Calibri" pitchFamily="34" charset="0"/>
              </a:rPr>
              <a:t> emprendedora </a:t>
            </a:r>
            <a:r>
              <a:rPr lang="es-ES" sz="2500" b="1">
                <a:latin typeface="Albertus Medium" pitchFamily="34" charset="0"/>
                <a:cs typeface="Calibri" pitchFamily="34" charset="0"/>
              </a:rPr>
              <a:t>innovararriesgarse e incluso fracasar</a:t>
            </a:r>
            <a:r>
              <a:rPr lang="es-ES" sz="2500">
                <a:latin typeface="Albertus Medium" pitchFamily="34" charset="0"/>
                <a:cs typeface="Calibri" pitchFamily="34" charset="0"/>
              </a:rPr>
              <a:t> </a:t>
            </a:r>
            <a:r>
              <a:rPr lang="es-ES" sz="2500">
                <a:latin typeface="Arial Narrow" pitchFamily="34" charset="0"/>
                <a:cs typeface="Calibri" pitchFamily="34" charset="0"/>
              </a:rPr>
              <a:t>en un proyecto son vistos como una </a:t>
            </a:r>
            <a:r>
              <a:rPr lang="es-ES" sz="2500" b="1">
                <a:latin typeface="Albertus Medium" pitchFamily="34" charset="0"/>
                <a:cs typeface="Calibri" pitchFamily="34" charset="0"/>
              </a:rPr>
              <a:t>vía hacia el éxito.</a:t>
            </a:r>
            <a:endParaRPr lang="es-ES" sz="2500" b="1">
              <a:latin typeface="Albertus Medium" pitchFamily="34" charset="0"/>
            </a:endParaRPr>
          </a:p>
        </p:txBody>
      </p:sp>
      <p:sp>
        <p:nvSpPr>
          <p:cNvPr id="19462" name="32 Rectángulo"/>
          <p:cNvSpPr>
            <a:spLocks noChangeArrowheads="1"/>
          </p:cNvSpPr>
          <p:nvPr/>
        </p:nvSpPr>
        <p:spPr bwMode="auto">
          <a:xfrm>
            <a:off x="2935288" y="1844675"/>
            <a:ext cx="30051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6000">
                <a:solidFill>
                  <a:srgbClr val="C00000"/>
                </a:solidFill>
                <a:latin typeface="Albertus Medium" pitchFamily="34" charset="0"/>
                <a:cs typeface="Calibri" pitchFamily="34" charset="0"/>
              </a:rPr>
              <a:t>esperas, </a:t>
            </a:r>
            <a:endParaRPr lang="es-ES" sz="6000">
              <a:solidFill>
                <a:srgbClr val="C000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727450" y="2420938"/>
            <a:ext cx="1601788" cy="101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para</a:t>
            </a:r>
            <a:endParaRPr lang="es-ES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286375" y="2420938"/>
            <a:ext cx="3246438" cy="101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50000"/>
                  </a:schemeClr>
                </a:solidFill>
                <a:latin typeface="Albertus Medium" pitchFamily="34" charset="0"/>
              </a:rPr>
              <a:t>potenciar</a:t>
            </a:r>
            <a:endParaRPr lang="es-ES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273175" y="2852738"/>
            <a:ext cx="35290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80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tú idea</a:t>
            </a:r>
            <a:endParaRPr lang="es-ES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466" name="32 Rectángulo"/>
          <p:cNvSpPr>
            <a:spLocks noChangeArrowheads="1"/>
          </p:cNvSpPr>
          <p:nvPr/>
        </p:nvSpPr>
        <p:spPr bwMode="auto">
          <a:xfrm>
            <a:off x="4946650" y="3024188"/>
            <a:ext cx="2649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6000">
                <a:solidFill>
                  <a:srgbClr val="C00000"/>
                </a:solidFill>
                <a:latin typeface="Albertus Medium" pitchFamily="34" charset="0"/>
                <a:cs typeface="Calibri" pitchFamily="34" charset="0"/>
              </a:rPr>
              <a:t>apoyar </a:t>
            </a:r>
            <a:endParaRPr lang="es-ES" sz="6000">
              <a:solidFill>
                <a:srgbClr val="C0000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370388" y="3087688"/>
            <a:ext cx="6096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o</a:t>
            </a:r>
            <a:endParaRPr lang="es-ES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281488" y="3724275"/>
            <a:ext cx="722312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50000"/>
                  </a:schemeClr>
                </a:solidFill>
                <a:latin typeface="Albertus Medium" pitchFamily="34" charset="0"/>
              </a:rPr>
              <a:t>la</a:t>
            </a:r>
            <a:endParaRPr lang="es-ES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962525" y="3716338"/>
            <a:ext cx="9779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1">
                    <a:lumMod val="50000"/>
                  </a:schemeClr>
                </a:solidFill>
                <a:latin typeface="Albertus Medium" pitchFamily="34" charset="0"/>
              </a:rPr>
              <a:t>de</a:t>
            </a:r>
            <a:endParaRPr lang="es-ES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813425" y="3716338"/>
            <a:ext cx="192722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otro?</a:t>
            </a:r>
            <a:endParaRPr lang="es-ES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471" name="32 Rectángulo"/>
          <p:cNvSpPr>
            <a:spLocks noChangeArrowheads="1"/>
          </p:cNvSpPr>
          <p:nvPr/>
        </p:nvSpPr>
        <p:spPr bwMode="auto">
          <a:xfrm>
            <a:off x="971550" y="1852613"/>
            <a:ext cx="22272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6000">
                <a:solidFill>
                  <a:srgbClr val="C00000"/>
                </a:solidFill>
                <a:latin typeface="Albertus Medium" pitchFamily="34" charset="0"/>
                <a:cs typeface="Calibri" pitchFamily="34" charset="0"/>
              </a:rPr>
              <a:t>¿Qué </a:t>
            </a:r>
            <a:endParaRPr lang="es-ES" sz="6000">
              <a:solidFill>
                <a:srgbClr val="C00000"/>
              </a:solidFill>
            </a:endParaRPr>
          </a:p>
        </p:txBody>
      </p:sp>
      <p:sp>
        <p:nvSpPr>
          <p:cNvPr id="21" name="14 Rectángulo"/>
          <p:cNvSpPr>
            <a:spLocks noChangeArrowheads="1"/>
          </p:cNvSpPr>
          <p:nvPr/>
        </p:nvSpPr>
        <p:spPr bwMode="auto">
          <a:xfrm>
            <a:off x="971550" y="5157788"/>
            <a:ext cx="68405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  <a:ea typeface="Calibri" pitchFamily="34" charset="0"/>
                <a:cs typeface="Calibri" pitchFamily="34" charset="0"/>
              </a:rPr>
              <a:t>“Si no soy yo </a:t>
            </a:r>
            <a:r>
              <a:rPr lang="es-ES" sz="30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  <a:ea typeface="Calibri" pitchFamily="34" charset="0"/>
                <a:cs typeface="Calibri" pitchFamily="34" charset="0"/>
              </a:rPr>
              <a:t>¿entonces quién? </a:t>
            </a:r>
            <a:endParaRPr lang="es-ES" sz="3000" b="1" dirty="0">
              <a:solidFill>
                <a:schemeClr val="bg2">
                  <a:lumMod val="25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26" name="14 Rectángulo"/>
          <p:cNvSpPr>
            <a:spLocks noChangeArrowheads="1"/>
          </p:cNvSpPr>
          <p:nvPr/>
        </p:nvSpPr>
        <p:spPr bwMode="auto">
          <a:xfrm>
            <a:off x="1979613" y="5467350"/>
            <a:ext cx="6121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b="1" dirty="0">
                <a:solidFill>
                  <a:schemeClr val="bg1">
                    <a:lumMod val="50000"/>
                  </a:schemeClr>
                </a:solidFill>
                <a:latin typeface="Albertus Medium" pitchFamily="34" charset="0"/>
                <a:ea typeface="Calibri" pitchFamily="34" charset="0"/>
                <a:cs typeface="Calibri" pitchFamily="34" charset="0"/>
              </a:rPr>
              <a:t>Si no es ahora </a:t>
            </a:r>
            <a:r>
              <a:rPr lang="es-ES" sz="30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  <a:ea typeface="Calibri" pitchFamily="34" charset="0"/>
                <a:cs typeface="Calibri" pitchFamily="34" charset="0"/>
              </a:rPr>
              <a:t>¿entonces cuándo?” </a:t>
            </a:r>
            <a:endParaRPr lang="es-ES" sz="3000" b="1" dirty="0">
              <a:solidFill>
                <a:schemeClr val="bg2">
                  <a:lumMod val="25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19474" name="26 CuadroTexto"/>
          <p:cNvSpPr txBox="1">
            <a:spLocks noChangeArrowheads="1"/>
          </p:cNvSpPr>
          <p:nvPr/>
        </p:nvSpPr>
        <p:spPr bwMode="auto">
          <a:xfrm>
            <a:off x="6372225" y="5876925"/>
            <a:ext cx="18002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500">
                <a:solidFill>
                  <a:srgbClr val="C4161C"/>
                </a:solidFill>
                <a:latin typeface="Arial Narrow" pitchFamily="34" charset="0"/>
              </a:rPr>
              <a:t>Rabi Hillel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eac0000\Configuración local\Archivos temporales de Internet\Content.IE5\4UUNCX6K\MP9004339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196975"/>
            <a:ext cx="56610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7950" y="141288"/>
            <a:ext cx="1579563" cy="1631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0" b="1" dirty="0">
                <a:solidFill>
                  <a:schemeClr val="bg1">
                    <a:lumMod val="75000"/>
                  </a:schemeClr>
                </a:solidFill>
                <a:latin typeface="Albertus Medium" pitchFamily="34" charset="0"/>
              </a:rPr>
              <a:t>En</a:t>
            </a:r>
            <a:endParaRPr lang="es-ES" sz="10000" dirty="0">
              <a:solidFill>
                <a:schemeClr val="bg1">
                  <a:lumMod val="75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  <a:p>
            <a:pPr eaLnBrk="0" hangingPunct="0">
              <a:buFontTx/>
              <a:buChar char="•"/>
            </a:pP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Demostrar que la innovaci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ó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n y el emprendimiento din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á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mico innovador son posibles y que ya se est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á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n dando en el pa</a:t>
            </a:r>
            <a:r>
              <a:rPr lang="es-ES" sz="1200">
                <a:solidFill>
                  <a:srgbClr val="000000"/>
                </a:solidFill>
                <a:ea typeface="Calibri" pitchFamily="34" charset="0"/>
                <a:cs typeface="Segoe UI" pitchFamily="34" charset="0"/>
              </a:rPr>
              <a:t>í</a:t>
            </a:r>
            <a:r>
              <a:rPr lang="es-ES" sz="1200">
                <a:solidFill>
                  <a:srgbClr val="000000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s </a:t>
            </a:r>
            <a:endParaRPr lang="es-ES" sz="900"/>
          </a:p>
          <a:p>
            <a:pPr eaLnBrk="0" hangingPunct="0"/>
            <a:endParaRPr lang="es-ES"/>
          </a:p>
        </p:txBody>
      </p:sp>
      <p:pic>
        <p:nvPicPr>
          <p:cNvPr id="20486" name="14 Imagen" descr="Logo Color Letra Negr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953125"/>
            <a:ext cx="19161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3419475" y="0"/>
            <a:ext cx="5689600" cy="1989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488" name="Imagen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750" y="6302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Imagen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98438"/>
            <a:ext cx="4111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18 Rectángulo"/>
          <p:cNvSpPr>
            <a:spLocks noChangeArrowheads="1"/>
          </p:cNvSpPr>
          <p:nvPr/>
        </p:nvSpPr>
        <p:spPr bwMode="auto">
          <a:xfrm>
            <a:off x="7040563" y="674688"/>
            <a:ext cx="150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@InnpulsaCol</a:t>
            </a:r>
            <a:endParaRPr lang="es-ES" sz="20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91" name="19 Rectángulo"/>
          <p:cNvSpPr>
            <a:spLocks noChangeArrowheads="1"/>
          </p:cNvSpPr>
          <p:nvPr/>
        </p:nvSpPr>
        <p:spPr bwMode="auto">
          <a:xfrm>
            <a:off x="7019925" y="260350"/>
            <a:ext cx="180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iNNpulsa Colombia</a:t>
            </a:r>
            <a:endParaRPr lang="es-ES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492" name="Imagen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8138" y="1125538"/>
            <a:ext cx="3857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22 Rectángulo"/>
          <p:cNvSpPr>
            <a:spLocks noChangeArrowheads="1"/>
          </p:cNvSpPr>
          <p:nvPr/>
        </p:nvSpPr>
        <p:spPr bwMode="auto">
          <a:xfrm>
            <a:off x="7119938" y="1125538"/>
            <a:ext cx="1268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es-ES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1) 7437939 </a:t>
            </a:r>
            <a:endParaRPr lang="es-ES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-323850" y="836613"/>
            <a:ext cx="6119813" cy="1785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0" b="1" dirty="0">
                <a:solidFill>
                  <a:schemeClr val="bg1">
                    <a:lumMod val="75000"/>
                  </a:schemeClr>
                </a:solidFill>
                <a:latin typeface="Albertus Medium" pitchFamily="34" charset="0"/>
              </a:rPr>
              <a:t>contacto</a:t>
            </a:r>
            <a:endParaRPr lang="es-ES" sz="11000" dirty="0">
              <a:solidFill>
                <a:schemeClr val="bg1">
                  <a:lumMod val="75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20495" name="25 Rectángulo"/>
          <p:cNvSpPr>
            <a:spLocks noChangeArrowheads="1"/>
          </p:cNvSpPr>
          <p:nvPr/>
        </p:nvSpPr>
        <p:spPr bwMode="auto">
          <a:xfrm>
            <a:off x="6291263" y="5949950"/>
            <a:ext cx="281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info@innpulsacolombia.com</a:t>
            </a:r>
            <a:endParaRPr lang="es-ES" sz="20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96" name="26 Rectángulo"/>
          <p:cNvSpPr>
            <a:spLocks noChangeArrowheads="1"/>
          </p:cNvSpPr>
          <p:nvPr/>
        </p:nvSpPr>
        <p:spPr bwMode="auto">
          <a:xfrm>
            <a:off x="5148263" y="6237288"/>
            <a:ext cx="3997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bg1"/>
                </a:solidFill>
                <a:latin typeface="Arial Narrow" pitchFamily="34" charset="0"/>
                <a:cs typeface="Segoe UI" pitchFamily="34" charset="0"/>
              </a:rPr>
              <a:t>innpulsamipyme@innpulsacolombia.com</a:t>
            </a:r>
            <a:endParaRPr lang="es-ES" sz="20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95288" y="2924175"/>
            <a:ext cx="23764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6000" b="1" dirty="0">
                <a:solidFill>
                  <a:schemeClr val="bg1">
                    <a:lumMod val="85000"/>
                  </a:schemeClr>
                </a:solidFill>
                <a:latin typeface="Albertus Medium" pitchFamily="34" charset="0"/>
              </a:rPr>
              <a:t>www.</a:t>
            </a:r>
          </a:p>
        </p:txBody>
      </p:sp>
      <p:sp>
        <p:nvSpPr>
          <p:cNvPr id="20498" name="28 CuadroTexto"/>
          <p:cNvSpPr txBox="1">
            <a:spLocks noChangeArrowheads="1"/>
          </p:cNvSpPr>
          <p:nvPr/>
        </p:nvSpPr>
        <p:spPr bwMode="auto">
          <a:xfrm>
            <a:off x="250825" y="3500438"/>
            <a:ext cx="32416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500">
                <a:solidFill>
                  <a:srgbClr val="C4161C"/>
                </a:solidFill>
                <a:latin typeface="Arial Narrow" pitchFamily="34" charset="0"/>
              </a:rPr>
              <a:t>innpulsacolombia</a:t>
            </a:r>
            <a:r>
              <a:rPr lang="es-ES" sz="3500">
                <a:solidFill>
                  <a:srgbClr val="C4161C"/>
                </a:solidFill>
              </a:rPr>
              <a:t>.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1258888" y="3709988"/>
            <a:ext cx="1728787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8313" y="1268413"/>
            <a:ext cx="1800225" cy="686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0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G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4787900" y="2293938"/>
            <a:ext cx="374491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Para llegar a ser una </a:t>
            </a:r>
          </a:p>
        </p:txBody>
      </p:sp>
      <p:sp>
        <p:nvSpPr>
          <p:cNvPr id="3077" name="5 Rectángulo"/>
          <p:cNvSpPr>
            <a:spLocks noChangeArrowheads="1"/>
          </p:cNvSpPr>
          <p:nvPr/>
        </p:nvSpPr>
        <p:spPr bwMode="auto">
          <a:xfrm>
            <a:off x="4406900" y="4178300"/>
            <a:ext cx="44862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4000" b="1">
                <a:solidFill>
                  <a:srgbClr val="C4161C"/>
                </a:solidFill>
                <a:latin typeface="Albertus Medium" pitchFamily="34" charset="0"/>
              </a:rPr>
              <a:t>rande</a:t>
            </a:r>
            <a:endParaRPr lang="es-ES" sz="14000">
              <a:solidFill>
                <a:srgbClr val="000000"/>
              </a:solidFill>
              <a:latin typeface="Albertus Medium" pitchFamily="34" charset="0"/>
            </a:endParaRPr>
          </a:p>
        </p:txBody>
      </p:sp>
      <p:sp>
        <p:nvSpPr>
          <p:cNvPr id="3078" name="9 Rectángulo"/>
          <p:cNvSpPr>
            <a:spLocks noChangeArrowheads="1"/>
          </p:cNvSpPr>
          <p:nvPr/>
        </p:nvSpPr>
        <p:spPr bwMode="auto">
          <a:xfrm>
            <a:off x="2339975" y="188913"/>
            <a:ext cx="1189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7200" b="1">
                <a:solidFill>
                  <a:srgbClr val="C00000"/>
                </a:solidFill>
                <a:latin typeface="Albertus Medium" pitchFamily="34" charset="0"/>
              </a:rPr>
              <a:t>no</a:t>
            </a:r>
            <a:endParaRPr lang="es-ES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950" y="188913"/>
            <a:ext cx="27352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dirty="0">
                <a:solidFill>
                  <a:schemeClr val="bg1">
                    <a:lumMod val="65000"/>
                  </a:schemeClr>
                </a:solidFill>
                <a:latin typeface="Albertus Medium" pitchFamily="34" charset="0"/>
              </a:rPr>
              <a:t>Pero</a:t>
            </a:r>
            <a:r>
              <a:rPr lang="es-ES" sz="72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 </a:t>
            </a:r>
            <a:endParaRPr lang="es-ES" sz="9600" b="1" dirty="0">
              <a:latin typeface="Albertus Medium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1550" y="635000"/>
            <a:ext cx="61214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dirty="0">
                <a:solidFill>
                  <a:schemeClr val="bg1">
                    <a:lumMod val="65000"/>
                  </a:schemeClr>
                </a:solidFill>
                <a:latin typeface="Albertus Medium" pitchFamily="34" charset="0"/>
              </a:rPr>
              <a:t>es suficiente</a:t>
            </a:r>
            <a:r>
              <a:rPr lang="es-ES" sz="9600" b="1" dirty="0">
                <a:solidFill>
                  <a:schemeClr val="bg1">
                    <a:lumMod val="65000"/>
                  </a:schemeClr>
                </a:solidFill>
                <a:latin typeface="Albertus Medium" pitchFamily="34" charset="0"/>
              </a:rPr>
              <a:t>…</a:t>
            </a:r>
            <a:endParaRPr lang="es-ES" b="1" dirty="0">
              <a:solidFill>
                <a:schemeClr val="bg1">
                  <a:lumMod val="65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87900" y="3646488"/>
            <a:ext cx="37449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hay que pensar en  </a:t>
            </a:r>
          </a:p>
        </p:txBody>
      </p:sp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4716463" y="2636838"/>
            <a:ext cx="388778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000" dirty="0">
                <a:solidFill>
                  <a:srgbClr val="C4161C"/>
                </a:solidFill>
                <a:latin typeface="Albertus Medium" pitchFamily="34" charset="0"/>
              </a:rPr>
              <a:t>economía del </a:t>
            </a:r>
            <a:endParaRPr lang="es-ES" sz="5000" dirty="0">
              <a:solidFill>
                <a:schemeClr val="bg1">
                  <a:lumMod val="65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12" name="4 CuadroTexto"/>
          <p:cNvSpPr txBox="1">
            <a:spLocks noChangeArrowheads="1"/>
          </p:cNvSpPr>
          <p:nvPr/>
        </p:nvSpPr>
        <p:spPr bwMode="auto">
          <a:xfrm>
            <a:off x="4724400" y="3141663"/>
            <a:ext cx="39512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000" dirty="0">
                <a:solidFill>
                  <a:srgbClr val="C4161C"/>
                </a:solidFill>
                <a:latin typeface="Albertus Medium" pitchFamily="34" charset="0"/>
              </a:rPr>
              <a:t>conocimiento </a:t>
            </a:r>
            <a:endParaRPr lang="es-ES" sz="5000" dirty="0">
              <a:solidFill>
                <a:schemeClr val="bg1">
                  <a:lumMod val="65000"/>
                </a:schemeClr>
              </a:solidFill>
              <a:latin typeface="Albertus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2" descr="C:\Documents and Settings\eac0000\Configuración local\Archivos temporales de Internet\Content.IE5\4UUNCX6K\MC9003595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70897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Rectángulo"/>
          <p:cNvSpPr/>
          <p:nvPr/>
        </p:nvSpPr>
        <p:spPr>
          <a:xfrm>
            <a:off x="7812088" y="0"/>
            <a:ext cx="1223962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18 Título"/>
          <p:cNvSpPr txBox="1">
            <a:spLocks/>
          </p:cNvSpPr>
          <p:nvPr/>
        </p:nvSpPr>
        <p:spPr>
          <a:xfrm>
            <a:off x="539750" y="260350"/>
            <a:ext cx="1584325" cy="11525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7500" b="1" dirty="0">
                <a:solidFill>
                  <a:schemeClr val="bg1"/>
                </a:solidFill>
                <a:latin typeface="Albertus Medium" pitchFamily="34" charset="0"/>
                <a:ea typeface="+mj-ea"/>
                <a:cs typeface="+mj-cs"/>
              </a:rPr>
              <a:t>De</a:t>
            </a:r>
          </a:p>
        </p:txBody>
      </p:sp>
      <p:sp>
        <p:nvSpPr>
          <p:cNvPr id="10" name="18 Título"/>
          <p:cNvSpPr txBox="1">
            <a:spLocks/>
          </p:cNvSpPr>
          <p:nvPr/>
        </p:nvSpPr>
        <p:spPr>
          <a:xfrm>
            <a:off x="5580063" y="3213100"/>
            <a:ext cx="1449387" cy="11525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7000" b="1" dirty="0">
                <a:solidFill>
                  <a:schemeClr val="bg1"/>
                </a:solidFill>
                <a:latin typeface="Albertus Medium" pitchFamily="34" charset="0"/>
                <a:ea typeface="+mj-ea"/>
                <a:cs typeface="+mj-cs"/>
              </a:rPr>
              <a:t>a</a:t>
            </a:r>
          </a:p>
        </p:txBody>
      </p:sp>
      <p:sp>
        <p:nvSpPr>
          <p:cNvPr id="4101" name="10 CuadroTexto"/>
          <p:cNvSpPr txBox="1">
            <a:spLocks noChangeArrowheads="1"/>
          </p:cNvSpPr>
          <p:nvPr/>
        </p:nvSpPr>
        <p:spPr bwMode="auto">
          <a:xfrm>
            <a:off x="3708400" y="3578225"/>
            <a:ext cx="45354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20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global</a:t>
            </a:r>
          </a:p>
        </p:txBody>
      </p:sp>
      <p:sp>
        <p:nvSpPr>
          <p:cNvPr id="12" name="18 Título"/>
          <p:cNvSpPr txBox="1">
            <a:spLocks/>
          </p:cNvSpPr>
          <p:nvPr/>
        </p:nvSpPr>
        <p:spPr>
          <a:xfrm>
            <a:off x="1619250" y="260350"/>
            <a:ext cx="1584325" cy="11525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7500" b="1" dirty="0">
                <a:solidFill>
                  <a:schemeClr val="bg1"/>
                </a:solidFill>
                <a:latin typeface="Albertus Medium" pitchFamily="34" charset="0"/>
                <a:ea typeface="+mj-ea"/>
                <a:cs typeface="+mj-cs"/>
              </a:rPr>
              <a:t>lo</a:t>
            </a:r>
          </a:p>
        </p:txBody>
      </p:sp>
      <p:sp>
        <p:nvSpPr>
          <p:cNvPr id="14" name="18 Título"/>
          <p:cNvSpPr txBox="1">
            <a:spLocks/>
          </p:cNvSpPr>
          <p:nvPr/>
        </p:nvSpPr>
        <p:spPr>
          <a:xfrm>
            <a:off x="395288" y="981075"/>
            <a:ext cx="2736850" cy="1079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100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  <a:ea typeface="+mj-ea"/>
                <a:cs typeface="+mj-cs"/>
              </a:rPr>
              <a:t>local</a:t>
            </a:r>
          </a:p>
        </p:txBody>
      </p:sp>
      <p:sp>
        <p:nvSpPr>
          <p:cNvPr id="15" name="18 Título"/>
          <p:cNvSpPr txBox="1">
            <a:spLocks/>
          </p:cNvSpPr>
          <p:nvPr/>
        </p:nvSpPr>
        <p:spPr>
          <a:xfrm>
            <a:off x="6300788" y="3213100"/>
            <a:ext cx="1449387" cy="11525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7000" b="1" dirty="0">
                <a:solidFill>
                  <a:schemeClr val="bg1"/>
                </a:solidFill>
                <a:latin typeface="Albertus Medium" pitchFamily="34" charset="0"/>
                <a:ea typeface="+mj-ea"/>
                <a:cs typeface="+mj-cs"/>
              </a:rPr>
              <a:t>lo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 rot="5400000">
            <a:off x="5049044" y="3215482"/>
            <a:ext cx="6669087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FFC000"/>
                </a:solidFill>
                <a:latin typeface="Albertus Medium" pitchFamily="34" charset="0"/>
              </a:rPr>
              <a:t>Un pez </a:t>
            </a:r>
            <a:r>
              <a:rPr lang="es-ES" sz="3400" b="1" dirty="0">
                <a:solidFill>
                  <a:schemeClr val="bg2">
                    <a:lumMod val="75000"/>
                  </a:schemeClr>
                </a:solidFill>
                <a:latin typeface="Albertus Medium" pitchFamily="34" charset="0"/>
              </a:rPr>
              <a:t>grande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 </a:t>
            </a:r>
            <a:r>
              <a:rPr lang="es-ES" sz="3200" b="1" dirty="0">
                <a:solidFill>
                  <a:srgbClr val="FFC000"/>
                </a:solidFill>
                <a:latin typeface="Albertus Medium" pitchFamily="34" charset="0"/>
              </a:rPr>
              <a:t>en pesera </a:t>
            </a:r>
            <a:r>
              <a:rPr lang="es-ES" sz="3400" b="1" dirty="0">
                <a:solidFill>
                  <a:schemeClr val="bg2">
                    <a:lumMod val="75000"/>
                  </a:schemeClr>
                </a:solidFill>
                <a:latin typeface="Albertus Medium" pitchFamily="34" charset="0"/>
              </a:rPr>
              <a:t>pequeña</a:t>
            </a:r>
            <a:r>
              <a:rPr lang="es-ES" sz="3400" b="1" dirty="0">
                <a:solidFill>
                  <a:srgbClr val="C4161C"/>
                </a:solidFill>
                <a:latin typeface="Albertus Medium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011863" y="5949950"/>
            <a:ext cx="201612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solidFill>
                  <a:prstClr val="black"/>
                </a:solidFill>
                <a:latin typeface="Albertus Medium" pitchFamily="34" charset="0"/>
                <a:ea typeface="+mj-ea"/>
                <a:cs typeface="+mj-cs"/>
              </a:rPr>
              <a:t>lograrlo</a:t>
            </a:r>
            <a:endParaRPr lang="es-ES" b="1" dirty="0">
              <a:latin typeface="Albertus Medium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63713" y="1206500"/>
            <a:ext cx="1800225" cy="7478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0" b="1" dirty="0">
                <a:solidFill>
                  <a:schemeClr val="bg1">
                    <a:lumMod val="85000"/>
                  </a:schemeClr>
                </a:solidFill>
                <a:latin typeface="Albertus Medium" pitchFamily="34" charset="0"/>
              </a:rPr>
              <a:t>2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659563" y="0"/>
            <a:ext cx="576262" cy="14128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6659563" y="2205038"/>
            <a:ext cx="576262" cy="15113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6659563" y="4508500"/>
            <a:ext cx="576262" cy="15128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127" name="15 Rectángulo"/>
          <p:cNvSpPr>
            <a:spLocks noChangeArrowheads="1"/>
          </p:cNvSpPr>
          <p:nvPr/>
        </p:nvSpPr>
        <p:spPr bwMode="auto">
          <a:xfrm>
            <a:off x="6330950" y="3740150"/>
            <a:ext cx="14017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rgbClr val="000000"/>
                </a:solidFill>
                <a:latin typeface="Albertus Medium" pitchFamily="34" charset="0"/>
              </a:rPr>
              <a:t>para </a:t>
            </a:r>
            <a:endParaRPr lang="es-ES">
              <a:latin typeface="Albertus Medium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148263" y="0"/>
            <a:ext cx="3527425" cy="6858000"/>
          </a:xfrm>
          <a:prstGeom prst="rect">
            <a:avLst/>
          </a:prstGeom>
          <a:noFill/>
          <a:ln w="412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9" name="18 Título"/>
          <p:cNvSpPr>
            <a:spLocks noGrp="1"/>
          </p:cNvSpPr>
          <p:nvPr>
            <p:ph type="title"/>
          </p:nvPr>
        </p:nvSpPr>
        <p:spPr>
          <a:xfrm>
            <a:off x="1055688" y="115888"/>
            <a:ext cx="2855912" cy="63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500" b="1" dirty="0" smtClean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emprendimiento</a:t>
            </a:r>
          </a:p>
        </p:txBody>
      </p:sp>
      <p:sp>
        <p:nvSpPr>
          <p:cNvPr id="20" name="18 Título"/>
          <p:cNvSpPr txBox="1">
            <a:spLocks/>
          </p:cNvSpPr>
          <p:nvPr/>
        </p:nvSpPr>
        <p:spPr>
          <a:xfrm>
            <a:off x="-107950" y="404813"/>
            <a:ext cx="5481638" cy="11525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8000" b="1" dirty="0">
                <a:solidFill>
                  <a:srgbClr val="C4161C"/>
                </a:solidFill>
                <a:latin typeface="Albertus Medium" pitchFamily="34" charset="0"/>
                <a:ea typeface="+mj-ea"/>
                <a:cs typeface="+mj-cs"/>
              </a:rPr>
              <a:t>dinámico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5795963" y="1412875"/>
            <a:ext cx="22320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solidFill>
                  <a:prstClr val="black"/>
                </a:solidFill>
                <a:latin typeface="Albertus Medium" pitchFamily="34" charset="0"/>
                <a:ea typeface="+mj-ea"/>
                <a:cs typeface="+mj-cs"/>
              </a:rPr>
              <a:t>fórmulas</a:t>
            </a:r>
            <a:endParaRPr lang="es-ES" b="1" dirty="0">
              <a:latin typeface="Albertus Medium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3" name="18 Título"/>
          <p:cNvSpPr txBox="1">
            <a:spLocks/>
          </p:cNvSpPr>
          <p:nvPr/>
        </p:nvSpPr>
        <p:spPr>
          <a:xfrm>
            <a:off x="95250" y="1628775"/>
            <a:ext cx="4968875" cy="5762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72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  <a:ea typeface="+mj-ea"/>
                <a:cs typeface="+mj-cs"/>
              </a:rPr>
              <a:t>Innovación</a:t>
            </a:r>
          </a:p>
        </p:txBody>
      </p:sp>
      <p:sp>
        <p:nvSpPr>
          <p:cNvPr id="5134" name="24 CuadroTexto"/>
          <p:cNvSpPr txBox="1">
            <a:spLocks noChangeArrowheads="1"/>
          </p:cNvSpPr>
          <p:nvPr/>
        </p:nvSpPr>
        <p:spPr bwMode="auto">
          <a:xfrm>
            <a:off x="107950" y="1497013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1">
                <a:solidFill>
                  <a:srgbClr val="FFC000"/>
                </a:solidFill>
                <a:latin typeface="Albertus Medium" pitchFamily="34" charset="0"/>
              </a:rPr>
              <a:t>e</a:t>
            </a:r>
          </a:p>
        </p:txBody>
      </p:sp>
      <p:sp>
        <p:nvSpPr>
          <p:cNvPr id="5135" name="16 CuadroTexto"/>
          <p:cNvSpPr txBox="1">
            <a:spLocks noChangeArrowheads="1"/>
          </p:cNvSpPr>
          <p:nvPr/>
        </p:nvSpPr>
        <p:spPr bwMode="auto">
          <a:xfrm>
            <a:off x="684213" y="1177925"/>
            <a:ext cx="2879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solidFill>
                  <a:srgbClr val="C00000"/>
                </a:solidFill>
                <a:latin typeface="Arial Narrow" pitchFamily="34" charset="0"/>
              </a:rPr>
              <a:t>y de alto impacto</a:t>
            </a:r>
          </a:p>
        </p:txBody>
      </p:sp>
      <p:sp>
        <p:nvSpPr>
          <p:cNvPr id="5136" name="16 CuadroTexto"/>
          <p:cNvSpPr txBox="1">
            <a:spLocks noChangeArrowheads="1"/>
          </p:cNvSpPr>
          <p:nvPr/>
        </p:nvSpPr>
        <p:spPr bwMode="auto">
          <a:xfrm>
            <a:off x="396875" y="2052638"/>
            <a:ext cx="2879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solidFill>
                  <a:srgbClr val="C00000"/>
                </a:solidFill>
                <a:latin typeface="Arial Narrow" pitchFamily="34" charset="0"/>
              </a:rPr>
              <a:t>empresarial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 l="29231" t="18900" r="14069" b="130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519113" y="630238"/>
            <a:ext cx="8229600" cy="1143000"/>
          </a:xfrm>
        </p:spPr>
        <p:txBody>
          <a:bodyPr/>
          <a:lstStyle/>
          <a:p>
            <a:r>
              <a:rPr lang="es-ES" sz="8500" b="1" smtClean="0">
                <a:solidFill>
                  <a:srgbClr val="FFC000"/>
                </a:solidFill>
                <a:latin typeface="Albertus Medium" pitchFamily="34" charset="0"/>
              </a:rPr>
              <a:t>Emprendimiento</a:t>
            </a:r>
            <a:r>
              <a:rPr lang="es-ES" sz="850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7171" name="6 CuadroTexto"/>
          <p:cNvSpPr txBox="1">
            <a:spLocks noChangeArrowheads="1"/>
          </p:cNvSpPr>
          <p:nvPr/>
        </p:nvSpPr>
        <p:spPr bwMode="auto">
          <a:xfrm>
            <a:off x="5867400" y="5300663"/>
            <a:ext cx="2808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6000" b="1">
                <a:solidFill>
                  <a:srgbClr val="C4161C"/>
                </a:solidFill>
                <a:latin typeface="Albertus Medium" pitchFamily="34" charset="0"/>
              </a:rPr>
              <a:t>daniel</a:t>
            </a:r>
            <a:r>
              <a:rPr lang="es-ES" sz="6000">
                <a:latin typeface="Albertus Medium" pitchFamily="34" charset="0"/>
              </a:rPr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07200" y="5949950"/>
            <a:ext cx="2085975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Isenberg</a:t>
            </a:r>
            <a:endParaRPr lang="es-E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900113" y="6092825"/>
            <a:ext cx="79200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Elipse"/>
          <p:cNvSpPr/>
          <p:nvPr/>
        </p:nvSpPr>
        <p:spPr>
          <a:xfrm>
            <a:off x="755650" y="6021388"/>
            <a:ext cx="144463" cy="144462"/>
          </a:xfrm>
          <a:prstGeom prst="ellipse">
            <a:avLst/>
          </a:prstGeom>
          <a:solidFill>
            <a:srgbClr val="C41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3" name="22 Imagen" descr="Daniel Isenberg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20000"/>
          </a:blip>
          <a:stretch>
            <a:fillRect/>
          </a:stretch>
        </p:blipFill>
        <p:spPr>
          <a:xfrm>
            <a:off x="6756598" y="2996952"/>
            <a:ext cx="1847850" cy="2466975"/>
          </a:xfrm>
          <a:prstGeom prst="rect">
            <a:avLst/>
          </a:prstGeom>
        </p:spPr>
      </p:pic>
      <p:sp>
        <p:nvSpPr>
          <p:cNvPr id="7177" name="32 Rectángulo"/>
          <p:cNvSpPr>
            <a:spLocks noChangeArrowheads="1"/>
          </p:cNvSpPr>
          <p:nvPr/>
        </p:nvSpPr>
        <p:spPr bwMode="auto">
          <a:xfrm>
            <a:off x="2124075" y="2217738"/>
            <a:ext cx="25479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>
                <a:solidFill>
                  <a:srgbClr val="C00000"/>
                </a:solidFill>
                <a:latin typeface="Albertus Medium" pitchFamily="34" charset="0"/>
                <a:cs typeface="Calibri" pitchFamily="34" charset="0"/>
              </a:rPr>
              <a:t>búsqueda, </a:t>
            </a:r>
            <a:endParaRPr lang="es-ES" sz="4000">
              <a:solidFill>
                <a:srgbClr val="C00000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411413" y="2649538"/>
            <a:ext cx="20129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000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  <a:ea typeface="Calibri" pitchFamily="34" charset="0"/>
              </a:rPr>
              <a:t>creación</a:t>
            </a:r>
            <a:endParaRPr lang="es-E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79" name="34 Rectángulo"/>
          <p:cNvSpPr>
            <a:spLocks noChangeArrowheads="1"/>
          </p:cNvSpPr>
          <p:nvPr/>
        </p:nvSpPr>
        <p:spPr bwMode="auto">
          <a:xfrm>
            <a:off x="1476375" y="2016125"/>
            <a:ext cx="107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500" b="1">
                <a:solidFill>
                  <a:srgbClr val="000000"/>
                </a:solidFill>
                <a:latin typeface="Albertus Medium" pitchFamily="34" charset="0"/>
                <a:ea typeface="Calibri" pitchFamily="34" charset="0"/>
                <a:cs typeface="Arial" charset="0"/>
              </a:rPr>
              <a:t>“</a:t>
            </a:r>
            <a:r>
              <a:rPr lang="es-ES" sz="2500">
                <a:solidFill>
                  <a:srgbClr val="000000"/>
                </a:solidFill>
                <a:latin typeface="Albertus Medium" pitchFamily="34" charset="0"/>
                <a:ea typeface="Calibri" pitchFamily="34" charset="0"/>
                <a:cs typeface="Arial" charset="0"/>
              </a:rPr>
              <a:t>Es la </a:t>
            </a:r>
            <a:endParaRPr lang="es-ES">
              <a:ea typeface="Calibri" pitchFamily="34" charset="0"/>
              <a:cs typeface="Arial" charset="0"/>
            </a:endParaRPr>
          </a:p>
        </p:txBody>
      </p:sp>
      <p:sp>
        <p:nvSpPr>
          <p:cNvPr id="7180" name="35 Rectángulo"/>
          <p:cNvSpPr>
            <a:spLocks noChangeArrowheads="1"/>
          </p:cNvSpPr>
          <p:nvPr/>
        </p:nvSpPr>
        <p:spPr bwMode="auto">
          <a:xfrm>
            <a:off x="4341813" y="2735263"/>
            <a:ext cx="44608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500">
                <a:solidFill>
                  <a:srgbClr val="000000"/>
                </a:solidFill>
                <a:latin typeface="Albertus Medium" pitchFamily="34" charset="0"/>
                <a:ea typeface="Calibri" pitchFamily="34" charset="0"/>
                <a:cs typeface="Arial" charset="0"/>
              </a:rPr>
              <a:t>y </a:t>
            </a:r>
            <a:endParaRPr lang="es-ES">
              <a:ea typeface="Calibri" pitchFamily="34" charset="0"/>
              <a:cs typeface="Arial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2847975" y="3009900"/>
            <a:ext cx="1812925" cy="70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000" dirty="0">
                <a:solidFill>
                  <a:schemeClr val="bg1">
                    <a:lumMod val="50000"/>
                  </a:schemeClr>
                </a:solidFill>
                <a:latin typeface="Albertus Medium" pitchFamily="34" charset="0"/>
                <a:ea typeface="Calibri" pitchFamily="34" charset="0"/>
              </a:rPr>
              <a:t>captura</a:t>
            </a:r>
            <a:endParaRPr lang="es-E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82" name="37 Rectángulo"/>
          <p:cNvSpPr>
            <a:spLocks noChangeArrowheads="1"/>
          </p:cNvSpPr>
          <p:nvPr/>
        </p:nvSpPr>
        <p:spPr bwMode="auto">
          <a:xfrm>
            <a:off x="3276600" y="3527425"/>
            <a:ext cx="5159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500">
                <a:solidFill>
                  <a:srgbClr val="000000"/>
                </a:solidFill>
                <a:latin typeface="Albertus Medium" pitchFamily="34" charset="0"/>
                <a:cs typeface="Arial" charset="0"/>
              </a:rPr>
              <a:t>de</a:t>
            </a:r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2484438" y="3644900"/>
            <a:ext cx="17272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50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  <a:ea typeface="Calibri" pitchFamily="34" charset="0"/>
              </a:rPr>
              <a:t>valor</a:t>
            </a:r>
            <a:endParaRPr lang="es-ES" sz="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84" name="39 Rectángulo"/>
          <p:cNvSpPr>
            <a:spLocks noChangeArrowheads="1"/>
          </p:cNvSpPr>
          <p:nvPr/>
        </p:nvSpPr>
        <p:spPr bwMode="auto">
          <a:xfrm>
            <a:off x="1979613" y="4079875"/>
            <a:ext cx="44640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5000" b="1">
                <a:solidFill>
                  <a:srgbClr val="4A452A"/>
                </a:solidFill>
                <a:latin typeface="Albertus Medium" pitchFamily="34" charset="0"/>
                <a:cs typeface="Calibri" pitchFamily="34" charset="0"/>
              </a:rPr>
              <a:t>extraordinario</a:t>
            </a:r>
            <a:r>
              <a:rPr lang="es-ES" sz="5000">
                <a:solidFill>
                  <a:srgbClr val="4A452A"/>
                </a:solidFill>
                <a:latin typeface="Albertus Medium" pitchFamily="34" charset="0"/>
                <a:cs typeface="Calibri" pitchFamily="34" charset="0"/>
              </a:rPr>
              <a:t> </a:t>
            </a:r>
            <a:endParaRPr lang="es-ES" sz="5000">
              <a:solidFill>
                <a:srgbClr val="4A452A"/>
              </a:solidFill>
            </a:endParaRPr>
          </a:p>
        </p:txBody>
      </p:sp>
      <p:sp>
        <p:nvSpPr>
          <p:cNvPr id="7185" name="16 CuadroTexto"/>
          <p:cNvSpPr txBox="1">
            <a:spLocks noChangeArrowheads="1"/>
          </p:cNvSpPr>
          <p:nvPr/>
        </p:nvSpPr>
        <p:spPr bwMode="auto">
          <a:xfrm>
            <a:off x="2484438" y="4508500"/>
            <a:ext cx="3671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>
                <a:solidFill>
                  <a:srgbClr val="C00000"/>
                </a:solidFill>
              </a:rPr>
              <a:t>en un producto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411413" y="4881563"/>
            <a:ext cx="429101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000" dirty="0">
                <a:solidFill>
                  <a:schemeClr val="bg1">
                    <a:lumMod val="50000"/>
                  </a:schemeClr>
                </a:solidFill>
              </a:rPr>
              <a:t>o servicio nuevo</a:t>
            </a:r>
            <a:r>
              <a:rPr lang="es-ES" sz="4000" b="1" dirty="0">
                <a:solidFill>
                  <a:schemeClr val="bg1">
                    <a:lumMod val="50000"/>
                  </a:schemeClr>
                </a:solidFill>
              </a:rPr>
              <a:t>”</a:t>
            </a:r>
            <a:r>
              <a:rPr lang="es-ES" sz="4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0 Rectángulo"/>
          <p:cNvSpPr>
            <a:spLocks noChangeArrowheads="1"/>
          </p:cNvSpPr>
          <p:nvPr/>
        </p:nvSpPr>
        <p:spPr bwMode="auto">
          <a:xfrm>
            <a:off x="0" y="4797425"/>
            <a:ext cx="51038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0" b="1">
                <a:solidFill>
                  <a:srgbClr val="C4161C"/>
                </a:solidFill>
                <a:latin typeface="Albertus Medium" pitchFamily="34" charset="0"/>
              </a:rPr>
              <a:t>Mitos</a:t>
            </a:r>
            <a:endParaRPr lang="es-ES" sz="16000">
              <a:solidFill>
                <a:srgbClr val="C4161C"/>
              </a:solidFill>
              <a:latin typeface="Albertus Medium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-180975" y="1700213"/>
            <a:ext cx="3097213" cy="471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0000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7</a:t>
            </a:r>
          </a:p>
        </p:txBody>
      </p:sp>
      <p:sp>
        <p:nvSpPr>
          <p:cNvPr id="8197" name="10 CuadroTexto"/>
          <p:cNvSpPr>
            <a:spLocks noChangeArrowheads="1"/>
          </p:cNvSpPr>
          <p:nvPr/>
        </p:nvSpPr>
        <p:spPr bwMode="auto">
          <a:xfrm>
            <a:off x="34925" y="-63500"/>
            <a:ext cx="3097213" cy="6127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000" b="1">
                <a:solidFill>
                  <a:srgbClr val="FFC000"/>
                </a:solidFill>
                <a:latin typeface="Albertus Medium" pitchFamily="34" charset="0"/>
              </a:rPr>
              <a:t>Emprendimiento</a:t>
            </a:r>
          </a:p>
        </p:txBody>
      </p:sp>
      <p:sp>
        <p:nvSpPr>
          <p:cNvPr id="8198" name="13 Rectángulo"/>
          <p:cNvSpPr>
            <a:spLocks noChangeArrowheads="1"/>
          </p:cNvSpPr>
          <p:nvPr/>
        </p:nvSpPr>
        <p:spPr bwMode="auto">
          <a:xfrm>
            <a:off x="2771775" y="1916113"/>
            <a:ext cx="59769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500">
                <a:solidFill>
                  <a:srgbClr val="000000"/>
                </a:solidFill>
                <a:latin typeface="Arial Narrow" pitchFamily="34" charset="0"/>
              </a:rPr>
              <a:t>El emprendimiento es sólo para </a:t>
            </a:r>
          </a:p>
          <a:p>
            <a:pPr algn="r"/>
            <a:r>
              <a:rPr lang="es-ES" sz="2500" b="1">
                <a:solidFill>
                  <a:srgbClr val="000000"/>
                </a:solidFill>
                <a:latin typeface="Albertus Medium" pitchFamily="34" charset="0"/>
              </a:rPr>
              <a:t>gente “joven”</a:t>
            </a:r>
            <a:r>
              <a:rPr lang="es-ES" sz="2500">
                <a:solidFill>
                  <a:srgbClr val="000000"/>
                </a:solidFill>
                <a:latin typeface="Arial Narrow" pitchFamily="34" charset="0"/>
              </a:rPr>
              <a:t> y </a:t>
            </a:r>
            <a:r>
              <a:rPr lang="es-ES" sz="2500" b="1">
                <a:solidFill>
                  <a:srgbClr val="000000"/>
                </a:solidFill>
                <a:latin typeface="Albertus Medium" pitchFamily="34" charset="0"/>
              </a:rPr>
              <a:t>empresas nuevas</a:t>
            </a:r>
          </a:p>
        </p:txBody>
      </p:sp>
      <p:sp>
        <p:nvSpPr>
          <p:cNvPr id="8199" name="14 Rectángulo"/>
          <p:cNvSpPr>
            <a:spLocks noChangeArrowheads="1"/>
          </p:cNvSpPr>
          <p:nvPr/>
        </p:nvSpPr>
        <p:spPr bwMode="auto">
          <a:xfrm>
            <a:off x="3203575" y="3071813"/>
            <a:ext cx="55435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</a:pPr>
            <a:r>
              <a:rPr lang="es-ES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El </a:t>
            </a:r>
            <a:r>
              <a:rPr lang="es-ES" sz="2500" b="1">
                <a:latin typeface="Albertus Medium" pitchFamily="34" charset="0"/>
                <a:ea typeface="Calibri" pitchFamily="34" charset="0"/>
                <a:cs typeface="Times New Roman" pitchFamily="18" charset="0"/>
              </a:rPr>
              <a:t>camino</a:t>
            </a:r>
            <a:r>
              <a:rPr lang="es-ES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 del emprendimiento es para el </a:t>
            </a:r>
            <a:r>
              <a:rPr lang="es-ES" sz="2500" b="1">
                <a:latin typeface="Albertus Medium" pitchFamily="34" charset="0"/>
                <a:ea typeface="Calibri" pitchFamily="34" charset="0"/>
                <a:cs typeface="Times New Roman" pitchFamily="18" charset="0"/>
              </a:rPr>
              <a:t>fracasado </a:t>
            </a:r>
            <a:r>
              <a:rPr lang="es-ES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que no tiene </a:t>
            </a:r>
            <a:r>
              <a:rPr lang="es-ES" sz="2500" b="1">
                <a:latin typeface="Albertus Medium" pitchFamily="34" charset="0"/>
                <a:ea typeface="Calibri" pitchFamily="34" charset="0"/>
                <a:cs typeface="Times New Roman" pitchFamily="18" charset="0"/>
              </a:rPr>
              <a:t>otra opción </a:t>
            </a:r>
          </a:p>
        </p:txBody>
      </p:sp>
      <p:sp>
        <p:nvSpPr>
          <p:cNvPr id="8200" name="13 Rectángulo"/>
          <p:cNvSpPr>
            <a:spLocks noChangeArrowheads="1"/>
          </p:cNvSpPr>
          <p:nvPr/>
        </p:nvSpPr>
        <p:spPr bwMode="auto">
          <a:xfrm>
            <a:off x="5437188" y="4103688"/>
            <a:ext cx="33115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</a:pPr>
            <a:r>
              <a:rPr lang="es-CO" sz="2500" b="1">
                <a:latin typeface="Albertus Medium" pitchFamily="34" charset="0"/>
                <a:ea typeface="Calibri" pitchFamily="34" charset="0"/>
                <a:cs typeface="Times New Roman" pitchFamily="18" charset="0"/>
              </a:rPr>
              <a:t>Enriquecimiento</a:t>
            </a:r>
            <a:r>
              <a:rPr lang="es-CO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 = ilícito</a:t>
            </a:r>
            <a:endParaRPr lang="es-ES" sz="2500" b="1">
              <a:latin typeface="Albertus Medium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01" name="10 Rectángulo"/>
          <p:cNvSpPr>
            <a:spLocks noChangeArrowheads="1"/>
          </p:cNvSpPr>
          <p:nvPr/>
        </p:nvSpPr>
        <p:spPr bwMode="auto">
          <a:xfrm>
            <a:off x="3273425" y="4751388"/>
            <a:ext cx="54737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</a:pPr>
            <a:r>
              <a:rPr lang="es-ES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Emplearse </a:t>
            </a:r>
            <a:r>
              <a:rPr lang="es-ES" sz="2500" b="1">
                <a:latin typeface="Albertus Medium" pitchFamily="34" charset="0"/>
                <a:ea typeface="Calibri" pitchFamily="34" charset="0"/>
                <a:cs typeface="Times New Roman" pitchFamily="18" charset="0"/>
              </a:rPr>
              <a:t>es más valioso </a:t>
            </a:r>
            <a:r>
              <a:rPr lang="es-ES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que emprender</a:t>
            </a:r>
          </a:p>
        </p:txBody>
      </p:sp>
      <p:sp>
        <p:nvSpPr>
          <p:cNvPr id="8202" name="10 Rectángulo"/>
          <p:cNvSpPr>
            <a:spLocks noChangeArrowheads="1"/>
          </p:cNvSpPr>
          <p:nvPr/>
        </p:nvSpPr>
        <p:spPr bwMode="auto">
          <a:xfrm>
            <a:off x="4930775" y="5446713"/>
            <a:ext cx="38179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</a:pPr>
            <a:r>
              <a:rPr lang="es-ES" sz="2500" b="1">
                <a:latin typeface="Albertus Medium" pitchFamily="34" charset="0"/>
                <a:ea typeface="Calibri" pitchFamily="34" charset="0"/>
                <a:cs typeface="Times New Roman" pitchFamily="18" charset="0"/>
              </a:rPr>
              <a:t>Emprender </a:t>
            </a:r>
            <a:r>
              <a:rPr lang="es-ES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es sinónimo de crear una </a:t>
            </a:r>
            <a:r>
              <a:rPr lang="es-ES" sz="2500" b="1">
                <a:latin typeface="Albertus Medium" pitchFamily="34" charset="0"/>
                <a:ea typeface="Calibri" pitchFamily="34" charset="0"/>
                <a:cs typeface="Times New Roman" pitchFamily="18" charset="0"/>
              </a:rPr>
              <a:t>nueva empresa</a:t>
            </a:r>
          </a:p>
        </p:txBody>
      </p:sp>
      <p:sp>
        <p:nvSpPr>
          <p:cNvPr id="8203" name="10 Rectángulo"/>
          <p:cNvSpPr>
            <a:spLocks noChangeArrowheads="1"/>
          </p:cNvSpPr>
          <p:nvPr/>
        </p:nvSpPr>
        <p:spPr bwMode="auto">
          <a:xfrm>
            <a:off x="2482850" y="620713"/>
            <a:ext cx="62658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</a:pPr>
            <a:r>
              <a:rPr lang="es-ES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Para</a:t>
            </a:r>
            <a:r>
              <a:rPr lang="es-ES" sz="2500" b="1">
                <a:latin typeface="Albertus Medium" pitchFamily="34" charset="0"/>
                <a:ea typeface="Calibri" pitchFamily="34" charset="0"/>
                <a:cs typeface="Times New Roman" pitchFamily="18" charset="0"/>
              </a:rPr>
              <a:t> emprender </a:t>
            </a:r>
            <a:r>
              <a:rPr lang="es-ES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lo más importante es el </a:t>
            </a:r>
            <a:r>
              <a:rPr lang="es-ES" sz="2500" b="1">
                <a:latin typeface="Albertus Medium" pitchFamily="34" charset="0"/>
                <a:ea typeface="Calibri" pitchFamily="34" charset="0"/>
                <a:cs typeface="Times New Roman" pitchFamily="18" charset="0"/>
              </a:rPr>
              <a:t>dinero</a:t>
            </a:r>
          </a:p>
        </p:txBody>
      </p:sp>
      <p:sp>
        <p:nvSpPr>
          <p:cNvPr id="8204" name="10 Rectángulo"/>
          <p:cNvSpPr>
            <a:spLocks noChangeArrowheads="1"/>
          </p:cNvSpPr>
          <p:nvPr/>
        </p:nvSpPr>
        <p:spPr bwMode="auto">
          <a:xfrm>
            <a:off x="2484438" y="1268413"/>
            <a:ext cx="62658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tabLst>
                <a:tab pos="457200" algn="l"/>
              </a:tabLst>
            </a:pPr>
            <a:r>
              <a:rPr lang="es-ES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es-ES" sz="2500" b="1">
                <a:latin typeface="Albertus Medium" pitchFamily="34" charset="0"/>
                <a:ea typeface="Calibri" pitchFamily="34" charset="0"/>
                <a:cs typeface="Times New Roman" pitchFamily="18" charset="0"/>
              </a:rPr>
              <a:t>mprender </a:t>
            </a:r>
            <a:r>
              <a:rPr lang="es-ES" sz="2500">
                <a:latin typeface="Arial Narrow" pitchFamily="34" charset="0"/>
                <a:ea typeface="Calibri" pitchFamily="34" charset="0"/>
                <a:cs typeface="Times New Roman" pitchFamily="18" charset="0"/>
              </a:rPr>
              <a:t>es lo mismo que ser </a:t>
            </a:r>
            <a:r>
              <a:rPr lang="es-ES" sz="2500" b="1">
                <a:latin typeface="Albertus Medium" pitchFamily="34" charset="0"/>
                <a:ea typeface="Calibri" pitchFamily="34" charset="0"/>
                <a:cs typeface="Times New Roman" pitchFamily="18" charset="0"/>
              </a:rPr>
              <a:t>independiente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0 Rectángulo"/>
          <p:cNvSpPr>
            <a:spLocks noChangeArrowheads="1"/>
          </p:cNvSpPr>
          <p:nvPr/>
        </p:nvSpPr>
        <p:spPr bwMode="auto">
          <a:xfrm>
            <a:off x="0" y="4797425"/>
            <a:ext cx="51038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0" b="1">
                <a:solidFill>
                  <a:srgbClr val="C4161C"/>
                </a:solidFill>
                <a:latin typeface="Albertus Medium" pitchFamily="34" charset="0"/>
              </a:rPr>
              <a:t>Mitos</a:t>
            </a:r>
            <a:endParaRPr lang="es-ES" sz="16000">
              <a:solidFill>
                <a:srgbClr val="C4161C"/>
              </a:solidFill>
              <a:latin typeface="Albertus Medium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9220" name="12 Rectángulo"/>
          <p:cNvSpPr>
            <a:spLocks noChangeArrowheads="1"/>
          </p:cNvSpPr>
          <p:nvPr/>
        </p:nvSpPr>
        <p:spPr bwMode="auto">
          <a:xfrm>
            <a:off x="4572000" y="2997200"/>
            <a:ext cx="41052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500">
                <a:latin typeface="Arial Narrow" pitchFamily="34" charset="0"/>
              </a:rPr>
              <a:t>Innovación </a:t>
            </a:r>
            <a:r>
              <a:rPr lang="es-ES" sz="2500" b="1">
                <a:latin typeface="Albertus Medium" pitchFamily="34" charset="0"/>
              </a:rPr>
              <a:t>es solamente </a:t>
            </a:r>
            <a:r>
              <a:rPr lang="es-ES" sz="2500" b="1">
                <a:solidFill>
                  <a:srgbClr val="C4161C"/>
                </a:solidFill>
                <a:latin typeface="Albertus Medium" pitchFamily="34" charset="0"/>
              </a:rPr>
              <a:t>I+D</a:t>
            </a:r>
          </a:p>
          <a:p>
            <a:pPr algn="r"/>
            <a:r>
              <a:rPr lang="es-ES" sz="2500">
                <a:latin typeface="Arial Narrow" pitchFamily="34" charset="0"/>
              </a:rPr>
              <a:t>o investigación científica</a:t>
            </a:r>
          </a:p>
        </p:txBody>
      </p:sp>
      <p:sp>
        <p:nvSpPr>
          <p:cNvPr id="9221" name="14 Rectángulo"/>
          <p:cNvSpPr>
            <a:spLocks noChangeArrowheads="1"/>
          </p:cNvSpPr>
          <p:nvPr/>
        </p:nvSpPr>
        <p:spPr bwMode="auto">
          <a:xfrm>
            <a:off x="5076825" y="4938713"/>
            <a:ext cx="36004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500">
                <a:solidFill>
                  <a:srgbClr val="000000"/>
                </a:solidFill>
                <a:latin typeface="Arial Narrow" pitchFamily="34" charset="0"/>
              </a:rPr>
              <a:t>La innovación </a:t>
            </a:r>
            <a:r>
              <a:rPr lang="es-ES" sz="2500" b="1">
                <a:solidFill>
                  <a:srgbClr val="000000"/>
                </a:solidFill>
                <a:latin typeface="Albertus Medium" pitchFamily="34" charset="0"/>
              </a:rPr>
              <a:t>es sinónimo de creatividad</a:t>
            </a:r>
          </a:p>
        </p:txBody>
      </p:sp>
      <p:sp>
        <p:nvSpPr>
          <p:cNvPr id="9222" name="15 Rectángulo"/>
          <p:cNvSpPr>
            <a:spLocks noChangeArrowheads="1"/>
          </p:cNvSpPr>
          <p:nvPr/>
        </p:nvSpPr>
        <p:spPr bwMode="auto">
          <a:xfrm>
            <a:off x="3779838" y="4146550"/>
            <a:ext cx="48958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500">
                <a:solidFill>
                  <a:srgbClr val="000000"/>
                </a:solidFill>
                <a:latin typeface="Arial Narrow" pitchFamily="34" charset="0"/>
              </a:rPr>
              <a:t>Innovación</a:t>
            </a:r>
            <a:r>
              <a:rPr lang="es-ES" sz="2500" b="1">
                <a:solidFill>
                  <a:srgbClr val="000000"/>
                </a:solidFill>
                <a:latin typeface="Albertus Medium" pitchFamily="34" charset="0"/>
              </a:rPr>
              <a:t> es igual a “tecnología”</a:t>
            </a:r>
            <a:endParaRPr lang="es-ES" sz="25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223" name="13 Rectángulo"/>
          <p:cNvSpPr>
            <a:spLocks noChangeArrowheads="1"/>
          </p:cNvSpPr>
          <p:nvPr/>
        </p:nvSpPr>
        <p:spPr bwMode="auto">
          <a:xfrm>
            <a:off x="3419475" y="693738"/>
            <a:ext cx="52562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500">
                <a:solidFill>
                  <a:srgbClr val="000000"/>
                </a:solidFill>
                <a:latin typeface="Arial Narrow" pitchFamily="34" charset="0"/>
              </a:rPr>
              <a:t>Innovar es sólo </a:t>
            </a:r>
            <a:r>
              <a:rPr lang="es-ES" sz="2500" b="1">
                <a:solidFill>
                  <a:srgbClr val="000000"/>
                </a:solidFill>
                <a:latin typeface="Albertus Medium" pitchFamily="34" charset="0"/>
              </a:rPr>
              <a:t>pensar diferente </a:t>
            </a:r>
          </a:p>
          <a:p>
            <a:pPr algn="r"/>
            <a:r>
              <a:rPr lang="es-ES" sz="2500">
                <a:solidFill>
                  <a:srgbClr val="000000"/>
                </a:solidFill>
                <a:latin typeface="Arial Narrow" pitchFamily="34" charset="0"/>
              </a:rPr>
              <a:t>y hacer cosas nuevas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-180975" y="1700213"/>
            <a:ext cx="3097213" cy="471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0000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5</a:t>
            </a:r>
          </a:p>
        </p:txBody>
      </p:sp>
      <p:sp>
        <p:nvSpPr>
          <p:cNvPr id="9225" name="10 CuadroTexto"/>
          <p:cNvSpPr>
            <a:spLocks noChangeArrowheads="1"/>
          </p:cNvSpPr>
          <p:nvPr/>
        </p:nvSpPr>
        <p:spPr bwMode="auto">
          <a:xfrm>
            <a:off x="34925" y="-63500"/>
            <a:ext cx="2205038" cy="6127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000" b="1">
                <a:solidFill>
                  <a:srgbClr val="FFC000"/>
                </a:solidFill>
                <a:latin typeface="Albertus Medium" pitchFamily="34" charset="0"/>
              </a:rPr>
              <a:t>Innovación</a:t>
            </a:r>
          </a:p>
        </p:txBody>
      </p:sp>
      <p:sp>
        <p:nvSpPr>
          <p:cNvPr id="9226" name="15 Rectángulo"/>
          <p:cNvSpPr>
            <a:spLocks noChangeArrowheads="1"/>
          </p:cNvSpPr>
          <p:nvPr/>
        </p:nvSpPr>
        <p:spPr bwMode="auto">
          <a:xfrm>
            <a:off x="4059238" y="1774825"/>
            <a:ext cx="45450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500">
                <a:solidFill>
                  <a:srgbClr val="000000"/>
                </a:solidFill>
                <a:latin typeface="Arial Narrow" pitchFamily="34" charset="0"/>
              </a:rPr>
              <a:t>La innovación involucra </a:t>
            </a:r>
            <a:r>
              <a:rPr lang="es-ES" sz="2500" b="1">
                <a:solidFill>
                  <a:srgbClr val="000000"/>
                </a:solidFill>
                <a:latin typeface="Albertus Medium" pitchFamily="34" charset="0"/>
              </a:rPr>
              <a:t>sumas astronómicas </a:t>
            </a:r>
            <a:r>
              <a:rPr lang="es-ES" sz="2500">
                <a:solidFill>
                  <a:srgbClr val="000000"/>
                </a:solidFill>
                <a:latin typeface="Arial Narrow" pitchFamily="34" charset="0"/>
              </a:rPr>
              <a:t>de dinero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C:\Documents and Settings\eac0000\Configuración local\Archivos temporales de Internet\Content.IE5\4UUNCX6K\MC9002374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8483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95288" y="333375"/>
            <a:ext cx="83534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A pesar de que solo el </a:t>
            </a:r>
            <a:r>
              <a:rPr lang="es-ES" b="1" dirty="0">
                <a:solidFill>
                  <a:srgbClr val="C4161C"/>
                </a:solidFill>
                <a:latin typeface="Albertus Medium" pitchFamily="34" charset="0"/>
              </a:rPr>
              <a:t>15%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 del total de las compañías del país </a:t>
            </a:r>
          </a:p>
          <a:p>
            <a:pPr algn="ctr">
              <a:defRPr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(</a:t>
            </a:r>
            <a:r>
              <a:rPr lang="es-ES" b="1" dirty="0">
                <a:solidFill>
                  <a:srgbClr val="C4161C"/>
                </a:solidFill>
                <a:latin typeface="Albertus Medium" pitchFamily="34" charset="0"/>
              </a:rPr>
              <a:t>5%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de la base empresarial) son </a:t>
            </a:r>
            <a:r>
              <a:rPr lang="es-ES" b="1" dirty="0">
                <a:solidFill>
                  <a:srgbClr val="C4161C"/>
                </a:solidFill>
                <a:latin typeface="Albertus Medium" pitchFamily="34" charset="0"/>
              </a:rPr>
              <a:t>EDI y EAI,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éstas concentran el </a:t>
            </a:r>
            <a:r>
              <a:rPr lang="es-ES" b="1" dirty="0">
                <a:solidFill>
                  <a:srgbClr val="C4161C"/>
                </a:solidFill>
                <a:latin typeface="Albertus Medium" pitchFamily="34" charset="0"/>
              </a:rPr>
              <a:t>21%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 </a:t>
            </a:r>
          </a:p>
          <a:p>
            <a:pPr algn="ctr">
              <a:defRPr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de las ventas totales y el </a:t>
            </a:r>
            <a:r>
              <a:rPr lang="es-ES" b="1" dirty="0">
                <a:solidFill>
                  <a:srgbClr val="C4161C"/>
                </a:solidFill>
                <a:latin typeface="Albertus Medium" pitchFamily="34" charset="0"/>
              </a:rPr>
              <a:t>54%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 del total de la utilidad operativa generada en 2010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Albertus Medium" pitchFamily="34" charset="0"/>
              </a:rPr>
              <a:t>. </a:t>
            </a:r>
          </a:p>
        </p:txBody>
      </p:sp>
      <p:sp>
        <p:nvSpPr>
          <p:cNvPr id="10245" name="9 Rectángulo"/>
          <p:cNvSpPr>
            <a:spLocks noChangeArrowheads="1"/>
          </p:cNvSpPr>
          <p:nvPr/>
        </p:nvSpPr>
        <p:spPr bwMode="auto">
          <a:xfrm>
            <a:off x="-36513" y="4941888"/>
            <a:ext cx="42878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8000" b="1" dirty="0">
                <a:solidFill>
                  <a:schemeClr val="bg2">
                    <a:lumMod val="25000"/>
                  </a:schemeClr>
                </a:solidFill>
                <a:latin typeface="Albertus Medium" pitchFamily="34" charset="0"/>
              </a:rPr>
              <a:t>¿Qué tal </a:t>
            </a:r>
            <a:endParaRPr lang="es-ES" sz="8000" dirty="0">
              <a:solidFill>
                <a:schemeClr val="bg2">
                  <a:lumMod val="25000"/>
                </a:schemeClr>
              </a:solidFill>
              <a:latin typeface="Albertus Medium" pitchFamily="34" charset="0"/>
            </a:endParaRPr>
          </a:p>
        </p:txBody>
      </p:sp>
      <p:sp>
        <p:nvSpPr>
          <p:cNvPr id="10246" name="10 Rectángulo"/>
          <p:cNvSpPr>
            <a:spLocks noChangeArrowheads="1"/>
          </p:cNvSpPr>
          <p:nvPr/>
        </p:nvSpPr>
        <p:spPr bwMode="auto">
          <a:xfrm>
            <a:off x="219075" y="5589588"/>
            <a:ext cx="6048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000" b="1">
                <a:solidFill>
                  <a:srgbClr val="FFC000"/>
                </a:solidFill>
                <a:latin typeface="Albertus Medium" pitchFamily="34" charset="0"/>
              </a:rPr>
              <a:t>que fueran</a:t>
            </a:r>
            <a:r>
              <a:rPr lang="es-ES" sz="8000" b="1">
                <a:solidFill>
                  <a:srgbClr val="C4161C"/>
                </a:solidFill>
                <a:latin typeface="Albertus Medium" pitchFamily="34" charset="0"/>
              </a:rPr>
              <a:t>+</a:t>
            </a:r>
            <a:r>
              <a:rPr lang="es-ES" sz="8000" b="1">
                <a:solidFill>
                  <a:srgbClr val="FFC000"/>
                </a:solidFill>
                <a:latin typeface="Albertus Medium" pitchFamily="34" charset="0"/>
              </a:rPr>
              <a:t> </a:t>
            </a:r>
            <a:endParaRPr lang="es-ES" sz="8000">
              <a:solidFill>
                <a:srgbClr val="FFC000"/>
              </a:solidFill>
              <a:latin typeface="Albertus Medium" pitchFamily="34" charset="0"/>
            </a:endParaRPr>
          </a:p>
        </p:txBody>
      </p:sp>
      <p:sp>
        <p:nvSpPr>
          <p:cNvPr id="10247" name="12 CuadroTexto"/>
          <p:cNvSpPr txBox="1">
            <a:spLocks noChangeArrowheads="1"/>
          </p:cNvSpPr>
          <p:nvPr/>
        </p:nvSpPr>
        <p:spPr bwMode="auto">
          <a:xfrm>
            <a:off x="5435600" y="5616575"/>
            <a:ext cx="720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0" b="1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773</Words>
  <Application>Microsoft Office PowerPoint</Application>
  <PresentationFormat>Presentación en pantalla (4:3)</PresentationFormat>
  <Paragraphs>196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Albertus Medium</vt:lpstr>
      <vt:lpstr>Arial Unicode MS</vt:lpstr>
      <vt:lpstr>Arial Narrow</vt:lpstr>
      <vt:lpstr>Times New Roman</vt:lpstr>
      <vt:lpstr>Segoe UI</vt:lpstr>
      <vt:lpstr>Tema de Office</vt:lpstr>
      <vt:lpstr>Diapositiva 1</vt:lpstr>
      <vt:lpstr>Diapositiva 2</vt:lpstr>
      <vt:lpstr>Diapositiva 3</vt:lpstr>
      <vt:lpstr>emprendimiento</vt:lpstr>
      <vt:lpstr>Diapositiva 5</vt:lpstr>
      <vt:lpstr>Emprendimiento 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BANCOLDEX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eac0000</dc:creator>
  <cp:lastModifiedBy>mmordo</cp:lastModifiedBy>
  <cp:revision>369</cp:revision>
  <dcterms:created xsi:type="dcterms:W3CDTF">2012-07-26T14:50:30Z</dcterms:created>
  <dcterms:modified xsi:type="dcterms:W3CDTF">2012-08-03T15:53:24Z</dcterms:modified>
</cp:coreProperties>
</file>