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1" r:id="rId2"/>
    <p:sldMasterId id="2147483795" r:id="rId3"/>
  </p:sldMasterIdLst>
  <p:notesMasterIdLst>
    <p:notesMasterId r:id="rId61"/>
  </p:notesMasterIdLst>
  <p:handoutMasterIdLst>
    <p:handoutMasterId r:id="rId62"/>
  </p:handoutMasterIdLst>
  <p:sldIdLst>
    <p:sldId id="502" r:id="rId4"/>
    <p:sldId id="511" r:id="rId5"/>
    <p:sldId id="512" r:id="rId6"/>
    <p:sldId id="513" r:id="rId7"/>
    <p:sldId id="495" r:id="rId8"/>
    <p:sldId id="514" r:id="rId9"/>
    <p:sldId id="515" r:id="rId10"/>
    <p:sldId id="556" r:id="rId11"/>
    <p:sldId id="517" r:id="rId12"/>
    <p:sldId id="518" r:id="rId13"/>
    <p:sldId id="542" r:id="rId14"/>
    <p:sldId id="419" r:id="rId15"/>
    <p:sldId id="543" r:id="rId16"/>
    <p:sldId id="476" r:id="rId17"/>
    <p:sldId id="485" r:id="rId18"/>
    <p:sldId id="481" r:id="rId19"/>
    <p:sldId id="483" r:id="rId20"/>
    <p:sldId id="478" r:id="rId21"/>
    <p:sldId id="546" r:id="rId22"/>
    <p:sldId id="451" r:id="rId23"/>
    <p:sldId id="545" r:id="rId24"/>
    <p:sldId id="484" r:id="rId25"/>
    <p:sldId id="479" r:id="rId26"/>
    <p:sldId id="544" r:id="rId27"/>
    <p:sldId id="469" r:id="rId28"/>
    <p:sldId id="548" r:id="rId29"/>
    <p:sldId id="489" r:id="rId30"/>
    <p:sldId id="490" r:id="rId31"/>
    <p:sldId id="547" r:id="rId32"/>
    <p:sldId id="453" r:id="rId33"/>
    <p:sldId id="471" r:id="rId34"/>
    <p:sldId id="472" r:id="rId35"/>
    <p:sldId id="510" r:id="rId36"/>
    <p:sldId id="474" r:id="rId37"/>
    <p:sldId id="449" r:id="rId38"/>
    <p:sldId id="523" r:id="rId39"/>
    <p:sldId id="531" r:id="rId40"/>
    <p:sldId id="555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57" r:id="rId49"/>
    <p:sldId id="458" r:id="rId50"/>
    <p:sldId id="519" r:id="rId51"/>
    <p:sldId id="463" r:id="rId52"/>
    <p:sldId id="487" r:id="rId53"/>
    <p:sldId id="509" r:id="rId54"/>
    <p:sldId id="488" r:id="rId55"/>
    <p:sldId id="520" r:id="rId56"/>
    <p:sldId id="521" r:id="rId57"/>
    <p:sldId id="522" r:id="rId58"/>
    <p:sldId id="529" r:id="rId59"/>
    <p:sldId id="395" r:id="rId6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B0F0"/>
    <a:srgbClr val="00CC00"/>
    <a:srgbClr val="008000"/>
    <a:srgbClr val="FFCC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681" autoAdjust="0"/>
  </p:normalViewPr>
  <p:slideViewPr>
    <p:cSldViewPr>
      <p:cViewPr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s%20nuev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s%20nuev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s%20nuev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USR\acalle.PROEXPORTDOM\Desktop\Graficon%20im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lineChart>
        <c:grouping val="standard"/>
        <c:ser>
          <c:idx val="0"/>
          <c:order val="0"/>
          <c:tx>
            <c:strRef>
              <c:f>Hoja2!$B$15</c:f>
              <c:strCache>
                <c:ptCount val="1"/>
                <c:pt idx="0">
                  <c:v>Costa Rica</c:v>
                </c:pt>
              </c:strCache>
            </c:strRef>
          </c:tx>
          <c:dLbls>
            <c:dLbl>
              <c:idx val="0"/>
              <c:layout>
                <c:manualLayout>
                  <c:x val="-5.0000000000000114E-2"/>
                  <c:y val="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2.5000000000000164E-2"/>
                  <c:y val="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5.0000000000000114E-2"/>
                  <c:y val="6.0185185185185147E-2"/>
                </c:manualLayout>
              </c:layout>
              <c:showVal val="1"/>
            </c:dLbl>
            <c:dLbl>
              <c:idx val="3"/>
              <c:layout>
                <c:manualLayout>
                  <c:x val="-8.0555555555557073E-2"/>
                  <c:y val="6.9444444444444933E-2"/>
                </c:manualLayout>
              </c:layout>
              <c:showVal val="1"/>
            </c:dLbl>
            <c:dLbl>
              <c:idx val="4"/>
              <c:layout>
                <c:manualLayout>
                  <c:x val="-0.11388888888888886"/>
                  <c:y val="1.8518518518518615E-2"/>
                </c:manualLayout>
              </c:layout>
              <c:showVal val="1"/>
            </c:dLbl>
            <c:dLbl>
              <c:idx val="6"/>
              <c:layout>
                <c:manualLayout>
                  <c:x val="-4.1666666666666692E-2"/>
                  <c:y val="8.333333333333356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Hoja2!$C$14:$J$14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Hoja2!$C$15:$J$15</c:f>
              <c:numCache>
                <c:formatCode>0.00%</c:formatCode>
                <c:ptCount val="8"/>
                <c:pt idx="0">
                  <c:v>4.3000000000000003E-2</c:v>
                </c:pt>
                <c:pt idx="1">
                  <c:v>5.9000000000000496E-2</c:v>
                </c:pt>
                <c:pt idx="2">
                  <c:v>8.8000000000000786E-2</c:v>
                </c:pt>
                <c:pt idx="3">
                  <c:v>7.9000000000000653E-2</c:v>
                </c:pt>
                <c:pt idx="4">
                  <c:v>2.700000000000026E-2</c:v>
                </c:pt>
                <c:pt idx="5" formatCode="0%">
                  <c:v>-1.0000000000000071E-2</c:v>
                </c:pt>
                <c:pt idx="6">
                  <c:v>4.7000000000000132E-2</c:v>
                </c:pt>
                <c:pt idx="7">
                  <c:v>4.2000000000000114E-2</c:v>
                </c:pt>
              </c:numCache>
            </c:numRef>
          </c:val>
        </c:ser>
        <c:ser>
          <c:idx val="1"/>
          <c:order val="1"/>
          <c:tx>
            <c:strRef>
              <c:f>Hoja2!$B$16</c:f>
              <c:strCache>
                <c:ptCount val="1"/>
                <c:pt idx="0">
                  <c:v>Panama</c:v>
                </c:pt>
              </c:strCache>
            </c:strRef>
          </c:tx>
          <c:dLbls>
            <c:dLbl>
              <c:idx val="0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5.0000000000000114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0.1"/>
                  <c:y val="-7.4074074074074084E-2"/>
                </c:manualLayout>
              </c:layout>
              <c:showVal val="1"/>
            </c:dLbl>
            <c:dLbl>
              <c:idx val="3"/>
              <c:layout>
                <c:manualLayout>
                  <c:x val="-2.5000000000000164E-2"/>
                  <c:y val="-4.6296296296296807E-2"/>
                </c:manualLayout>
              </c:layout>
              <c:showVal val="1"/>
            </c:dLbl>
            <c:dLbl>
              <c:idx val="4"/>
              <c:layout>
                <c:manualLayout>
                  <c:x val="-1.9444444444444445E-2"/>
                  <c:y val="-4.1666666666666692E-2"/>
                </c:manualLayout>
              </c:layout>
              <c:showVal val="1"/>
            </c:dLbl>
            <c:dLbl>
              <c:idx val="5"/>
              <c:layout>
                <c:manualLayout>
                  <c:x val="-4.1666666666666692E-2"/>
                  <c:y val="-0.14814814814814894"/>
                </c:manualLayout>
              </c:layout>
              <c:showVal val="1"/>
            </c:dLbl>
            <c:dLbl>
              <c:idx val="6"/>
              <c:layout>
                <c:manualLayout>
                  <c:x val="-0.10277777777777777"/>
                  <c:y val="-4.1666666666666692E-2"/>
                </c:manualLayout>
              </c:layout>
              <c:showVal val="1"/>
            </c:dLbl>
            <c:dLbl>
              <c:idx val="7"/>
              <c:layout>
                <c:manualLayout>
                  <c:x val="-5.8333333333334153E-2"/>
                  <c:y val="-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Hoja2!$C$14:$J$14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Hoja2!$C$16:$J$16</c:f>
              <c:numCache>
                <c:formatCode>0.00%</c:formatCode>
                <c:ptCount val="8"/>
                <c:pt idx="0">
                  <c:v>7.5000000000000525E-2</c:v>
                </c:pt>
                <c:pt idx="1">
                  <c:v>7.2000000000000133E-2</c:v>
                </c:pt>
                <c:pt idx="2">
                  <c:v>8.5000000000000048E-2</c:v>
                </c:pt>
                <c:pt idx="3">
                  <c:v>0.12100000000000002</c:v>
                </c:pt>
                <c:pt idx="4">
                  <c:v>0.10100000000000002</c:v>
                </c:pt>
                <c:pt idx="5">
                  <c:v>3.2000000000000292E-2</c:v>
                </c:pt>
                <c:pt idx="6">
                  <c:v>8.3000000000000268E-2</c:v>
                </c:pt>
                <c:pt idx="7">
                  <c:v>0.10600000000000002</c:v>
                </c:pt>
              </c:numCache>
            </c:numRef>
          </c:val>
        </c:ser>
        <c:marker val="1"/>
        <c:axId val="55488896"/>
        <c:axId val="55490816"/>
      </c:lineChart>
      <c:catAx>
        <c:axId val="55488896"/>
        <c:scaling>
          <c:orientation val="minMax"/>
        </c:scaling>
        <c:axPos val="b"/>
        <c:numFmt formatCode="General" sourceLinked="1"/>
        <c:tickLblPos val="low"/>
        <c:crossAx val="55490816"/>
        <c:crosses val="autoZero"/>
        <c:auto val="1"/>
        <c:lblAlgn val="ctr"/>
        <c:lblOffset val="100"/>
      </c:catAx>
      <c:valAx>
        <c:axId val="55490816"/>
        <c:scaling>
          <c:orientation val="minMax"/>
        </c:scaling>
        <c:axPos val="l"/>
        <c:numFmt formatCode="0.00%" sourceLinked="1"/>
        <c:tickLblPos val="nextTo"/>
        <c:crossAx val="5548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94444444444954"/>
          <c:y val="0.30054206765821173"/>
          <c:w val="0.19905555555555571"/>
          <c:h val="0.16743438320210255"/>
        </c:manualLayout>
      </c:layout>
    </c:legend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plotArea>
      <c:layout>
        <c:manualLayout>
          <c:layoutTarget val="inner"/>
          <c:xMode val="edge"/>
          <c:yMode val="edge"/>
          <c:x val="0.26805555555555555"/>
          <c:y val="0.13892466809243428"/>
          <c:w val="0.57815622207861095"/>
          <c:h val="0.8551894118246123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" h="31750"/>
            </a:sp3d>
          </c:spPr>
          <c:dLbls>
            <c:dLbl>
              <c:idx val="0"/>
              <c:layout>
                <c:manualLayout>
                  <c:x val="0.23507129880717487"/>
                  <c:y val="7.869165330836255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Agroindustria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2,0%. USD 219 mil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0.17217563429571284"/>
                  <c:y val="-0.1856018518518519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Manufacturas, 85,1%. </a:t>
                    </a:r>
                    <a:r>
                      <a:rPr lang="en-US" sz="800" b="1">
                        <a:solidFill>
                          <a:schemeClr val="bg1"/>
                        </a:solidFill>
                      </a:rPr>
                      <a:t>USD 9,5 M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9.0933617672790859E-2"/>
                  <c:y val="0.1584189997083700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Prendas de Vestir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3,7%. 418 mil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0.12103115303307461"/>
                  <c:y val="5.051479540821995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err="1"/>
                      <a:t>Servicios</a:t>
                    </a:r>
                    <a:r>
                      <a:rPr lang="en-US" b="1" baseline="0" dirty="0"/>
                      <a:t> </a:t>
                    </a:r>
                    <a:r>
                      <a:rPr lang="en-US" b="1" dirty="0"/>
                      <a:t>9,2</a:t>
                    </a:r>
                    <a:r>
                      <a:rPr lang="en-US" b="1" dirty="0" smtClean="0"/>
                      <a:t>%.     </a:t>
                    </a:r>
                    <a:r>
                      <a:rPr lang="en-US" b="1" dirty="0"/>
                      <a:t>1 M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-0.11341091208958003"/>
                  <c:y val="-1.188756804799467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Otros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0,0%. USD 0</a:t>
                    </a:r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Hoja3!$C$26:$C$30</c:f>
              <c:strCache>
                <c:ptCount val="5"/>
                <c:pt idx="0">
                  <c:v>Agroindustria</c:v>
                </c:pt>
                <c:pt idx="1">
                  <c:v>Manufacturas</c:v>
                </c:pt>
                <c:pt idx="2">
                  <c:v>Prendas de Vestir</c:v>
                </c:pt>
                <c:pt idx="3">
                  <c:v>Servicios</c:v>
                </c:pt>
                <c:pt idx="4">
                  <c:v>Otros</c:v>
                </c:pt>
              </c:strCache>
            </c:strRef>
          </c:cat>
          <c:val>
            <c:numRef>
              <c:f>Hoja3!$D$26:$D$30</c:f>
              <c:numCache>
                <c:formatCode>0.0%</c:formatCode>
                <c:ptCount val="5"/>
                <c:pt idx="0">
                  <c:v>1.9603683778500625E-2</c:v>
                </c:pt>
                <c:pt idx="1">
                  <c:v>0.85074729053642806</c:v>
                </c:pt>
                <c:pt idx="2">
                  <c:v>3.727642819603276E-2</c:v>
                </c:pt>
                <c:pt idx="3">
                  <c:v>9.2372597489038699E-2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lineChart>
        <c:grouping val="standard"/>
        <c:ser>
          <c:idx val="0"/>
          <c:order val="0"/>
          <c:tx>
            <c:strRef>
              <c:f>Hoja2!$B$20</c:f>
              <c:strCache>
                <c:ptCount val="1"/>
                <c:pt idx="0">
                  <c:v>Costa Rica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6.481481481481557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4.1666666666666664E-2"/>
                  <c:y val="9.722222222222222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Hoja2!$C$19:$J$19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Hoja2!$C$20:$J$20</c:f>
              <c:numCache>
                <c:formatCode>#,##0</c:formatCode>
                <c:ptCount val="8"/>
                <c:pt idx="0">
                  <c:v>4390</c:v>
                </c:pt>
                <c:pt idx="1">
                  <c:v>4633</c:v>
                </c:pt>
                <c:pt idx="2">
                  <c:v>5141</c:v>
                </c:pt>
                <c:pt idx="3">
                  <c:v>5912</c:v>
                </c:pt>
                <c:pt idx="4">
                  <c:v>6597</c:v>
                </c:pt>
                <c:pt idx="5">
                  <c:v>6404</c:v>
                </c:pt>
                <c:pt idx="6">
                  <c:v>7774</c:v>
                </c:pt>
                <c:pt idx="7">
                  <c:v>8676</c:v>
                </c:pt>
              </c:numCache>
            </c:numRef>
          </c:val>
        </c:ser>
        <c:ser>
          <c:idx val="1"/>
          <c:order val="1"/>
          <c:tx>
            <c:strRef>
              <c:f>Hoja2!$B$21</c:f>
              <c:strCache>
                <c:ptCount val="1"/>
                <c:pt idx="0">
                  <c:v>Panama</c:v>
                </c:pt>
              </c:strCache>
            </c:strRef>
          </c:tx>
          <c:dLbls>
            <c:dLbl>
              <c:idx val="0"/>
              <c:layout>
                <c:manualLayout>
                  <c:x val="-4.4444444444444502E-2"/>
                  <c:y val="-6.9444444444444503E-2"/>
                </c:manualLayout>
              </c:layout>
              <c:showVal val="1"/>
            </c:dLbl>
            <c:dLbl>
              <c:idx val="7"/>
              <c:layout>
                <c:manualLayout>
                  <c:x val="-5.2777777777777792E-2"/>
                  <c:y val="-7.407407407407407E-2"/>
                </c:manualLayout>
              </c:layout>
              <c:showVal val="1"/>
            </c:dLbl>
            <c:delete val="1"/>
          </c:dLbls>
          <c:cat>
            <c:numRef>
              <c:f>Hoja2!$C$19:$J$19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Hoja2!$C$21:$J$21</c:f>
              <c:numCache>
                <c:formatCode>#,##0</c:formatCode>
                <c:ptCount val="8"/>
                <c:pt idx="0">
                  <c:v>4456</c:v>
                </c:pt>
                <c:pt idx="1">
                  <c:v>4776</c:v>
                </c:pt>
                <c:pt idx="2">
                  <c:v>5202</c:v>
                </c:pt>
                <c:pt idx="3">
                  <c:v>5907</c:v>
                </c:pt>
                <c:pt idx="4">
                  <c:v>6752</c:v>
                </c:pt>
                <c:pt idx="5">
                  <c:v>6956</c:v>
                </c:pt>
                <c:pt idx="6">
                  <c:v>7614</c:v>
                </c:pt>
                <c:pt idx="7">
                  <c:v>8590</c:v>
                </c:pt>
              </c:numCache>
            </c:numRef>
          </c:val>
        </c:ser>
        <c:marker val="1"/>
        <c:axId val="56054144"/>
        <c:axId val="56055680"/>
      </c:lineChart>
      <c:catAx>
        <c:axId val="56054144"/>
        <c:scaling>
          <c:orientation val="minMax"/>
        </c:scaling>
        <c:axPos val="b"/>
        <c:numFmt formatCode="General" sourceLinked="1"/>
        <c:tickLblPos val="nextTo"/>
        <c:crossAx val="56055680"/>
        <c:crosses val="autoZero"/>
        <c:auto val="1"/>
        <c:lblAlgn val="ctr"/>
        <c:lblOffset val="100"/>
      </c:catAx>
      <c:valAx>
        <c:axId val="56055680"/>
        <c:scaling>
          <c:orientation val="minMax"/>
        </c:scaling>
        <c:axPos val="l"/>
        <c:numFmt formatCode="#,##0" sourceLinked="1"/>
        <c:tickLblPos val="nextTo"/>
        <c:crossAx val="5605414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12694663167104234"/>
          <c:y val="3.7511665208515642E-2"/>
          <c:w val="0.62677559055119036"/>
          <c:h val="0.8326195683872849"/>
        </c:manualLayout>
      </c:layout>
      <c:lineChart>
        <c:grouping val="standard"/>
        <c:ser>
          <c:idx val="0"/>
          <c:order val="0"/>
          <c:tx>
            <c:strRef>
              <c:f>Hoja2!$A$87</c:f>
              <c:strCache>
                <c:ptCount val="1"/>
                <c:pt idx="0">
                  <c:v>Costa Rica</c:v>
                </c:pt>
              </c:strCache>
            </c:strRef>
          </c:tx>
          <c:dLbls>
            <c:dLbl>
              <c:idx val="0"/>
              <c:layout>
                <c:manualLayout>
                  <c:x val="-3.888888888888889E-2"/>
                  <c:y val="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-2.2222222222222251E-2"/>
                  <c:y val="-2.7777777777778213E-2"/>
                </c:manualLayout>
              </c:layout>
              <c:showVal val="1"/>
            </c:dLbl>
            <c:dLbl>
              <c:idx val="2"/>
              <c:layout>
                <c:manualLayout>
                  <c:x val="-2.2222222222222251E-2"/>
                  <c:y val="1.8518518518518583E-2"/>
                </c:manualLayout>
              </c:layout>
              <c:showVal val="1"/>
            </c:dLbl>
            <c:dLbl>
              <c:idx val="3"/>
              <c:layout>
                <c:manualLayout>
                  <c:x val="-9.1666666666667618E-2"/>
                  <c:y val="-4.6296296296296523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-4.1666666666666692E-2"/>
                </c:manualLayout>
              </c:layout>
              <c:showVal val="1"/>
            </c:dLbl>
            <c:dLbl>
              <c:idx val="5"/>
              <c:layout>
                <c:manualLayout>
                  <c:x val="-1.6666666666666701E-2"/>
                  <c:y val="-0.1064814814814823"/>
                </c:manualLayout>
              </c:layout>
              <c:showVal val="1"/>
            </c:dLbl>
            <c:dLbl>
              <c:idx val="6"/>
              <c:layout>
                <c:manualLayout>
                  <c:x val="-3.333333333333334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Hoja2!$B$86:$I$86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Hoja2!$B$87:$I$87</c:f>
              <c:numCache>
                <c:formatCode>0.00%</c:formatCode>
                <c:ptCount val="8"/>
                <c:pt idx="0">
                  <c:v>0.13100000000000001</c:v>
                </c:pt>
                <c:pt idx="1">
                  <c:v>0.14100000000000001</c:v>
                </c:pt>
                <c:pt idx="2" formatCode="0%">
                  <c:v>9.0000000000000024E-2</c:v>
                </c:pt>
                <c:pt idx="3">
                  <c:v>0.10800000000000012</c:v>
                </c:pt>
                <c:pt idx="4">
                  <c:v>0.13900000000000001</c:v>
                </c:pt>
                <c:pt idx="5" formatCode="0%">
                  <c:v>4.0000000000000022E-2</c:v>
                </c:pt>
                <c:pt idx="6">
                  <c:v>5.8000000000000003E-2</c:v>
                </c:pt>
                <c:pt idx="7">
                  <c:v>4.9000000000000113E-2</c:v>
                </c:pt>
              </c:numCache>
            </c:numRef>
          </c:val>
        </c:ser>
        <c:ser>
          <c:idx val="1"/>
          <c:order val="1"/>
          <c:tx>
            <c:strRef>
              <c:f>Hoja2!$A$88</c:f>
              <c:strCache>
                <c:ptCount val="1"/>
                <c:pt idx="0">
                  <c:v>Panamá</c:v>
                </c:pt>
              </c:strCache>
            </c:strRef>
          </c:tx>
          <c:dLbls>
            <c:dLbl>
              <c:idx val="1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1.388888888888903E-2"/>
                  <c:y val="4.1666666666666664E-2"/>
                </c:manualLayout>
              </c:layout>
              <c:showVal val="1"/>
            </c:dLbl>
            <c:dLbl>
              <c:idx val="5"/>
              <c:layout>
                <c:manualLayout>
                  <c:x val="-2.5000000000000001E-2"/>
                  <c:y val="3.703703703703705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Val val="1"/>
          </c:dLbls>
          <c:cat>
            <c:numRef>
              <c:f>Hoja2!$B$86:$I$86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Hoja2!$B$88:$I$88</c:f>
              <c:numCache>
                <c:formatCode>0.00%</c:formatCode>
                <c:ptCount val="8"/>
                <c:pt idx="0">
                  <c:v>4.0000000000000114E-3</c:v>
                </c:pt>
                <c:pt idx="1">
                  <c:v>2.9000000000000001E-2</c:v>
                </c:pt>
                <c:pt idx="2">
                  <c:v>2.5000000000000001E-2</c:v>
                </c:pt>
                <c:pt idx="3">
                  <c:v>4.2000000000000023E-2</c:v>
                </c:pt>
                <c:pt idx="4">
                  <c:v>8.7000000000000022E-2</c:v>
                </c:pt>
                <c:pt idx="5">
                  <c:v>2.4E-2</c:v>
                </c:pt>
                <c:pt idx="6">
                  <c:v>3.500000000000001E-2</c:v>
                </c:pt>
                <c:pt idx="7">
                  <c:v>5.9000000000000385E-2</c:v>
                </c:pt>
              </c:numCache>
            </c:numRef>
          </c:val>
        </c:ser>
        <c:marker val="1"/>
        <c:axId val="56085120"/>
        <c:axId val="60694912"/>
      </c:lineChart>
      <c:catAx>
        <c:axId val="56085120"/>
        <c:scaling>
          <c:orientation val="minMax"/>
        </c:scaling>
        <c:axPos val="b"/>
        <c:numFmt formatCode="General" sourceLinked="1"/>
        <c:tickLblPos val="nextTo"/>
        <c:crossAx val="60694912"/>
        <c:crosses val="autoZero"/>
        <c:auto val="1"/>
        <c:lblAlgn val="ctr"/>
        <c:lblOffset val="100"/>
      </c:catAx>
      <c:valAx>
        <c:axId val="60694912"/>
        <c:scaling>
          <c:orientation val="minMax"/>
        </c:scaling>
        <c:axPos val="l"/>
        <c:numFmt formatCode="0.00%" sourceLinked="1"/>
        <c:tickLblPos val="nextTo"/>
        <c:crossAx val="5608512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1590939048203683"/>
          <c:y val="0.25491813787405737"/>
          <c:w val="0.2840907061913755"/>
          <c:h val="0.16743438320210158"/>
        </c:manualLayout>
      </c:layout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.15551618547681742"/>
          <c:y val="7.4548702245552642E-2"/>
          <c:w val="0.60545603674540682"/>
          <c:h val="0.7196103091280257"/>
        </c:manualLayout>
      </c:layout>
      <c:lineChart>
        <c:grouping val="standard"/>
        <c:ser>
          <c:idx val="0"/>
          <c:order val="0"/>
          <c:tx>
            <c:v>Tasa de Cambio</c:v>
          </c:tx>
          <c:dLbls>
            <c:dLbl>
              <c:idx val="0"/>
              <c:layout>
                <c:manualLayout>
                  <c:x val="-4.1666666666666692E-2"/>
                  <c:y val="5.092592592592592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0555555555555582E-2"/>
                  <c:y val="-3.2407407407407739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0555555555555582E-2"/>
                  <c:y val="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Hoja2!$B$30:$I$30</c:f>
              <c:strCache>
                <c:ptCount val="8"/>
                <c:pt idx="0">
                  <c:v>Dic 31, 2004</c:v>
                </c:pt>
                <c:pt idx="1">
                  <c:v>Dic 31, 2005</c:v>
                </c:pt>
                <c:pt idx="2">
                  <c:v>Dic 31, 2006</c:v>
                </c:pt>
                <c:pt idx="3">
                  <c:v>Dic 31, 2007</c:v>
                </c:pt>
                <c:pt idx="4">
                  <c:v>Dic 31, 2008</c:v>
                </c:pt>
                <c:pt idx="5">
                  <c:v>Dic 31, 2009</c:v>
                </c:pt>
                <c:pt idx="6">
                  <c:v>Dic 31, 2010</c:v>
                </c:pt>
                <c:pt idx="7">
                  <c:v>Dic 31, 2011</c:v>
                </c:pt>
              </c:strCache>
            </c:strRef>
          </c:cat>
          <c:val>
            <c:numRef>
              <c:f>Hoja2!$B$31:$I$31</c:f>
              <c:numCache>
                <c:formatCode>General</c:formatCode>
                <c:ptCount val="8"/>
                <c:pt idx="0">
                  <c:v>457.58</c:v>
                </c:pt>
                <c:pt idx="1">
                  <c:v>495.65000000000032</c:v>
                </c:pt>
                <c:pt idx="2">
                  <c:v>515.83999999999946</c:v>
                </c:pt>
                <c:pt idx="3">
                  <c:v>495.22999999999894</c:v>
                </c:pt>
                <c:pt idx="4">
                  <c:v>550.08000000000004</c:v>
                </c:pt>
                <c:pt idx="5">
                  <c:v>558.66999999999996</c:v>
                </c:pt>
                <c:pt idx="6">
                  <c:v>507.85</c:v>
                </c:pt>
                <c:pt idx="7">
                  <c:v>505.35</c:v>
                </c:pt>
              </c:numCache>
            </c:numRef>
          </c:val>
        </c:ser>
        <c:marker val="1"/>
        <c:axId val="60723200"/>
        <c:axId val="60724736"/>
      </c:lineChart>
      <c:catAx>
        <c:axId val="60723200"/>
        <c:scaling>
          <c:orientation val="minMax"/>
        </c:scaling>
        <c:axPos val="b"/>
        <c:tickLblPos val="nextTo"/>
        <c:crossAx val="60724736"/>
        <c:crosses val="autoZero"/>
        <c:auto val="1"/>
        <c:lblAlgn val="ctr"/>
        <c:lblOffset val="100"/>
      </c:catAx>
      <c:valAx>
        <c:axId val="60724736"/>
        <c:scaling>
          <c:orientation val="minMax"/>
        </c:scaling>
        <c:axPos val="l"/>
        <c:numFmt formatCode="General" sourceLinked="1"/>
        <c:tickLblPos val="nextTo"/>
        <c:crossAx val="60723200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23462920818840471"/>
          <c:y val="0.26861896297237015"/>
          <c:w val="0.54961016978535693"/>
          <c:h val="0.6149784062793792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" h="3175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/>
                      <a:t>stados Unidos 46%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/>
                      <a:t>hina</a:t>
                    </a:r>
                    <a:r>
                      <a:rPr lang="en-US" baseline="0"/>
                      <a:t> </a:t>
                    </a:r>
                    <a:r>
                      <a:rPr lang="en-US"/>
                      <a:t>8%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0396119881153262"/>
                  <c:y val="5.2168767921350903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éxico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7%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2.3340856713085369E-2"/>
                  <c:y val="4.4904950465006907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J</a:t>
                    </a:r>
                    <a:r>
                      <a:rPr lang="en-US" b="1">
                        <a:solidFill>
                          <a:schemeClr val="tx1"/>
                        </a:solidFill>
                      </a:rPr>
                      <a:t>apón</a:t>
                    </a:r>
                    <a:r>
                      <a:rPr lang="en-US" b="1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-1.206036500023094E-2"/>
                  <c:y val="5.629541971993389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olombia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G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uatemala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pPr/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lemania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anamá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B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rasil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9"/>
              <c:layout>
                <c:manualLayout>
                  <c:x val="-1.1188221288689369E-2"/>
                  <c:y val="-8.9491299136740865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hile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  <c:showCatName val="1"/>
            <c:showLeaderLines val="1"/>
          </c:dLbls>
          <c:cat>
            <c:strRef>
              <c:f>'Costa Rica'!$A$32:$A$42</c:f>
              <c:strCache>
                <c:ptCount val="11"/>
                <c:pt idx="0">
                  <c:v>Estados Unidos de América</c:v>
                </c:pt>
                <c:pt idx="1">
                  <c:v>China</c:v>
                </c:pt>
                <c:pt idx="2">
                  <c:v>México</c:v>
                </c:pt>
                <c:pt idx="3">
                  <c:v>Japón</c:v>
                </c:pt>
                <c:pt idx="4">
                  <c:v>Colombia</c:v>
                </c:pt>
                <c:pt idx="5">
                  <c:v>Guatemala</c:v>
                </c:pt>
                <c:pt idx="6">
                  <c:v>Alemania</c:v>
                </c:pt>
                <c:pt idx="7">
                  <c:v>Panamá</c:v>
                </c:pt>
                <c:pt idx="8">
                  <c:v>Brasil</c:v>
                </c:pt>
                <c:pt idx="9">
                  <c:v>Chile</c:v>
                </c:pt>
                <c:pt idx="10">
                  <c:v>Otros</c:v>
                </c:pt>
              </c:strCache>
            </c:strRef>
          </c:cat>
          <c:val>
            <c:numRef>
              <c:f>'Costa Rica'!$B$32:$B$42</c:f>
              <c:numCache>
                <c:formatCode>0%</c:formatCode>
                <c:ptCount val="11"/>
                <c:pt idx="0">
                  <c:v>0.45562811254281382</c:v>
                </c:pt>
                <c:pt idx="1">
                  <c:v>8.3688092377246989E-2</c:v>
                </c:pt>
                <c:pt idx="2">
                  <c:v>6.6834101656253989E-2</c:v>
                </c:pt>
                <c:pt idx="3">
                  <c:v>3.7710214273531745E-2</c:v>
                </c:pt>
                <c:pt idx="4">
                  <c:v>3.591004174650355E-2</c:v>
                </c:pt>
                <c:pt idx="5">
                  <c:v>2.5037006253625899E-2</c:v>
                </c:pt>
                <c:pt idx="6">
                  <c:v>2.3068960712184571E-2</c:v>
                </c:pt>
                <c:pt idx="7">
                  <c:v>2.1799783779995471E-2</c:v>
                </c:pt>
                <c:pt idx="8">
                  <c:v>1.925902077907644E-2</c:v>
                </c:pt>
                <c:pt idx="9">
                  <c:v>1.451745679501068E-2</c:v>
                </c:pt>
                <c:pt idx="10">
                  <c:v>0.22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  <a:effectLst/>
    <a:scene3d>
      <a:camera prst="orthographicFront"/>
      <a:lightRig rig="threePt" dir="t"/>
    </a:scene3d>
    <a:sp3d prstMaterial="matte">
      <a:bevelB h="6350"/>
    </a:sp3d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plotArea>
      <c:layout>
        <c:manualLayout>
          <c:layoutTarget val="inner"/>
          <c:xMode val="edge"/>
          <c:yMode val="edge"/>
          <c:x val="0.26805555555555555"/>
          <c:y val="0.18992263427997169"/>
          <c:w val="0.50699078731516045"/>
          <c:h val="0.7032691129801166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" h="31750"/>
            </a:sp3d>
          </c:spPr>
          <c:dLbls>
            <c:dLbl>
              <c:idx val="0"/>
              <c:layout>
                <c:manualLayout>
                  <c:x val="0.20612773403324586"/>
                  <c:y val="0.1307870370370372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Agroindustria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5,0%. USD 13M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0.15672287839020121"/>
                  <c:y val="-0.1300462962962966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Manufacturas</a:t>
                    </a:r>
                    <a:r>
                      <a:rPr lang="en-US" b="1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>
                        <a:solidFill>
                          <a:schemeClr val="bg1"/>
                        </a:solidFill>
                      </a:rPr>
                      <a:t>80,0%. USD 210M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0.11217322834645672"/>
                  <c:y val="0.2087977544473611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Prendas de Vestir</a:t>
                    </a:r>
                    <a:r>
                      <a:rPr lang="en-US" b="1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>
                        <a:solidFill>
                          <a:schemeClr val="tx1"/>
                        </a:solidFill>
                      </a:rPr>
                      <a:t>14,2%. USD 37,4M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0.15700535870516219"/>
                  <c:y val="2.4401428988043206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Servicios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0,7%. USD 1,8M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7.9784120734908134E-2"/>
                  <c:y val="-3.264071157771956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Otros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0,0%. USD 48 mil</a:t>
                    </a:r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Hoja3!$C$8:$C$12</c:f>
              <c:strCache>
                <c:ptCount val="5"/>
                <c:pt idx="0">
                  <c:v>Agroindustria</c:v>
                </c:pt>
                <c:pt idx="1">
                  <c:v>Manufacturas</c:v>
                </c:pt>
                <c:pt idx="2">
                  <c:v>Prendas de Vestir</c:v>
                </c:pt>
                <c:pt idx="3">
                  <c:v>Servicios</c:v>
                </c:pt>
                <c:pt idx="4">
                  <c:v>Otros</c:v>
                </c:pt>
              </c:strCache>
            </c:strRef>
          </c:cat>
          <c:val>
            <c:numRef>
              <c:f>Hoja3!$D$8:$D$12</c:f>
              <c:numCache>
                <c:formatCode>0.0%</c:formatCode>
                <c:ptCount val="5"/>
                <c:pt idx="0">
                  <c:v>5.0464895274724864E-2</c:v>
                </c:pt>
                <c:pt idx="1">
                  <c:v>0.79986536263221053</c:v>
                </c:pt>
                <c:pt idx="2">
                  <c:v>0.14230729960079838</c:v>
                </c:pt>
                <c:pt idx="3">
                  <c:v>7.1786658073299866E-3</c:v>
                </c:pt>
                <c:pt idx="4">
                  <c:v>1.8377668493598203E-4</c:v>
                </c:pt>
              </c:numCache>
            </c:numRef>
          </c:val>
        </c:ser>
        <c:firstSliceAng val="0"/>
      </c:pie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</c:chart>
  <c:spPr>
    <a:ln>
      <a:noFill/>
    </a:ln>
    <a:scene3d>
      <a:camera prst="orthographicFront"/>
      <a:lightRig rig="threePt" dir="t"/>
    </a:scene3d>
    <a:sp3d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2517303274056592"/>
          <c:y val="0.25759684363446622"/>
          <c:w val="0.58722764418954321"/>
          <c:h val="0.8140942625719368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/>
                      <a:t>hina</a:t>
                    </a:r>
                    <a:r>
                      <a:rPr lang="en-US" baseline="0"/>
                      <a:t> </a:t>
                    </a:r>
                    <a:r>
                      <a:rPr lang="en-US"/>
                      <a:t>26%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Estados Unidos 19%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16999609540921E-2"/>
                  <c:y val="-0.12351692258940079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/>
                      <a:t>ingapur</a:t>
                    </a:r>
                    <a:r>
                      <a:rPr lang="en-US" baseline="0"/>
                      <a:t> </a:t>
                    </a:r>
                    <a:r>
                      <a:rPr lang="en-US"/>
                      <a:t>16%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6.1105904757682135E-2"/>
                  <c:y val="3.609812552958448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éxico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-4.1795420157168917E-2"/>
                  <c:y val="5.988715977431955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ong Kong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pPr/>
              <c:showVal val="1"/>
              <c:showCatName val="1"/>
            </c:dLbl>
            <c:dLbl>
              <c:idx val="5"/>
              <c:layout>
                <c:manualLayout>
                  <c:x val="-3.8172495157536283E-2"/>
                  <c:y val="1.855374377415421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osta Rica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pPr/>
              <c:showVal val="1"/>
              <c:showCatName val="1"/>
            </c:dLbl>
            <c:dLbl>
              <c:idx val="6"/>
              <c:layout>
                <c:manualLayout>
                  <c:x val="-1.881164545807764E-2"/>
                  <c:y val="1.101259980297740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olombia 3%</a:t>
                    </a:r>
                  </a:p>
                </c:rich>
              </c:tx>
              <c:spPr/>
              <c:showVal val="1"/>
              <c:showCatName val="1"/>
            </c:dLbl>
            <c:dLbl>
              <c:idx val="7"/>
              <c:layout>
                <c:manualLayout>
                  <c:x val="-2.1925926868341182E-2"/>
                  <c:y val="-2.210124188617472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J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apón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8"/>
              <c:layout>
                <c:manualLayout>
                  <c:x val="-4.2147978749007373E-2"/>
                  <c:y val="-7.317029194986875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epública de Corea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9"/>
              <c:layout>
                <c:manualLayout>
                  <c:x val="-1.5593567874572075E-2"/>
                  <c:y val="-0.11301815674657026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E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spaña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  <c:showCatName val="1"/>
            <c:showLeaderLines val="1"/>
          </c:dLbls>
          <c:cat>
            <c:strRef>
              <c:f>'Costa Rica'!$A$69:$A$79</c:f>
              <c:strCache>
                <c:ptCount val="11"/>
                <c:pt idx="0">
                  <c:v>China</c:v>
                </c:pt>
                <c:pt idx="1">
                  <c:v>Estados Unidos de América</c:v>
                </c:pt>
                <c:pt idx="2">
                  <c:v>Singapur</c:v>
                </c:pt>
                <c:pt idx="3">
                  <c:v>México</c:v>
                </c:pt>
                <c:pt idx="4">
                  <c:v>Hong Kong </c:v>
                </c:pt>
                <c:pt idx="5">
                  <c:v>Costa Rica</c:v>
                </c:pt>
                <c:pt idx="6">
                  <c:v>Colombia</c:v>
                </c:pt>
                <c:pt idx="7">
                  <c:v>Japón</c:v>
                </c:pt>
                <c:pt idx="8">
                  <c:v>República de Corea</c:v>
                </c:pt>
                <c:pt idx="9">
                  <c:v>España</c:v>
                </c:pt>
                <c:pt idx="10">
                  <c:v>Otros</c:v>
                </c:pt>
              </c:strCache>
            </c:strRef>
          </c:cat>
          <c:val>
            <c:numRef>
              <c:f>'Costa Rica'!$B$69:$B$79</c:f>
              <c:numCache>
                <c:formatCode>0%</c:formatCode>
                <c:ptCount val="11"/>
                <c:pt idx="0">
                  <c:v>0.26200661988171692</c:v>
                </c:pt>
                <c:pt idx="1">
                  <c:v>0.18560882555489741</c:v>
                </c:pt>
                <c:pt idx="2">
                  <c:v>0.15677772794452957</c:v>
                </c:pt>
                <c:pt idx="3">
                  <c:v>3.9024066034058585E-2</c:v>
                </c:pt>
                <c:pt idx="4">
                  <c:v>3.2170073037765402E-2</c:v>
                </c:pt>
                <c:pt idx="5">
                  <c:v>2.7465463770132814E-2</c:v>
                </c:pt>
                <c:pt idx="6">
                  <c:v>2.5943144167688989E-2</c:v>
                </c:pt>
                <c:pt idx="7">
                  <c:v>2.2906440160946E-2</c:v>
                </c:pt>
                <c:pt idx="8">
                  <c:v>2.0755267572588051E-2</c:v>
                </c:pt>
                <c:pt idx="9">
                  <c:v>1.9002276805580965E-2</c:v>
                </c:pt>
                <c:pt idx="10">
                  <c:v>0.21000000000000021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plotArea>
      <c:layout>
        <c:manualLayout>
          <c:layoutTarget val="inner"/>
          <c:xMode val="edge"/>
          <c:yMode val="edge"/>
          <c:x val="0.26527777777777806"/>
          <c:y val="0.18138675591193268"/>
          <c:w val="0.54009391597887901"/>
          <c:h val="0.7900408852043128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" h="31750"/>
            </a:sp3d>
          </c:spPr>
          <c:explosion val="5"/>
          <c:dLbls>
            <c:dLbl>
              <c:idx val="0"/>
              <c:layout>
                <c:manualLayout>
                  <c:x val="0.16428095820622804"/>
                  <c:y val="0.1236845383709341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Agroindustria 8,3%. USD 35M</a:t>
                    </a: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-1.6373140857392825E-2"/>
                  <c:y val="-0.1092129629629630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Manufacturas 81,4%. </a:t>
                    </a:r>
                    <a:r>
                      <a:rPr lang="en-US" sz="1000" b="1" i="0" u="none" strike="noStrike" baseline="0"/>
                      <a:t>USD 347M</a:t>
                    </a:r>
                    <a:endParaRPr lang="en-US" b="1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-0.15925223369826122"/>
                  <c:y val="0.1649834080819064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Prendas de Vestir</a:t>
                    </a:r>
                    <a:r>
                      <a:rPr lang="en-US" b="1" baseline="0"/>
                      <a:t> </a:t>
                    </a:r>
                    <a:r>
                      <a:rPr lang="en-US" b="1"/>
                      <a:t>8,5%. USD 36M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0.17531705353133389"/>
                  <c:y val="1.114008562109270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/>
                      <a:t>Servicios</a:t>
                    </a:r>
                    <a:r>
                      <a:rPr lang="en-US" baseline="0"/>
                      <a:t> </a:t>
                    </a:r>
                    <a:r>
                      <a:rPr lang="en-US"/>
                      <a:t>1,5%. USD 6,4M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0.23337443286517298"/>
                  <c:y val="1.2790216997372469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/>
                      <a:t>Otros</a:t>
                    </a:r>
                    <a:r>
                      <a:rPr lang="en-US" baseline="0"/>
                      <a:t> </a:t>
                    </a:r>
                    <a:r>
                      <a:rPr lang="en-US"/>
                      <a:t>0,3%. USD 1,3M</a:t>
                    </a:r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Hoja3!$C$17:$C$21</c:f>
              <c:strCache>
                <c:ptCount val="5"/>
                <c:pt idx="0">
                  <c:v>Agroindustria</c:v>
                </c:pt>
                <c:pt idx="1">
                  <c:v>Manufacturas</c:v>
                </c:pt>
                <c:pt idx="2">
                  <c:v>Prendas de Vestir</c:v>
                </c:pt>
                <c:pt idx="3">
                  <c:v>Servicios</c:v>
                </c:pt>
                <c:pt idx="4">
                  <c:v>Otros</c:v>
                </c:pt>
              </c:strCache>
            </c:strRef>
          </c:cat>
          <c:val>
            <c:numRef>
              <c:f>Hoja3!$D$17:$D$21</c:f>
              <c:numCache>
                <c:formatCode>0.0%</c:formatCode>
                <c:ptCount val="5"/>
                <c:pt idx="0">
                  <c:v>8.2745881638349769E-2</c:v>
                </c:pt>
                <c:pt idx="1">
                  <c:v>0.81411282511623673</c:v>
                </c:pt>
                <c:pt idx="2">
                  <c:v>8.4735527127944854E-2</c:v>
                </c:pt>
                <c:pt idx="3">
                  <c:v>1.5209872633089625E-2</c:v>
                </c:pt>
                <c:pt idx="4">
                  <c:v>3.1958934843786171E-3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>
        <c:manualLayout>
          <c:layoutTarget val="inner"/>
          <c:xMode val="edge"/>
          <c:yMode val="edge"/>
          <c:x val="0.21185428621139393"/>
          <c:y val="0.24900429934592822"/>
          <c:w val="0.63249008184309763"/>
          <c:h val="0.6474785429484910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" h="254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/>
                      <a:t>stados Unidos 19%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V</a:t>
                    </a:r>
                    <a:r>
                      <a:rPr lang="en-US"/>
                      <a:t>enezuela 16%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/>
                      <a:t>hina 9%</a:t>
                    </a: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C</a:t>
                    </a:r>
                    <a:r>
                      <a:rPr lang="en-US"/>
                      <a:t>osta Rica</a:t>
                    </a:r>
                    <a:r>
                      <a:rPr lang="en-US" baseline="0"/>
                      <a:t> </a:t>
                    </a:r>
                    <a:r>
                      <a:rPr lang="en-US"/>
                      <a:t>8%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4.4941163604549396E-2"/>
                  <c:y val="2.871281714785655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éxico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8%</a:t>
                    </a:r>
                  </a:p>
                </c:rich>
              </c:tx>
              <c:spPr/>
              <c:showVal val="1"/>
              <c:showCatName val="1"/>
            </c:dLbl>
            <c:dLbl>
              <c:idx val="5"/>
              <c:layout>
                <c:manualLayout>
                  <c:x val="2.1890419947506571E-2"/>
                  <c:y val="4.324001166520846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G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uatemala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spPr/>
              <c:showVal val="1"/>
              <c:showCatName val="1"/>
            </c:dLbl>
            <c:dLbl>
              <c:idx val="6"/>
              <c:layout>
                <c:manualLayout>
                  <c:x val="7.0442913385827133E-3"/>
                  <c:y val="6.930045202683013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E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l Salvador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showVal val="1"/>
              <c:showCatName val="1"/>
            </c:dLbl>
            <c:dLbl>
              <c:idx val="7"/>
              <c:layout>
                <c:manualLayout>
                  <c:x val="-1.1327865266841729E-2"/>
                  <c:y val="3.091608340624087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A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ntillas Holandesas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/>
              <c:showVal val="1"/>
              <c:showCatName val="1"/>
            </c:dLbl>
            <c:dLbl>
              <c:idx val="8"/>
              <c:layout>
                <c:manualLayout>
                  <c:x val="-1.1407370953630803E-2"/>
                  <c:y val="-7.1835812190142907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J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apón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pPr/>
              <c:showVal val="1"/>
              <c:showCatName val="1"/>
            </c:dLbl>
            <c:dLbl>
              <c:idx val="9"/>
              <c:layout>
                <c:manualLayout>
                  <c:x val="-2.747703412073514E-3"/>
                  <c:y val="-4.714676290463701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H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onduras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/>
              <c:showVal val="1"/>
              <c:showCatNam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O</a:t>
                    </a:r>
                    <a:r>
                      <a:rPr lang="en-US"/>
                      <a:t>tros </a:t>
                    </a:r>
                    <a:r>
                      <a:rPr lang="en-US" baseline="0"/>
                      <a:t> </a:t>
                    </a:r>
                    <a:r>
                      <a:rPr lang="en-US"/>
                      <a:t>19%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  <c:showCatName val="1"/>
            <c:showLeaderLines val="1"/>
          </c:dLbls>
          <c:cat>
            <c:strRef>
              <c:f>'Costa Rica'!$A$101:$A$111</c:f>
              <c:strCache>
                <c:ptCount val="11"/>
                <c:pt idx="0">
                  <c:v>Estados Unidos de América</c:v>
                </c:pt>
                <c:pt idx="1">
                  <c:v>Venezuela</c:v>
                </c:pt>
                <c:pt idx="2">
                  <c:v>China</c:v>
                </c:pt>
                <c:pt idx="3">
                  <c:v>Costa Rica</c:v>
                </c:pt>
                <c:pt idx="4">
                  <c:v>México</c:v>
                </c:pt>
                <c:pt idx="5">
                  <c:v>Guatemala</c:v>
                </c:pt>
                <c:pt idx="6">
                  <c:v>El Salvador</c:v>
                </c:pt>
                <c:pt idx="7">
                  <c:v>Antillas Holandesas</c:v>
                </c:pt>
                <c:pt idx="8">
                  <c:v>Japón</c:v>
                </c:pt>
                <c:pt idx="9">
                  <c:v>Honduras</c:v>
                </c:pt>
                <c:pt idx="10">
                  <c:v>Otros </c:v>
                </c:pt>
              </c:strCache>
            </c:strRef>
          </c:cat>
          <c:val>
            <c:numRef>
              <c:f>'Costa Rica'!$B$101:$B$111</c:f>
              <c:numCache>
                <c:formatCode>0%</c:formatCode>
                <c:ptCount val="11"/>
                <c:pt idx="0">
                  <c:v>0.19083027326708335</c:v>
                </c:pt>
                <c:pt idx="1">
                  <c:v>0.16059525532718391</c:v>
                </c:pt>
                <c:pt idx="2">
                  <c:v>9.3842413529037508E-2</c:v>
                </c:pt>
                <c:pt idx="3">
                  <c:v>8.2361201298044931E-2</c:v>
                </c:pt>
                <c:pt idx="4">
                  <c:v>8.0966482267519208E-2</c:v>
                </c:pt>
                <c:pt idx="5">
                  <c:v>6.1805116975260956E-2</c:v>
                </c:pt>
                <c:pt idx="6">
                  <c:v>4.3502740110413093E-2</c:v>
                </c:pt>
                <c:pt idx="7">
                  <c:v>4.0000679265972262E-2</c:v>
                </c:pt>
                <c:pt idx="8">
                  <c:v>2.9319019689818052E-2</c:v>
                </c:pt>
                <c:pt idx="9">
                  <c:v>2.3262029274746063E-2</c:v>
                </c:pt>
                <c:pt idx="10">
                  <c:v>0.19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A71CB2-EAFC-4EB7-860E-86FE4E5E8919}" type="datetimeFigureOut">
              <a:rPr lang="es-CO"/>
              <a:pPr>
                <a:defRPr/>
              </a:pPr>
              <a:t>01/08/2012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60B70-09E2-4DD0-92D1-4D5AE6BC201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10824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75C1E0-BA3E-4514-9F14-241CBA40ABA9}" type="datetimeFigureOut">
              <a:rPr lang="es-CO"/>
              <a:pPr>
                <a:defRPr/>
              </a:pPr>
              <a:t>01/08/2012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BAE60-1810-4B47-A4BE-12BF6DC76D4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2039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6ADC0-8567-4009-ABF5-01E5A54D905E}" type="slidenum">
              <a:rPr lang="es-CO" smtClean="0"/>
              <a:pPr>
                <a:defRPr/>
              </a:pPr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5C228-EF99-479C-9AF5-13C61177677F}" type="slidenum">
              <a:rPr lang="es-CO" smtClean="0"/>
              <a:pPr>
                <a:defRPr/>
              </a:pPr>
              <a:t>16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5C228-EF99-479C-9AF5-13C61177677F}" type="slidenum">
              <a:rPr lang="es-CO" smtClean="0"/>
              <a:pPr>
                <a:defRPr/>
              </a:pPr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18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 </a:t>
            </a:r>
          </a:p>
          <a:p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19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20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21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23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24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25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s-CO" sz="1000" dirty="0" smtClean="0">
              <a:latin typeface="Gill San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7B50B-11D2-4638-B08F-DD28F79AB5D2}" type="slidenum">
              <a:rPr lang="es-CO" smtClean="0"/>
              <a:pPr>
                <a:defRPr/>
              </a:pPr>
              <a:t>26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z="140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4357D-59AF-4D83-9FA5-53EFC0E92FF8}" type="slidenum">
              <a:rPr lang="es-CO" smtClean="0"/>
              <a:pPr>
                <a:defRPr/>
              </a:pPr>
              <a:t>29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30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b="1" dirty="0" smtClean="0"/>
              <a:t> </a:t>
            </a:r>
            <a:endParaRPr lang="es-CO" dirty="0" smtClean="0"/>
          </a:p>
          <a:p>
            <a:pPr>
              <a:defRPr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B19BD-E8A5-49C9-BB4E-D6E514C7CE88}" type="slidenum">
              <a:rPr lang="es-CO" smtClean="0"/>
              <a:pPr>
                <a:defRPr/>
              </a:pPr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39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41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44</a:t>
            </a:fld>
            <a:endParaRPr lang="es-C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45</a:t>
            </a:fld>
            <a:endParaRPr lang="es-C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51</a:t>
            </a:fld>
            <a:endParaRPr lang="es-C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54</a:t>
            </a:fld>
            <a:endParaRPr lang="es-C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55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BAE60-1810-4B47-A4BE-12BF6DC76D4D}" type="slidenum">
              <a:rPr lang="es-CO" smtClean="0"/>
              <a:pPr>
                <a:defRPr/>
              </a:pPr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z="1800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699C7-C649-4F20-9A47-896C9E875F60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z="1800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699C7-C649-4F20-9A47-896C9E875F60}" type="slidenum">
              <a:rPr lang="es-ES" smtClean="0">
                <a:latin typeface="Arial" pitchFamily="34" charset="0"/>
              </a:rPr>
              <a:pPr/>
              <a:t>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z="1800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699C7-C649-4F20-9A47-896C9E875F60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950EE-24AC-4844-B8BA-D18F6CB3A509}" type="slidenum">
              <a:rPr lang="es-CO" smtClean="0"/>
              <a:pPr>
                <a:defRPr/>
              </a:pPr>
              <a:t>15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/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/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/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Logo 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8 Imagen" descr="desciptor.jpg"/>
          <p:cNvPicPr>
            <a:picLocks noChangeAspect="1"/>
          </p:cNvPicPr>
          <p:nvPr/>
        </p:nvPicPr>
        <p:blipFill>
          <a:blip r:embed="rId6" cstate="print"/>
          <a:srcRect t="10091" b="40648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7 Imagen" descr="Imagen1franja bandera pp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Logo 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8 Imagen" descr="desciptor.jpg"/>
          <p:cNvPicPr>
            <a:picLocks noChangeAspect="1"/>
          </p:cNvPicPr>
          <p:nvPr/>
        </p:nvPicPr>
        <p:blipFill>
          <a:blip r:embed="rId6" cstate="print"/>
          <a:srcRect t="10091" b="40648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7 Imagen" descr="Imagen1franja bandera pp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Logo jp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8 Imagen" descr="desciptor.jpg"/>
          <p:cNvPicPr>
            <a:picLocks noChangeAspect="1"/>
          </p:cNvPicPr>
          <p:nvPr/>
        </p:nvPicPr>
        <p:blipFill>
          <a:blip r:embed="rId6" cstate="print"/>
          <a:srcRect t="10091" b="40648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7 Imagen" descr="Imagen1franja bandera pp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acienda.go.cr/scripts/criiiext.dll?UTILREQ=COMPRAR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upoice.com/wps/portal/proyectos_energeticos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opt.go.cr/index.php?option=com_content&amp;view=article&amp;id=666&amp;Itemid=666" TargetMode="External"/><Relationship Id="rId5" Type="http://schemas.openxmlformats.org/officeDocument/2006/relationships/hyperlink" Target="http://www.conavi.go.cr/proyectos/proyectos.asp" TargetMode="Externa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grupoice.com/wps/portal/proyectos_energeticos" TargetMode="Externa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amacompra.gob.p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amacompra.gob.p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de.org/e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proinvex@mici.gob.pa" TargetMode="External"/><Relationship Id="rId2" Type="http://schemas.openxmlformats.org/officeDocument/2006/relationships/hyperlink" Target="http://www.proinvex.gob.pa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1285875" y="3571876"/>
            <a:ext cx="7072313" cy="9144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s-CO" sz="2800" dirty="0" smtClean="0"/>
              <a:t>Oportunidades Comerciales Centro América Sur</a:t>
            </a:r>
          </a:p>
          <a:p>
            <a:pPr>
              <a:buFont typeface="Arial" pitchFamily="34" charset="0"/>
              <a:buNone/>
              <a:defRPr/>
            </a:pPr>
            <a:r>
              <a:rPr lang="es-CO" sz="1600" dirty="0" smtClean="0"/>
              <a:t>Álvaro Gómez Escalante</a:t>
            </a:r>
          </a:p>
          <a:p>
            <a:pPr>
              <a:buFont typeface="Arial" pitchFamily="34" charset="0"/>
              <a:buNone/>
              <a:defRPr/>
            </a:pPr>
            <a:r>
              <a:rPr lang="es-CO" sz="1600" dirty="0" smtClean="0"/>
              <a:t>Director Oficina Centroamérica Sur</a:t>
            </a:r>
          </a:p>
          <a:p>
            <a:pPr>
              <a:buFont typeface="Arial" pitchFamily="34" charset="0"/>
              <a:buNone/>
              <a:defRPr/>
            </a:pPr>
            <a:r>
              <a:rPr lang="es-CO" sz="1600" dirty="0" smtClean="0"/>
              <a:t>Colombia, Julio-Agosto 2012</a:t>
            </a:r>
            <a:endParaRPr lang="es-C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del Consumidor</a:t>
            </a:r>
            <a:endParaRPr lang="es-CR" dirty="0"/>
          </a:p>
        </p:txBody>
      </p:sp>
      <p:sp>
        <p:nvSpPr>
          <p:cNvPr id="6" name="Rounded Rectangle 26"/>
          <p:cNvSpPr>
            <a:spLocks noChangeArrowheads="1"/>
          </p:cNvSpPr>
          <p:nvPr/>
        </p:nvSpPr>
        <p:spPr bwMode="auto">
          <a:xfrm>
            <a:off x="1259632" y="1340768"/>
            <a:ext cx="7226944" cy="529605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  Tendencia a copiar productos</a:t>
            </a:r>
          </a:p>
        </p:txBody>
      </p:sp>
      <p:sp>
        <p:nvSpPr>
          <p:cNvPr id="9" name="Rounded Rectangle 32"/>
          <p:cNvSpPr>
            <a:spLocks noChangeArrowheads="1"/>
          </p:cNvSpPr>
          <p:nvPr/>
        </p:nvSpPr>
        <p:spPr bwMode="auto">
          <a:xfrm>
            <a:off x="1259632" y="1988840"/>
            <a:ext cx="7226944" cy="504056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Adversos al riesgo</a:t>
            </a:r>
          </a:p>
        </p:txBody>
      </p:sp>
      <p:sp>
        <p:nvSpPr>
          <p:cNvPr id="11" name="Rounded Rectangle 35"/>
          <p:cNvSpPr>
            <a:spLocks noChangeArrowheads="1"/>
          </p:cNvSpPr>
          <p:nvPr/>
        </p:nvSpPr>
        <p:spPr bwMode="auto">
          <a:xfrm>
            <a:off x="1259632" y="3356992"/>
            <a:ext cx="7226300" cy="576064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Generalmente piden exclusividad para la distribución</a:t>
            </a:r>
          </a:p>
        </p:txBody>
      </p:sp>
      <p:sp>
        <p:nvSpPr>
          <p:cNvPr id="12" name="Rounded Rectangle 32"/>
          <p:cNvSpPr>
            <a:spLocks noChangeArrowheads="1"/>
          </p:cNvSpPr>
          <p:nvPr/>
        </p:nvSpPr>
        <p:spPr bwMode="auto">
          <a:xfrm>
            <a:off x="1259632" y="2636912"/>
            <a:ext cx="7189788" cy="576064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s-CO" sz="2000" kern="0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Abiertos a oír nuevas ideas y posibilidades de negocio</a:t>
            </a:r>
          </a:p>
          <a:p>
            <a:pPr>
              <a:defRPr/>
            </a:pPr>
            <a:endParaRPr lang="es-CO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19" name="Rounded Rectangle 35"/>
          <p:cNvSpPr>
            <a:spLocks noChangeArrowheads="1"/>
          </p:cNvSpPr>
          <p:nvPr/>
        </p:nvSpPr>
        <p:spPr bwMode="auto">
          <a:xfrm>
            <a:off x="1259632" y="4941168"/>
            <a:ext cx="7226300" cy="1008112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Los tiempos establecidos no son estrictamente observados, los pagos  tardíos son frecuentes. Es usual realizar varios viajes antes de cerrar un negocio</a:t>
            </a:r>
          </a:p>
          <a:p>
            <a:pPr algn="r">
              <a:defRPr/>
            </a:pP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1259632" y="4071942"/>
            <a:ext cx="7226300" cy="72008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La última semana de septiembre finaliza el año financiero y muchos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  negocios cierran para hacer balance. No planee viaje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13792"/>
            <a:ext cx="8229600" cy="1143000"/>
          </a:xfrm>
        </p:spPr>
        <p:txBody>
          <a:bodyPr/>
          <a:lstStyle/>
          <a:p>
            <a:r>
              <a:rPr lang="es-CO" dirty="0" smtClean="0"/>
              <a:t>Aseguramiento del Pago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79512" y="1052736"/>
            <a:ext cx="74888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Tener una solicitud de crédito del importador que indique 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Número de cedula jurídica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Todos los datos de contacto.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Firmada por el representante legal.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 Para Panamá: Contrato de suministro que diga: “presta mérito ejecutivo” y el monto.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Copia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de la personería que indique que la compañía realmente existe y          quién es el representante legal.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Garantizar el monto con una letra de cambio.  En Panamá registrarla ante notario.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Todos los documentos deben ser originales, no sirven ni fotocopias ni escáner.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Factura, para que sea titulo ejecutivo debe estar firmado por el representante legal o una persona autorizada por escrito.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La factura prescribe en un año y el pagare prescribe en 4 años </a:t>
            </a: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41277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412776"/>
            <a:ext cx="928694" cy="4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Tendencias del mercado y </a:t>
            </a:r>
            <a:r>
              <a:rPr lang="es-CO" dirty="0" smtClean="0">
                <a:solidFill>
                  <a:srgbClr val="FF0000"/>
                </a:solidFill>
              </a:rPr>
              <a:t>Oportunidades</a:t>
            </a:r>
            <a:br>
              <a:rPr lang="es-CO" dirty="0" smtClean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07504" y="645333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  <a:latin typeface="Calibri"/>
              </a:rPr>
              <a:t>•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Canal de mayor impacto al que debe llegar el exportador</a:t>
            </a:r>
          </a:p>
          <a:p>
            <a:endParaRPr lang="es-CO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 bwMode="auto">
          <a:xfrm>
            <a:off x="14808" y="188640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Canales de Distribución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76" t="18500" r="38581" b="8701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Agroindustria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06020" y="1324261"/>
            <a:ext cx="32944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Snacks</a:t>
            </a:r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 y Conservas </a:t>
            </a:r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– CR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63888" y="1988840"/>
            <a:ext cx="53285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El negocio de la distribución de productos y alimentos está en proceso de expansión.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Las tres mayores empresas de distribución del país, invertirán mas de 121 millones de USD  en el corto y mediano plazo, para la ampliación de sus operaciones.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Oportunidades en papas a la francesa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precocidas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y frutas </a:t>
            </a:r>
            <a:r>
              <a:rPr lang="es-CO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en conservas (melocotón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, cerezas, mandarinas, champiñones, pasta de tomate).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Canal de Distribución: Mayoristas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latin typeface="Arial Narrow" pitchFamily="34" charset="0"/>
            </a:endParaRPr>
          </a:p>
        </p:txBody>
      </p:sp>
      <p:pic>
        <p:nvPicPr>
          <p:cNvPr id="86018" name="Picture 2" descr="http://t0.gstatic.com/images?q=tbn:ANd9GcT2xTSoQEBbA6wQdz6z87V6_La7aI_dyBBepXyGGkfC6jigHe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44720">
            <a:off x="758662" y="2232563"/>
            <a:ext cx="2193019" cy="145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20" name="Picture 4" descr="http://t2.gstatic.com/images?q=tbn:ANd9GcSWHpCcaZXjwYjrS69lb1ZKC-2orZiubJ4h1IH5HK27hwSrqN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673605"/>
            <a:ext cx="2232248" cy="170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Agroindustria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75856" y="1196752"/>
            <a:ext cx="54521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Agroindustria</a:t>
            </a:r>
            <a:r>
              <a:rPr lang="es-CO" sz="2400" b="1" dirty="0" smtClean="0">
                <a:latin typeface="Arial Narrow" pitchFamily="34" charset="0"/>
                <a:cs typeface="+mn-cs"/>
              </a:rPr>
              <a:t>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y Loncheras Saludables – CR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63888" y="2060848"/>
            <a:ext cx="51845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En 2012 se promulgó una ley que regula la venta  de alimentos en las escuelas que no cumplan ciertos criterios de contenido de grasas saturadas y azúcares.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La ley  prohíbe la venta de bebidas carbonatadas y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energizantes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. Además de bebidas que contengan más de 10 gramos de azúcar por cada porción de 200 ml.</a:t>
            </a:r>
            <a:endParaRPr lang="es-CO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Oportunidades en alimentos saludables que cumplan los criterios de la ley</a:t>
            </a:r>
            <a:endParaRPr lang="es-CO" sz="2000" dirty="0" smtClean="0">
              <a:latin typeface="Arial Narrow" pitchFamily="34" charset="0"/>
            </a:endParaRPr>
          </a:p>
        </p:txBody>
      </p:sp>
      <p:pic>
        <p:nvPicPr>
          <p:cNvPr id="67586" name="Picture 2" descr="http://farm5.static.flickr.com/4085/5184645761_9e08555e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282" y="2972221"/>
            <a:ext cx="2757661" cy="211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Agroindustria y Manufactura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46648" y="1357298"/>
            <a:ext cx="49055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Dotación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para Barcos y Cruceros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0364" y="1857365"/>
            <a:ext cx="5929354" cy="454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El transito de barcos que pasan por el canal tuvo un  crecimiento del 3,2% (2010 vs. 2011). En el 2011 transitaron por el canal 14,684 barcos.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Nueve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Shipchandlers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abastecen alrededor del 10% de los barcos que cruzan el Canal de Panamá.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Estas compañías están solicitando: E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nlatados 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(frutas, verduras, carnes), snacks y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tetra-packs 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(jugos y licores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Él 9 de Agosto del presente año, se estará realizando la primera Rueda de Negocios de Dotación Hotelera y Cruceros.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6" name="Picture 2" descr="C:\Documents and Settings\abarth\Escritorio\FOTOS PRESENTACION PROEXPORT\Crucero Cartag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9769"/>
            <a:ext cx="2357454" cy="1567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fruta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29700"/>
            <a:ext cx="257350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65000" y="1196752"/>
            <a:ext cx="34812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Dotación para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Hoteles - 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0364" y="2193092"/>
            <a:ext cx="59293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Con una ocupación que sobrepasa el 70%, Panamá cuenta con 600 hoteles, que suponen 21,067 habitaciones.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Para 2013 se espera la apertura de 28 hoteles más, incrementado la capacidad en 7,544 habitaciones.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Hay interés en carpintería arquitectónica, utensilios plásticos y acero inoxidable,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Minibares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, lencería y productos de aseo, entre otros.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2" descr="C:\Users\admin\Desktop\Fotos seminario de Oportunidades\hote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520280" cy="195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meliagorriones.com/img/StandardSea_MeliaGorriones.jpg"/>
          <p:cNvPicPr>
            <a:picLocks noChangeAspect="1" noChangeArrowheads="1"/>
          </p:cNvPicPr>
          <p:nvPr/>
        </p:nvPicPr>
        <p:blipFill>
          <a:blip r:embed="rId5" cstate="print"/>
          <a:srcRect r="27634"/>
          <a:stretch>
            <a:fillRect/>
          </a:stretch>
        </p:blipFill>
        <p:spPr bwMode="auto">
          <a:xfrm>
            <a:off x="179512" y="4437112"/>
            <a:ext cx="2699792" cy="181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39752" y="1124744"/>
            <a:ext cx="25875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Medicamentos – CR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15816" y="1628800"/>
            <a:ext cx="58716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</a:rPr>
              <a:t>Según proyecciones, para 2050 la población de adultos mayores en Costa Rica. rondará el 25%. Oportunidades en medicamentos e instrumentos para el cuidado de dicha población.  </a:t>
            </a:r>
            <a:endParaRPr lang="es-CO" sz="2000" b="1" dirty="0" smtClean="0"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b="1" dirty="0" smtClean="0"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latin typeface="Arial Narrow" pitchFamily="34" charset="0"/>
                <a:cs typeface="+mn-cs"/>
              </a:rPr>
              <a:t> Renovación del sistema de compras en la Caja Costarricense del Seguro Social. Se  estima que se reducirá </a:t>
            </a:r>
            <a:r>
              <a:rPr lang="es-CO" sz="2000" dirty="0" smtClean="0">
                <a:latin typeface="Arial Narrow" pitchFamily="34" charset="0"/>
              </a:rPr>
              <a:t>de 226 a 49 días el tramite de licitación pública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</a:rPr>
              <a:t>La Certificación </a:t>
            </a:r>
            <a:r>
              <a:rPr lang="es-CO" sz="2000" i="1" dirty="0" err="1" smtClean="0">
                <a:latin typeface="Arial Narrow" pitchFamily="34" charset="0"/>
              </a:rPr>
              <a:t>Invima</a:t>
            </a:r>
            <a:r>
              <a:rPr lang="es-CO" sz="2000" dirty="0" smtClean="0">
                <a:latin typeface="Arial Narrow" pitchFamily="34" charset="0"/>
              </a:rPr>
              <a:t> es homologable por la Caja Costarricense del Seguro Social (CCSS)</a:t>
            </a:r>
            <a:endParaRPr lang="es-CO" sz="2000" dirty="0" smtClean="0"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2084">
            <a:off x="207140" y="2844052"/>
            <a:ext cx="2622621" cy="262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07904" y="530120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s-CO" dirty="0" smtClean="0">
                <a:latin typeface="Arial Narrow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</a:rPr>
              <a:t>Canales de Distribución: Estado, Farmacias, Laboratorios</a:t>
            </a:r>
            <a:endParaRPr lang="es-CO" sz="20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021288"/>
            <a:ext cx="730830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u="sng" dirty="0" smtClean="0">
                <a:solidFill>
                  <a:srgbClr val="0000FF"/>
                </a:solidFill>
              </a:rPr>
              <a:t>http://www.mer-link.co.cr/index.jsp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s-CO" sz="1600" dirty="0" smtClean="0">
                <a:hlinkClick r:id="rId6"/>
              </a:rPr>
              <a:t>https://www.hacienda.go.cr/scripts/criiiext.dll?UTILREQ=COMPRARED</a:t>
            </a:r>
            <a:endParaRPr lang="es-CO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3143248"/>
            <a:ext cx="3428992" cy="278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07904" y="1196752"/>
            <a:ext cx="41432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Abonos y Fertilizantes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– CR y PA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1844824"/>
            <a:ext cx="58019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El aumento en la producción de piña en los últimos 10 años, ha convertido a Costa Rica en el mayor productor de la fruta en el mundo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El país pasó de producir 1.56 MM de toneladas en 2007, a 4.11 MM de toneladas en 2010.  Actualmente el área cultivada esta entre 45 mil y 50 mil hectáreas.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Oportunidades en foliares,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bioestimulantes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abonos y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coadyudantes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para aplicación en la producción de piña, banano, melón, y en café, arroz y palma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Potencial en marcas blancas (propia), formulas propias, granulados  y compuestos orgánicos (nuevas regulaciones), así como planes de fertilización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sp>
        <p:nvSpPr>
          <p:cNvPr id="5" name="TextBox 3"/>
          <p:cNvSpPr txBox="1"/>
          <p:nvPr/>
        </p:nvSpPr>
        <p:spPr bwMode="auto">
          <a:xfrm>
            <a:off x="928662" y="1268760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Gobiernos elegidos democráticamente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4"/>
          <p:cNvSpPr txBox="1"/>
          <p:nvPr/>
        </p:nvSpPr>
        <p:spPr bwMode="auto">
          <a:xfrm>
            <a:off x="928662" y="1916832"/>
            <a:ext cx="7848872" cy="7078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Estructura Republicana, poderes: Ejecutivo, Legislativo y Judicial, en Nicaragua, Electoral</a:t>
            </a:r>
          </a:p>
        </p:txBody>
      </p:sp>
      <p:sp>
        <p:nvSpPr>
          <p:cNvPr id="17" name="TextBox 31"/>
          <p:cNvSpPr txBox="1"/>
          <p:nvPr/>
        </p:nvSpPr>
        <p:spPr bwMode="auto">
          <a:xfrm>
            <a:off x="928662" y="288487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34950"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Población del  área geográfica:  13.9 millones de habitantes</a:t>
            </a:r>
          </a:p>
        </p:txBody>
      </p:sp>
      <p:sp>
        <p:nvSpPr>
          <p:cNvPr id="23" name="TextBox 3"/>
          <p:cNvSpPr txBox="1"/>
          <p:nvPr/>
        </p:nvSpPr>
        <p:spPr bwMode="auto">
          <a:xfrm>
            <a:off x="937970" y="4253026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Importaciones del mundo : US$45.011 millones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26" name="TextBox 3"/>
          <p:cNvSpPr txBox="1"/>
          <p:nvPr/>
        </p:nvSpPr>
        <p:spPr bwMode="auto">
          <a:xfrm>
            <a:off x="928662" y="3573016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Cultura: 3 Países distintos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.  </a:t>
            </a:r>
          </a:p>
        </p:txBody>
      </p:sp>
      <p:sp>
        <p:nvSpPr>
          <p:cNvPr id="34" name="TextBox 3"/>
          <p:cNvSpPr txBox="1"/>
          <p:nvPr/>
        </p:nvSpPr>
        <p:spPr bwMode="auto">
          <a:xfrm>
            <a:off x="937970" y="490109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Importaciones desde Colombia :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US$2.618 millones.</a:t>
            </a:r>
            <a:endParaRPr lang="es-CO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5" name="TextBox 3"/>
          <p:cNvSpPr txBox="1"/>
          <p:nvPr/>
        </p:nvSpPr>
        <p:spPr bwMode="auto">
          <a:xfrm>
            <a:off x="937970" y="5606340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Visas a  los Colombianos (menos Panamá)</a:t>
            </a:r>
            <a:endParaRPr lang="es-CO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23" grpId="0" animBg="1"/>
      <p:bldP spid="26" grpId="0" animBg="1"/>
      <p:bldP spid="3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55679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Las importaciones del sector químico en Panamá crecieron  7,36% entre los años 2010 – 2011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Las principales oportunidades de este sector las encontramos en: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Abonos minerales y fertilizantes P.A 31052000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Preparaciones de belleza para el cuidado de la piel P.A 33049900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Preparaciones capilares P.A 33059000</a:t>
            </a:r>
            <a:endParaRPr lang="es-P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491880" y="1052736"/>
            <a:ext cx="17531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Químico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4941168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Los canales de Distribución son: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Mayoristas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 Importadores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Distribuidores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4" descr="http://www.atasal.org/wp-content/uploads/2010/03/Cultivo-de-ca%C3%B1a.-Preparativos-Dia-de-Cam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4607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8" name="Picture 2" descr="http://t2.gstatic.com/images?q=tbn:ANd9GcRvrxSnkNNItgAocxpONaB7r06hroIyyqSVRSbd3aw7YvcH3Gd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221513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1052736"/>
            <a:ext cx="4948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Aparatos para el Sector Eléctrico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– CR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0430" y="1700808"/>
            <a:ext cx="57864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De acuerdo al Proyecto de Ley General de Electricidad, con una tasa media de crecimiento en la demanda por energía del 5,4% anual, se requerirá adicionar al sistema aproximadamente 2.400 MW antes de 2021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Inversión promedio anual: Generación - U$583 mm-,  Transmisión -U$134 mm-, Distribución - U$51 mm-, Alumbrado Publico -U$1 mm-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Hay oportunidades identificadas en transformadores, elementos de medición, cable y luminarias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Establecer alianzas con distribuidores  locales para  la participación en licitaciones públicas y en concursos privados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7" name="6 Imagen" descr="TARIFA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4" y="2714620"/>
            <a:ext cx="3143240" cy="342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251520" y="638132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hlinkClick r:id="rId5"/>
              </a:rPr>
              <a:t>http://www.grupoice.com/wps/portal/proyectos_energeticos</a:t>
            </a:r>
            <a:r>
              <a:rPr lang="es-CO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1052736"/>
            <a:ext cx="3727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Instrumentos y Aparatos– CR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03848" y="1841911"/>
            <a:ext cx="56166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Costa Rica tiene como meta convertirse en Carbono Neutral para su bicentenario en 2021. </a:t>
            </a:r>
            <a:endParaRPr lang="es-CO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Toma vigencia el tema de uso del Gas como combustible incluso para la generación eléctrica.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Oportunidades en infraestructura para este tipo de proyectos y en aparatos para el abastecimiento de vehículos con dicha tecnología.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Oportunidades en buses de servicio público y taxis que funcionen con gas natural.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mrtaxi.com.co/uploads/images/articulos/especiales/gas_vehicu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288032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Manufacturas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79512" y="1628800"/>
            <a:ext cx="5688632" cy="5373216"/>
          </a:xfrm>
        </p:spPr>
        <p:txBody>
          <a:bodyPr/>
          <a:lstStyle/>
          <a:p>
            <a:pPr marL="342900" lvl="1" indent="-342900"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Innovación de los productos colombianos  coincide con los planes de las empresas locales en materia de empaques.</a:t>
            </a:r>
          </a:p>
          <a:p>
            <a:pPr marL="342900" lvl="1" indent="-342900" algn="just">
              <a:buBlip>
                <a:blip r:embed="rId3"/>
              </a:buBlip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Interés por empaques con cierre </a:t>
            </a:r>
            <a:r>
              <a:rPr lang="es-C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Ziplock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y </a:t>
            </a:r>
            <a:r>
              <a:rPr lang="es-C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Doypack</a:t>
            </a: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Blip>
                <a:blip r:embed="rId3"/>
              </a:buBlip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Ventaja por la calidad en la impresión de las empresas colombianas ( ambas caras, impresión nítida)</a:t>
            </a:r>
          </a:p>
          <a:p>
            <a:pPr marL="342900" lvl="1" indent="-342900" algn="just">
              <a:buBlip>
                <a:blip r:embed="rId3"/>
              </a:buBlip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Empaques amigables con el medio ambiente.</a:t>
            </a:r>
          </a:p>
          <a:p>
            <a:pPr marL="342900" lvl="1" indent="-342900" algn="just">
              <a:buBlip>
                <a:blip r:embed="rId3"/>
              </a:buBlip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Oportunidad en empaques que involucren protección y diseño gráfico:  </a:t>
            </a:r>
          </a:p>
          <a:p>
            <a:pPr marL="342900" lvl="1" indent="-342900" algn="just">
              <a:buNone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lvl="1" indent="-342900" algn="just">
              <a:buNone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   Envases tubulares y flexibles. </a:t>
            </a:r>
          </a:p>
          <a:p>
            <a:pPr marL="342900" lvl="1" indent="-342900" algn="just">
              <a:buNone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   Empaques con papel y cartón corrugado</a:t>
            </a:r>
          </a:p>
          <a:p>
            <a:pPr marL="342900" lvl="1" indent="-342900" algn="just">
              <a:buNone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   Empaques Laminados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None/>
              <a:defRPr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s-CO" sz="1600" dirty="0" smtClean="0"/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O" dirty="0" smtClean="0"/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775115" y="1052736"/>
            <a:ext cx="56140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Envases y Empaques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– Costa Rica y Panamá</a:t>
            </a:r>
          </a:p>
        </p:txBody>
      </p:sp>
      <p:pic>
        <p:nvPicPr>
          <p:cNvPr id="2050" name="Picture 2" descr="Z:\ARCHIVOS TEMPORALES EN EJECUCION\PAM\fotos\Envases-y-empaq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613979" cy="236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084168" y="50131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Canales de Distribución:  </a:t>
            </a:r>
          </a:p>
          <a:p>
            <a:pPr marL="0" lvl="1"/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0" lvl="1"/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Consumidor Final (empresas que empacan su producto)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20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143372" y="1142984"/>
            <a:ext cx="355898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Cosméticos Naturales </a:t>
            </a: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– CR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86147" y="1708273"/>
            <a:ext cx="58864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Tendencia creciente por el consumo de cosméticos naturales en mujeres de 25 a 45 años de clase media alta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Existe nicho específico para hombres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Para el caso de los productos colombiano, se goza de muy buena reputación como sinónimo de buena calidad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La demanda por Cosméticos Naturales está regida por la promoción, calidad, reconocimiento, recordación de marca en un ámbito de moda y prestigio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Interés por protectores solares, bronceadores, cremas para la piel y productos de cuidado capilar con ingredientes orgánicos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Potencial en marcas blancas y amenities para hoteles</a:t>
            </a:r>
          </a:p>
        </p:txBody>
      </p:sp>
      <p:pic>
        <p:nvPicPr>
          <p:cNvPr id="7" name="6 Imagen" descr="TCA7FBRGFCA903DJFCAT3NIO9CARF6JBJCA180XNMCA1JE23MCALNLTNOCADYRGV7CAJ1MCUPCA271POFCAN4XGSPCABCN8ZDCA0QH5C8CAOEVIQZCA4CSSGSCA2KCGCQCAHSD25YCAW7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2928926" cy="25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Manufacturas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395536" y="1628800"/>
            <a:ext cx="5544616" cy="3744416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En Costa Rica se produce materiales de obra Gris. Los acabados para la construcción son generalmente importados.  </a:t>
            </a:r>
          </a:p>
          <a:p>
            <a:pPr algn="just">
              <a:buNone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Área de Construcción aprobada: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En el I trimestre 2012 se tramitaron en total en Costa Rica alrededor de 1.550.000 metros cuadrados de construcción.</a:t>
            </a:r>
          </a:p>
          <a:p>
            <a:pPr algn="just"/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Goicoechea es el cantón con mayor tramitación de área de construcción en el primer trimestre de 2012, seguido por Belén, Alajuela y San José.</a:t>
            </a:r>
          </a:p>
          <a:p>
            <a:pPr lvl="0" algn="just"/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Los principales proyectos de construcción en Costa Rica son: Vivienda Unifamiliar, seguido por Edificios Comerciales, Vivienda Multifamiliar y Oficinas.</a:t>
            </a:r>
          </a:p>
          <a:p>
            <a:pPr algn="just"/>
            <a:endParaRPr lang="es-ES" sz="1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buNone/>
            </a:pPr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lvl="0"/>
            <a:endParaRPr lang="es-E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endParaRPr lang="es-E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s-ES" dirty="0" smtClean="0"/>
          </a:p>
          <a:p>
            <a:pPr>
              <a:buNone/>
            </a:pPr>
            <a:endParaRPr lang="es-CO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095127"/>
            <a:ext cx="56380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Acabados para la Construcción – Costa Rica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4098" name="Picture 2" descr="Z:\ARCHIVOS TEMPORALES EN EJECUCION\PAM\fotos\acabad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410" y="2780928"/>
            <a:ext cx="242605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6228184" y="4941168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Canales de Distribución:</a:t>
            </a:r>
          </a:p>
          <a:p>
            <a:pPr marL="0" lvl="1"/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0" lvl="1"/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Distribuidores Mayoristas  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Manufacturas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89614" y="1325551"/>
            <a:ext cx="25747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Metalmecánica - CR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57554" y="1934729"/>
            <a:ext cx="57864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Industrias procesadoras locales no suplen totalmente la demanda local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Oportunidad en productos de hierro o acero: Laminados, ó Manufacturas Moldeadas.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Estructuras metálicas, sistemas constructivos,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perfilería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y tubería</a:t>
            </a: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Aspectos claves en decisión de compra: precios y logística de importación. Amenaza en CR: TLC con China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b="1" dirty="0" smtClean="0"/>
              <a:t> 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Competidores: Brasil, México y Perú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Favorable a Colombia costo de la logística frente a estos competidores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5842" name="Picture 2" descr="http://www.solostocks.com.ar/img/tuberia-de-acero-galvanizado-por-inmersion-en-caliente-metro-de-tuberia-595842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99" y="1916832"/>
            <a:ext cx="2736303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4" name="AutoShape 4" descr="data:image/jpg;base64,/9j/4AAQSkZJRgABAQAAAQABAAD/2wCEAAkGBhISERUUEhQUFBUWFBYUFxcXFBQVFxUVFBQVFBUVFRUXHCYeGBojGhQUHy8gJCcpLCwsFR4xNTAqNSYrLCkBCQoKDgwOGA8PGikkHx8sKSksKSwsLCwsLCwsKSwpLCwpLCwsKSwpKSkpLCwpKSwsLCkpLCwsLCksLCwpLCwpKf/AABEIALMA8AMBIgACEQEDEQH/xAAbAAABBQEBAAAAAAAAAAAAAAADAQIEBQYAB//EADwQAAECBAMEBwYGAgEFAAAAAAEAAgMEESEFMVESQWFxBhMiMoGh8EJykbHB0RQjM1JigqLh8QdTc7LS/8QAGgEAAgMBAQAAAAAAAAAAAAAAAQIAAwQFBv/EACgRAAICAgICAgIBBQEAAAAAAAABAhEDITFBBBJRcSIyEzNhgZHBBf/aAAwDAQACEQMRAD8Aybiam5z+qUE6n4rnC55pQF6k5DYoJ1PmiNJ1PmmgJ7QoIPaTqUdjjqgtRGpGMiSwnVEBOqA1yIHKtosTOe46lDqdUrikARQB7SdU4E6lNARGhBhQRldSjNaeKEwI7FWyxJCivFLU6lSoMs527Phc8grKXwsC7rebvju8FlyeRGH2WrHZVwJN7tfr8N3irOBhobnc6A38T9laQpGgvSG3/I+H1Kky0UA0hNv+9x+v2XOy+TOeui6OJRI0HDHEVeRDbxz+G7xU6Tlf+y22+I+vkMz8lYSuGA9p/wCY7j3Ryap7aDP1yWctIcvhQB2jV7v3Hd7o3KQ+gGpROsrZAcKIEAviFNiOSxHbv+UGtEwCum4V6qDFjhufwXY50hZD7LKPfpuHPjwQJCQcfzI2/Ju889Ag12Mhs1hzY4aYm1QXptEAnSm/mumYrYQtnSgAyA0Umdmw0V37huCoI8XaqXJo20k3pAdLaEZGc9xuSSkOG9lwBOdbb3fZSIMv1Yqe+4W/i37qXCbYccuWqteRr9RVH5PO3ZnmlAXEXPMpwC9QcdsUBPASBOAQYR4T2hMCI1KEI1OqmtTwEoTgE4NStanhqWwjQ1PAR4Eo52WW8mwHirmQwLeR/Zwt/Vm/mVny54Y+WWwg5cFTLybncBqd/LefBXkng1LutxPe8Bk3xqVcS8iG3Fv5OufDQcAkfNNbZo2jqfVly8vlTnxpGuGJLkSDKBor3Qd5zP1KX8S1v6Yqf3H1ZBcC67j4JwCxlwuzU1ca8NylQnUoorSpENAJfSszUWRwyiqJKY2TwVuIwI9VRANf6CBFiVRX3VbiOJMhNLnkAeZOgG9QgWM8NBJ8eA5rIY10ldEPVQK37JdvPBg+qhz+Mxpt4YwHZJswZn+TjotDhOBslhV1HRSPBvBql0CrIeD4C2CBEi9qJmG5058U/EJ+nP5ImIz2zxd8lRPfU1KHLtjcHRYpcalSMPlQfzX9xuQ/c77IMpKmK/ZFmi7joPup8zF2iGs7jbNH1RsgyDCL3Fx5ngBuQ56Y2RUd5xDWDnv8M1YOh7LQzebu4DRZ+Zmtpxiey3sMGv7neJsmjsD0ZB2Z5/VKFzszz+qUL1pxBwTwmAIjQgEc1EamNCK0JGEe0IjQlgQXONGgk6BXWG4AXnLbOjT2R7z9/Jqoy5o41+TLYQcuCrgSznmjRXXQczkFcyGBVue1xNQzw3v8gtTI9FtkAxKWybSjRyZrxdUqpx/pA6VmGN2GmGQCSQSc6HZ3W0XNn5U8r9cejVHCo7kTpTBwKE3I3kWHutFgixppjLC7vijO66NkOrZ5kJrcOaz76rn3ZpITi9/eNBonthAZIxYkopRBgYkciuKGVCDerRIaHRPYlCSAVOlY2qr2qlxfpNsdiDd+Rduby1KhC/xzpJDlxQ9p+5g+btAsPSYnY37j/gwcftmUuEYPGm4hoTSvbiG/MCuZW9kpBkBohQRfed5O8k7zxQsKVgMLwlks3ZZ2oju87eT9BwTMRnmwgRm85nRFxCeEFpDTV5zOnALLRopcalAIOPEJNSggFzgxoq5xoEsaLRXWGyX4eH1jx+a8WH7Qd33TAGRoYgwxCbcm73alPw+XDQYjshlxK6TkzEdU63KlzZGWTGCpQCUmLzRA2R34ppyb7R8AqLFouy1sNmZIa37+AqVNdHLi6Mfa7LBo2tB8T5AqrlmmLMDeAdhvP23K1KkV3bKc5nmlC5wueaVoXqzjDgERoTWhWkngr3U2qtByFKvd7rPqaBVZMkYK5MaMXJ0iFDZU0AqTkBequJHAnONHVr+xtNoe87JnzV9h/R8MF+wN4BrEd77/AGeTVZgtYKNAaBuHq65Wbzm9Q/2bIeP3IrThzIMJznUs0kQ2h2wXAVAe4dp3jZWGGdM4bAA+CWfyh0ePhYhBjF0SrGAuJaRQcRv0WWEWw5DyXOcm9vZqSS4Nli3ThtKQBtE+04EAf1zJ5rEYpNujGsRxeeO7lomxY+qgxo6VNp2iPZ6D0G6R9aPw8U1iMHYcfbYNf5AeS0U3CXjEtOOhva9ho5pBB0IXsXRzFmzkARLbQtEb+12vI5hPLf5IkfggxW0TCxWM9L03KtelCDckTiuooESi58QNBLiABmTuQZyeZCbtPNNBvPABZLEcUfGNXdlgyb6zKUlk3FukLolWw+yze7IkfQJejnRZ8yamrYQzORfy0HFTOjfRIxqRIw2YYuGn2uLltDFFocKwFtEGFK+RIcFsNohQWgAWso83OthNIab73fQJJ2fZDaWtPN2vLgs1MTReeHq6UYHOTRe7goz3UCdECdhuHmYiUyY27zw0HEogJOA4ZtHr4ncb3QfaOvIfNSoz3RYnyGgR8QmBZjLNba2VvspuGSgY3adn8goEUs6tga3M2+5VH0giV2ZZppXtRTo0XIVvGnQ1jo7u60HZGuiykWZMOG+M/wDUidqnP9NvzdyaNU8ItsWTpFdjM5QlrR3aMA/m4UA/q23xUrolIjac/c38tp1Ob3eJWfLzUnMtOy3jFfmfALdSUBsvLgH2GVPE5nzT5OfVCQ+WeeEXPNOASEXPNOC9ScYPJTRhxGkb6jKtOI0PFbzApqG6EHtFHGoeTd20LGpN+K896/Yc19K0NxqDmFdYXj7DGcGWa9oP92/WnyXJ83HKUrXwbvHklE2Rilxo0EnQXKlwcI9qM6g/aD83fZZXDemb4MZ0JwaYbnCjqUcK6kd4LUGKXXJXLnFxNcaZME4GjZhtDRw3/fxXmk64te9uj3DzK3E3ikOCO0b7mi7j4blgMVmduM91NnadtU5pVbGlRGiREB7k5yGQoKS8OhNLxtixsNK8VfS+LfhIzIkM1Pde0EUczQ8Vl22I5q7lpANzuVpcYwjGb7XAik22j1WDMsjw2xGHaa4VHDgeIyVfMwaFZTo7jP4aIWuP5Lz2v4ONg4cDvW5mACK7qZ7lQ1XBYVBaqzFcaZBFO8/9unFyBjHSC5ZBuci7/wCfuqOFKkup3nk87/VLZAceI+I7aiEuJyH0A3Baro70TuIselrhu5vPipWBdHGw/wAyJd/y4DjxVrGj1sMkPoKXyOm532W2aq6YndgGiHNTICqo0aqA1jY8cuN0MlKgTD9wUoFnNY6I8MZck/DUngtLEDZeEITMzmd5O8lDwyQEtDL3/qOz4Dc37qIzaiv4koDLRKwyT2nVOQ81OmyXuENv9joBuRjSFD9XKrMRneoguef1H2Hj6+SICtxmZEaMII/Shdp9N9MhzJt4rK9I58uiFoyYd2RiOtQcBQN5NVzMRvw8Ak/qOIJ4xHCrR/UEu5kLKNfs1ecoYrziuy+C0wXrFy/wimW3RZ9GpAvmADdsEbTjrEd/v5K56bT3VwAz2ojwP6tufNSuhuG9VLguHbinrHePdHwWS6aYh1k2Wjuw6MHMHteabxIfyZv7LYZv1h9kIi55pwalIuef1TwF6KzjDIsKrSFTybDDi1aaNqDyNf8AlXoUWNh9akc/HRZ8sVJovxS9bJwaHONNAa8jn8lpI3SB5aBDGzYAvNzxostJseDtbINqbJNDuv8A6VqGl2fwXIlgm6RtWSKB9aXE7NXO3uco85KlrhU1qA6ue+n0VpCg0XR8P2rigNKZZ34J5ePUNcirLb2UfVJeqAFSp0aW2O9bz9clHLQBV1yR2W7+fALntNOmabVEJ7htDhdaxsCw0osq+Upc2NLLWQo35bTmS0fJW5PZY1fTYsa9tA4jGgUIsd2qVs7GMMQQ5xYMq5gaF2gXNgl1yaDeU2NFAGy2w8zzVCtljAPowWud5+gT8H6Tw4TqCGC7Ikk15C1lAnIhIoM1Xw4YFhmd60RitJ9lbbR6TJ9I2R6hvZcM2n6EZrpibovNZSP1Ltsml7a13FbOFNbbQ7UVSSVcDJ2PjRSShFOKE9yQgkR9ArTAMNH60TIdwH/2+yoI861hDnguaDdoNCRzV5FxwRoY2GuYNHU8KU3I+rq+gpqx2IzxiO4DJWGCS9AXFVEpB23AalW+JR9hghMzNuQ3nxSjDnTAixK+wzzKz8zN/iI5ebw4Vmj9zyaNHifIJ+LTnVwgxnefYct5VZPzP4eDst712j/yOHad/VppzcrIQcnSElKtlVj+I7cQ32mw6gfziE9o+J8mhRpLDjFjwZbcDtxTx7zq+FkCDQGp7sIbR4vPdHh9FqOgGHnYiTDu9EOy33QbnxKszSXC4WhIK+ezST80IMJ8TIMaSOdKNHxovHjFLnbRzLqnmTVb3/qJiOzCZBGbztu91uXmsAzMcwul/wCfj9cbk+yvNK3RcHM805jarg255orQug2cxHNajMakY1SYcNUssR0KGpkKEmw4alQwqpMtQ+HDQJ6fbDFs0KexDZFG5qliPNdXeQXPzZ+ommGPthY0ySauu7c3TiUJ7y257Tz5Lg3Z4uKly8mBd13fJYTQClJctO067j404KYI5AOzalXWy8QbfBPhS+0aD1xSzGyAQMqfEpotpkaJQmi5rSdAaDJV81M0TGTNGCmgToMk4sdEcK27I1OvgmaqVAXFkF0SlSc0GE2pvl9U2K9RjGJ7Iyrc8dAn9lF2JVkOPDiRotMg030aBvW7wWIOqABrQnzustEi1FBlv1dTKquej0SgPrJLdpob4L1zlFjRU6JFUSLEoqwkHFYnZpqVfSzTsNH8R8lmZyJUjmtXCeA3aqDatQa2AVs0/wCOK+wR/ZjZ+A10NwIqGgu5EA3sh9HHn8OHxHE53JrRoOpVGJuJMOPaLWZUGVOOqI2ULXdXDc/t2pW1NaJ5RUYuDewJtu1wWMvEMSI6Mdx2YY3bRy8ALqgxaeDnlwu1nZbxNc/E1PwVxi0yIULZZoWN47oj/E9kLPQWAvv3YY2ncXbh60Rh+Mfbt6QsnboZFgOPVwG997gXe877BeoyMoIbGQ25NAaPusT0JkzEjPmHZNs33j/panHMS6iXiRN+zst951gqKc5KKLY6Vnn3S3EuvmnuHdadhvJtvnVVDMxzCQlKzMcwvSwioRUV0Y27dl8Rcp7WrqXPNFhtSsxIJCYpUNqFDCkw2qtlqCsZqguxFpb2DtXI5UtdSGKrmnsg2cQ0OJ2SSN96H7rH5Ht6/iX4qvYKIDXUnfomiHSwu4qW2FpcnRHhy+zz1+y5dGwjQJbZvvUiEwuNALojYJJoM1OfDEFtM3nM6IDEeORDbstzPeP0CrojkWK5OkMOdGfsiw3ncBqUAjMIwrbJJNIbe84/IJMXnmurSrQ2gYBlxr4b1PxyfaxogwrNbnxOpWVmYlOJNgNU6lTbYjVqiPMRD3RmfIap0KEAKBLBg0ubuKO2Gq3sPALYU7DnlrhTLf4oWwubWtk+L9q+dAlwXjoqiTERDZGsFEnpjcFKIyHPR6h1NwNDxobrIy3SeOzN20ONvMLRYg6kN/un5LDOWqUnGMKfX/SqKTbs2uFdPGMsW7IOdRXzFwtJJzUKZiNMN9yamjq7IAqTUXFgc15JVavoc2jSRUEvPiA2lPNSLeSW+fkMl6I1WKTgc4v9lvZYOXd+6hx2FkMM9p52nczkPCvmisZtRAPZh9p3F24fFT+j0l181tOu1naPhl5pMkreutEitfZrcDw8QJdjN9Np3vG6zX/UDEalkEbu27mbBbaKQASchfwC8kxie66M9+rrchkrvBx+2T2fQcjpUQk5mY5hNTmZjmu4ZjShl0eG1IGX8UdjVQ2ZkhzGqRDYmMYig0VTZYgU3NiG0k+CxeJRzFcS+/DRabFmEtWZisV2KKaB7VIlYPjboA2SNtn+QGgK1OH4hDj2hntH2TY/Df4LDFqfDaRepFN4sfiqMvhQnuOmaVm9eT1MSogNq7vKlmXlxqVnJbpXFbQRSYrRvPeHjvVvL4tBiCoeBl3rZrk5fHnje0aIyT2Hl5N0V4a0XPqpV3iUZkrC6qHd57x1P2U2F1crA2gQ5zxmCDX+LSNyys04vJe853v6yVA3JWzL/aKiMg32nZ/LgpT2bRqctw+qQMqhQbBNYitYjMgrnhBogEhMeEYhCejHTsVg4cRzag3vUV4oJT3BKxqsk03aEXBU45Gd1RY0VrnrTksZEYa3C9OEEGxAKqsTw0F36YLdTc+B+itjU6XZLcdmHgyznd1pPIErZdH4fVQQSKOAJoc6uNrKbIyTWsFhs7gMk+ShtMSppQX2d7juA8aJ9QbS2xW3Kr4JOz1cKntOu7mR9B81s+iOG9XAqR2n9o8twWInIty7Onma38/krHDOnsRtNtrXtFrdgjgNxSRwymriH2SezR9McR6qWIGb+yPqvMgr7pbjwmXs2K7LW5G1znVUK6/iYnjx75ZXOVsVK3McwkStzHMLYVmxbDupEOGkDbogKxNlKQ4BMc5K5yA56FBBzdws9Nwrq9mHquiw6q/HoqmVTYVUyM7RS5gblCeFoJDb2BITHQq21RaIjWUSOKfJqc6CYLPvlzQlz4f7Se77pOSvRizYrqDKooMjlv8AFZuIUOtMrFYsvhQl+ui2M32a/q6ngntgKhkekD2UDxtt+BHjvWgk8QhRe46+hsR4LlZME8fKLlJMVzUF7FMe1Mc1UhshOagvapj2oRYpQtkQw04MopGwk2EQjYYVthUrU1OQVfAgVNAtJLQg1tEAtgJvB4L82AHVvZPlZUWIYKyXIc15JIoAQKgnfUcFqGs3rMYpHMSKaXA7I+qt95JFdJkGFLBzg05U2jyyCrcWa1sQtYKAZ+8c1YY1EMBzQ09sgPcdAR2WU5X8VRveSSTmTU+K63i4qSl1RU+Tly5ctwoqVuY5hIlZmOYUAbcu+a7bQHOzXbSyUU2GLkKJEQ3xEB8VMoitiRX1QIr0571Ge5WpFTZHjlRXBSYhQthXIClQNrEj0UobkR4u3bAkJhCK4JhCWjXFjKLuI+Kckog42OWkl0iiMs/tj/IeO9XsricKKOyb6Gx+Cxq5YcvhRluOmOpG2cxN6tZ6Sx57LP7bfP471ey2Iw4g7LhXTeuZkwTx/sh0znhI1iIQpcjLbTlQx0S8NkLbRU1wRqUHJIymeiKQjZX4tMmHCNM3WCqMLggVe/utBcfdbn8fqnYvMGJFoMhYfVRukMx1Uu2GO9F7TuENvdHib+AVmODyTUUR6Rm56bMWI57s3OJ+w8AgLlwXo0klSKBVy5coA5K3McwmpzTccwgyG3LAhvYFy5ZEUMC+GPVUIwwuXK6JSwToQ9VQXQh6JXLk6AAdCHolIYQ9VXLlYgDDCHqqGYQ9Erlyg8BhhD1VN6kaeZXLkDUhDBGnmUnUj0SuXKFhxgj0Sk6keiVy5QInUj1VIYQFxUHmVy5LPgZGhwKKXtO0Saes1rMLgtpluXLl53J+zLOiW9qHMNpDcRoVy5AUzMrBBcK8Nd6q+lrazcSvs0aODQ0UAXLlr8H+o/oE+Co6geiV3Uj0SlXLsFbE6oeiUvUj0SuXKAO6gaeZXNgio5jeVy5Ky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28600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35846" name="AutoShape 6" descr="data:image/jpg;base64,/9j/4AAQSkZJRgABAQAAAQABAAD/2wCEAAkGBhISERUUEhQUFBUWFBYUFxcXFBQVFxUVFBQVFBUVFRUXHCYeGBojGhQUHy8gJCcpLCwsFR4xNTAqNSYrLCkBCQoKDgwOGA8PGikkHx8sKSksKSwsLCwsLCwsKSwpLCwpLCwsKSwpKSkpLCwpKSwsLCkpLCwsLCksLCwpLCwpKf/AABEIALMA8AMBIgACEQEDEQH/xAAbAAABBQEBAAAAAAAAAAAAAAADAQIEBQYAB//EADwQAAECBAMEBwYGAgEFAAAAAAEAAgMEESEFMVESQWFxBhMiMoGh8EJykbHB0RQjM1JigqLh8QdTc7LS/8QAGgEAAgMBAQAAAAAAAAAAAAAAAQIAAwQFBv/EACgRAAICAgICAgIBBQEAAAAAAAABAhEDITFBBBJRcSIyEzNhgZHBBf/aAAwDAQACEQMRAD8Aybiam5z+qUE6n4rnC55pQF6k5DYoJ1PmiNJ1PmmgJ7QoIPaTqUdjjqgtRGpGMiSwnVEBOqA1yIHKtosTOe46lDqdUrikARQB7SdU4E6lNARGhBhQRldSjNaeKEwI7FWyxJCivFLU6lSoMs527Phc8grKXwsC7rebvju8FlyeRGH2WrHZVwJN7tfr8N3irOBhobnc6A38T9laQpGgvSG3/I+H1Kky0UA0hNv+9x+v2XOy+TOeui6OJRI0HDHEVeRDbxz+G7xU6Tlf+y22+I+vkMz8lYSuGA9p/wCY7j3Ryap7aDP1yWctIcvhQB2jV7v3Hd7o3KQ+gGpROsrZAcKIEAviFNiOSxHbv+UGtEwCum4V6qDFjhufwXY50hZD7LKPfpuHPjwQJCQcfzI2/Ju889Ag12Mhs1hzY4aYm1QXptEAnSm/mumYrYQtnSgAyA0Umdmw0V37huCoI8XaqXJo20k3pAdLaEZGc9xuSSkOG9lwBOdbb3fZSIMv1Yqe+4W/i37qXCbYccuWqteRr9RVH5PO3ZnmlAXEXPMpwC9QcdsUBPASBOAQYR4T2hMCI1KEI1OqmtTwEoTgE4NStanhqWwjQ1PAR4Eo52WW8mwHirmQwLeR/Zwt/Vm/mVny54Y+WWwg5cFTLybncBqd/LefBXkng1LutxPe8Bk3xqVcS8iG3Fv5OufDQcAkfNNbZo2jqfVly8vlTnxpGuGJLkSDKBor3Qd5zP1KX8S1v6Yqf3H1ZBcC67j4JwCxlwuzU1ca8NylQnUoorSpENAJfSszUWRwyiqJKY2TwVuIwI9VRANf6CBFiVRX3VbiOJMhNLnkAeZOgG9QgWM8NBJ8eA5rIY10ldEPVQK37JdvPBg+qhz+Mxpt4YwHZJswZn+TjotDhOBslhV1HRSPBvBql0CrIeD4C2CBEi9qJmG5058U/EJ+nP5ImIz2zxd8lRPfU1KHLtjcHRYpcalSMPlQfzX9xuQ/c77IMpKmK/ZFmi7joPup8zF2iGs7jbNH1RsgyDCL3Fx5ngBuQ56Y2RUd5xDWDnv8M1YOh7LQzebu4DRZ+Zmtpxiey3sMGv7neJsmjsD0ZB2Z5/VKFzszz+qUL1pxBwTwmAIjQgEc1EamNCK0JGEe0IjQlgQXONGgk6BXWG4AXnLbOjT2R7z9/Jqoy5o41+TLYQcuCrgSznmjRXXQczkFcyGBVue1xNQzw3v8gtTI9FtkAxKWybSjRyZrxdUqpx/pA6VmGN2GmGQCSQSc6HZ3W0XNn5U8r9cejVHCo7kTpTBwKE3I3kWHutFgixppjLC7vijO66NkOrZ5kJrcOaz76rn3ZpITi9/eNBonthAZIxYkopRBgYkciuKGVCDerRIaHRPYlCSAVOlY2qr2qlxfpNsdiDd+Rduby1KhC/xzpJDlxQ9p+5g+btAsPSYnY37j/gwcftmUuEYPGm4hoTSvbiG/MCuZW9kpBkBohQRfed5O8k7zxQsKVgMLwlks3ZZ2oju87eT9BwTMRnmwgRm85nRFxCeEFpDTV5zOnALLRopcalAIOPEJNSggFzgxoq5xoEsaLRXWGyX4eH1jx+a8WH7Qd33TAGRoYgwxCbcm73alPw+XDQYjshlxK6TkzEdU63KlzZGWTGCpQCUmLzRA2R34ppyb7R8AqLFouy1sNmZIa37+AqVNdHLi6Mfa7LBo2tB8T5AqrlmmLMDeAdhvP23K1KkV3bKc5nmlC5wueaVoXqzjDgERoTWhWkngr3U2qtByFKvd7rPqaBVZMkYK5MaMXJ0iFDZU0AqTkBequJHAnONHVr+xtNoe87JnzV9h/R8MF+wN4BrEd77/AGeTVZgtYKNAaBuHq65Wbzm9Q/2bIeP3IrThzIMJznUs0kQ2h2wXAVAe4dp3jZWGGdM4bAA+CWfyh0ePhYhBjF0SrGAuJaRQcRv0WWEWw5DyXOcm9vZqSS4Nli3ThtKQBtE+04EAf1zJ5rEYpNujGsRxeeO7lomxY+qgxo6VNp2iPZ6D0G6R9aPw8U1iMHYcfbYNf5AeS0U3CXjEtOOhva9ho5pBB0IXsXRzFmzkARLbQtEb+12vI5hPLf5IkfggxW0TCxWM9L03KtelCDckTiuooESi58QNBLiABmTuQZyeZCbtPNNBvPABZLEcUfGNXdlgyb6zKUlk3FukLolWw+yze7IkfQJejnRZ8yamrYQzORfy0HFTOjfRIxqRIw2YYuGn2uLltDFFocKwFtEGFK+RIcFsNohQWgAWso83OthNIab73fQJJ2fZDaWtPN2vLgs1MTReeHq6UYHOTRe7goz3UCdECdhuHmYiUyY27zw0HEogJOA4ZtHr4ncb3QfaOvIfNSoz3RYnyGgR8QmBZjLNba2VvspuGSgY3adn8goEUs6tga3M2+5VH0giV2ZZppXtRTo0XIVvGnQ1jo7u60HZGuiykWZMOG+M/wDUidqnP9NvzdyaNU8ItsWTpFdjM5QlrR3aMA/m4UA/q23xUrolIjac/c38tp1Ob3eJWfLzUnMtOy3jFfmfALdSUBsvLgH2GVPE5nzT5OfVCQ+WeeEXPNOASEXPNOC9ScYPJTRhxGkb6jKtOI0PFbzApqG6EHtFHGoeTd20LGpN+K896/Yc19K0NxqDmFdYXj7DGcGWa9oP92/WnyXJ83HKUrXwbvHklE2Rilxo0EnQXKlwcI9qM6g/aD83fZZXDemb4MZ0JwaYbnCjqUcK6kd4LUGKXXJXLnFxNcaZME4GjZhtDRw3/fxXmk64te9uj3DzK3E3ikOCO0b7mi7j4blgMVmduM91NnadtU5pVbGlRGiREB7k5yGQoKS8OhNLxtixsNK8VfS+LfhIzIkM1Pde0EUczQ8Vl22I5q7lpANzuVpcYwjGb7XAik22j1WDMsjw2xGHaa4VHDgeIyVfMwaFZTo7jP4aIWuP5Lz2v4ONg4cDvW5mACK7qZ7lQ1XBYVBaqzFcaZBFO8/9unFyBjHSC5ZBuci7/wCfuqOFKkup3nk87/VLZAceI+I7aiEuJyH0A3Baro70TuIselrhu5vPipWBdHGw/wAyJd/y4DjxVrGj1sMkPoKXyOm532W2aq6YndgGiHNTICqo0aqA1jY8cuN0MlKgTD9wUoFnNY6I8MZck/DUngtLEDZeEITMzmd5O8lDwyQEtDL3/qOz4Dc37qIzaiv4koDLRKwyT2nVOQ81OmyXuENv9joBuRjSFD9XKrMRneoguef1H2Hj6+SICtxmZEaMII/Shdp9N9MhzJt4rK9I58uiFoyYd2RiOtQcBQN5NVzMRvw8Ak/qOIJ4xHCrR/UEu5kLKNfs1ecoYrziuy+C0wXrFy/wimW3RZ9GpAvmADdsEbTjrEd/v5K56bT3VwAz2ojwP6tufNSuhuG9VLguHbinrHePdHwWS6aYh1k2Wjuw6MHMHteabxIfyZv7LYZv1h9kIi55pwalIuef1TwF6KzjDIsKrSFTybDDi1aaNqDyNf8AlXoUWNh9akc/HRZ8sVJovxS9bJwaHONNAa8jn8lpI3SB5aBDGzYAvNzxostJseDtbINqbJNDuv8A6VqGl2fwXIlgm6RtWSKB9aXE7NXO3uco85KlrhU1qA6ue+n0VpCg0XR8P2rigNKZZ34J5ePUNcirLb2UfVJeqAFSp0aW2O9bz9clHLQBV1yR2W7+fALntNOmabVEJ7htDhdaxsCw0osq+Upc2NLLWQo35bTmS0fJW5PZY1fTYsa9tA4jGgUIsd2qVs7GMMQQ5xYMq5gaF2gXNgl1yaDeU2NFAGy2w8zzVCtljAPowWud5+gT8H6Tw4TqCGC7Ikk15C1lAnIhIoM1Xw4YFhmd60RitJ9lbbR6TJ9I2R6hvZcM2n6EZrpibovNZSP1Ltsml7a13FbOFNbbQ7UVSSVcDJ2PjRSShFOKE9yQgkR9ArTAMNH60TIdwH/2+yoI861hDnguaDdoNCRzV5FxwRoY2GuYNHU8KU3I+rq+gpqx2IzxiO4DJWGCS9AXFVEpB23AalW+JR9hghMzNuQ3nxSjDnTAixK+wzzKz8zN/iI5ebw4Vmj9zyaNHifIJ+LTnVwgxnefYct5VZPzP4eDst712j/yOHad/VppzcrIQcnSElKtlVj+I7cQ32mw6gfziE9o+J8mhRpLDjFjwZbcDtxTx7zq+FkCDQGp7sIbR4vPdHh9FqOgGHnYiTDu9EOy33QbnxKszSXC4WhIK+ezST80IMJ8TIMaSOdKNHxovHjFLnbRzLqnmTVb3/qJiOzCZBGbztu91uXmsAzMcwul/wCfj9cbk+yvNK3RcHM805jarg255orQug2cxHNajMakY1SYcNUssR0KGpkKEmw4alQwqpMtQ+HDQJ6fbDFs0KexDZFG5qliPNdXeQXPzZ+ommGPthY0ySauu7c3TiUJ7y257Tz5Lg3Z4uKly8mBd13fJYTQClJctO067j404KYI5AOzalXWy8QbfBPhS+0aD1xSzGyAQMqfEpotpkaJQmi5rSdAaDJV81M0TGTNGCmgToMk4sdEcK27I1OvgmaqVAXFkF0SlSc0GE2pvl9U2K9RjGJ7Iyrc8dAn9lF2JVkOPDiRotMg030aBvW7wWIOqABrQnzustEi1FBlv1dTKquej0SgPrJLdpob4L1zlFjRU6JFUSLEoqwkHFYnZpqVfSzTsNH8R8lmZyJUjmtXCeA3aqDatQa2AVs0/wCOK+wR/ZjZ+A10NwIqGgu5EA3sh9HHn8OHxHE53JrRoOpVGJuJMOPaLWZUGVOOqI2ULXdXDc/t2pW1NaJ5RUYuDewJtu1wWMvEMSI6Mdx2YY3bRy8ALqgxaeDnlwu1nZbxNc/E1PwVxi0yIULZZoWN47oj/E9kLPQWAvv3YY2ncXbh60Rh+Mfbt6QsnboZFgOPVwG997gXe877BeoyMoIbGQ25NAaPusT0JkzEjPmHZNs33j/panHMS6iXiRN+zst951gqKc5KKLY6Vnn3S3EuvmnuHdadhvJtvnVVDMxzCQlKzMcwvSwioRUV0Y27dl8Rcp7WrqXPNFhtSsxIJCYpUNqFDCkw2qtlqCsZqguxFpb2DtXI5UtdSGKrmnsg2cQ0OJ2SSN96H7rH5Ht6/iX4qvYKIDXUnfomiHSwu4qW2FpcnRHhy+zz1+y5dGwjQJbZvvUiEwuNALojYJJoM1OfDEFtM3nM6IDEeORDbstzPeP0CrojkWK5OkMOdGfsiw3ncBqUAjMIwrbJJNIbe84/IJMXnmurSrQ2gYBlxr4b1PxyfaxogwrNbnxOpWVmYlOJNgNU6lTbYjVqiPMRD3RmfIap0KEAKBLBg0ubuKO2Gq3sPALYU7DnlrhTLf4oWwubWtk+L9q+dAlwXjoqiTERDZGsFEnpjcFKIyHPR6h1NwNDxobrIy3SeOzN20ONvMLRYg6kN/un5LDOWqUnGMKfX/SqKTbs2uFdPGMsW7IOdRXzFwtJJzUKZiNMN9yamjq7IAqTUXFgc15JVavoc2jSRUEvPiA2lPNSLeSW+fkMl6I1WKTgc4v9lvZYOXd+6hx2FkMM9p52nczkPCvmisZtRAPZh9p3F24fFT+j0l181tOu1naPhl5pMkreutEitfZrcDw8QJdjN9Np3vG6zX/UDEalkEbu27mbBbaKQASchfwC8kxie66M9+rrchkrvBx+2T2fQcjpUQk5mY5hNTmZjmu4ZjShl0eG1IGX8UdjVQ2ZkhzGqRDYmMYig0VTZYgU3NiG0k+CxeJRzFcS+/DRabFmEtWZisV2KKaB7VIlYPjboA2SNtn+QGgK1OH4hDj2hntH2TY/Df4LDFqfDaRepFN4sfiqMvhQnuOmaVm9eT1MSogNq7vKlmXlxqVnJbpXFbQRSYrRvPeHjvVvL4tBiCoeBl3rZrk5fHnje0aIyT2Hl5N0V4a0XPqpV3iUZkrC6qHd57x1P2U2F1crA2gQ5zxmCDX+LSNyys04vJe853v6yVA3JWzL/aKiMg32nZ/LgpT2bRqctw+qQMqhQbBNYitYjMgrnhBogEhMeEYhCejHTsVg4cRzag3vUV4oJT3BKxqsk03aEXBU45Gd1RY0VrnrTksZEYa3C9OEEGxAKqsTw0F36YLdTc+B+itjU6XZLcdmHgyznd1pPIErZdH4fVQQSKOAJoc6uNrKbIyTWsFhs7gMk+ShtMSppQX2d7juA8aJ9QbS2xW3Kr4JOz1cKntOu7mR9B81s+iOG9XAqR2n9o8twWInIty7Onma38/krHDOnsRtNtrXtFrdgjgNxSRwymriH2SezR9McR6qWIGb+yPqvMgr7pbjwmXs2K7LW5G1znVUK6/iYnjx75ZXOVsVK3McwkStzHMLYVmxbDupEOGkDbogKxNlKQ4BMc5K5yA56FBBzdws9Nwrq9mHquiw6q/HoqmVTYVUyM7RS5gblCeFoJDb2BITHQq21RaIjWUSOKfJqc6CYLPvlzQlz4f7Se77pOSvRizYrqDKooMjlv8AFZuIUOtMrFYsvhQl+ui2M32a/q6ngntgKhkekD2UDxtt+BHjvWgk8QhRe46+hsR4LlZME8fKLlJMVzUF7FMe1Mc1UhshOagvapj2oRYpQtkQw04MopGwk2EQjYYVthUrU1OQVfAgVNAtJLQg1tEAtgJvB4L82AHVvZPlZUWIYKyXIc15JIoAQKgnfUcFqGs3rMYpHMSKaXA7I+qt95JFdJkGFLBzg05U2jyyCrcWa1sQtYKAZ+8c1YY1EMBzQ09sgPcdAR2WU5X8VRveSSTmTU+K63i4qSl1RU+Tly5ctwoqVuY5hIlZmOYUAbcu+a7bQHOzXbSyUU2GLkKJEQ3xEB8VMoitiRX1QIr0571Ge5WpFTZHjlRXBSYhQthXIClQNrEj0UobkR4u3bAkJhCK4JhCWjXFjKLuI+Kckog42OWkl0iiMs/tj/IeO9XsricKKOyb6Gx+Cxq5YcvhRluOmOpG2cxN6tZ6Sx57LP7bfP471ey2Iw4g7LhXTeuZkwTx/sh0znhI1iIQpcjLbTlQx0S8NkLbRU1wRqUHJIymeiKQjZX4tMmHCNM3WCqMLggVe/utBcfdbn8fqnYvMGJFoMhYfVRukMx1Uu2GO9F7TuENvdHib+AVmODyTUUR6Rm56bMWI57s3OJ+w8AgLlwXo0klSKBVy5coA5K3McwmpzTccwgyG3LAhvYFy5ZEUMC+GPVUIwwuXK6JSwToQ9VQXQh6JXLk6AAdCHolIYQ9VXLlYgDDCHqqGYQ9Erlyg8BhhD1VN6kaeZXLkDUhDBGnmUnUj0SuXKFhxgj0Sk6keiVy5QInUj1VIYQFxUHmVy5LPgZGhwKKXtO0Saes1rMLgtpluXLl53J+zLOiW9qHMNpDcRoVy5AUzMrBBcK8Nd6q+lrazcSvs0aODQ0UAXLlr8H+o/oE+Co6geiV3Uj0SlXLsFbE6oeiUvUj0SuXKAO6gaeZXNgio5jeVy5KyH//2Q=="/>
          <p:cNvSpPr>
            <a:spLocks noChangeAspect="1" noChangeArrowheads="1"/>
          </p:cNvSpPr>
          <p:nvPr/>
        </p:nvSpPr>
        <p:spPr bwMode="auto">
          <a:xfrm>
            <a:off x="63500" y="-823913"/>
            <a:ext cx="228600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35848" name="AutoShape 8" descr="data:image/jpg;base64,/9j/4AAQSkZJRgABAQAAAQABAAD/2wCEAAkGBhISERUUEhQUFBUWFBYUFxcXFBQVFxUVFBQVFBUVFRUXHCYeGBojGhQUHy8gJCcpLCwsFR4xNTAqNSYrLCkBCQoKDgwOGA8PGikkHx8sKSksKSwsLCwsLCwsKSwpLCwpLCwsKSwpKSkpLCwpKSwsLCkpLCwsLCksLCwpLCwpKf/AABEIALMA8AMBIgACEQEDEQH/xAAbAAABBQEBAAAAAAAAAAAAAAADAQIEBQYAB//EADwQAAECBAMEBwYGAgEFAAAAAAEAAgMEESEFMVESQWFxBhMiMoGh8EJykbHB0RQjM1JigqLh8QdTc7LS/8QAGgEAAgMBAQAAAAAAAAAAAAAAAQIAAwQFBv/EACgRAAICAgICAgIBBQEAAAAAAAABAhEDITFBBBJRcSIyEzNhgZHBBf/aAAwDAQACEQMRAD8Aybiam5z+qUE6n4rnC55pQF6k5DYoJ1PmiNJ1PmmgJ7QoIPaTqUdjjqgtRGpGMiSwnVEBOqA1yIHKtosTOe46lDqdUrikARQB7SdU4E6lNARGhBhQRldSjNaeKEwI7FWyxJCivFLU6lSoMs527Phc8grKXwsC7rebvju8FlyeRGH2WrHZVwJN7tfr8N3irOBhobnc6A38T9laQpGgvSG3/I+H1Kky0UA0hNv+9x+v2XOy+TOeui6OJRI0HDHEVeRDbxz+G7xU6Tlf+y22+I+vkMz8lYSuGA9p/wCY7j3Ryap7aDP1yWctIcvhQB2jV7v3Hd7o3KQ+gGpROsrZAcKIEAviFNiOSxHbv+UGtEwCum4V6qDFjhufwXY50hZD7LKPfpuHPjwQJCQcfzI2/Ju889Ag12Mhs1hzY4aYm1QXptEAnSm/mumYrYQtnSgAyA0Umdmw0V37huCoI8XaqXJo20k3pAdLaEZGc9xuSSkOG9lwBOdbb3fZSIMv1Yqe+4W/i37qXCbYccuWqteRr9RVH5PO3ZnmlAXEXPMpwC9QcdsUBPASBOAQYR4T2hMCI1KEI1OqmtTwEoTgE4NStanhqWwjQ1PAR4Eo52WW8mwHirmQwLeR/Zwt/Vm/mVny54Y+WWwg5cFTLybncBqd/LefBXkng1LutxPe8Bk3xqVcS8iG3Fv5OufDQcAkfNNbZo2jqfVly8vlTnxpGuGJLkSDKBor3Qd5zP1KX8S1v6Yqf3H1ZBcC67j4JwCxlwuzU1ca8NylQnUoorSpENAJfSszUWRwyiqJKY2TwVuIwI9VRANf6CBFiVRX3VbiOJMhNLnkAeZOgG9QgWM8NBJ8eA5rIY10ldEPVQK37JdvPBg+qhz+Mxpt4YwHZJswZn+TjotDhOBslhV1HRSPBvBql0CrIeD4C2CBEi9qJmG5058U/EJ+nP5ImIz2zxd8lRPfU1KHLtjcHRYpcalSMPlQfzX9xuQ/c77IMpKmK/ZFmi7joPup8zF2iGs7jbNH1RsgyDCL3Fx5ngBuQ56Y2RUd5xDWDnv8M1YOh7LQzebu4DRZ+Zmtpxiey3sMGv7neJsmjsD0ZB2Z5/VKFzszz+qUL1pxBwTwmAIjQgEc1EamNCK0JGEe0IjQlgQXONGgk6BXWG4AXnLbOjT2R7z9/Jqoy5o41+TLYQcuCrgSznmjRXXQczkFcyGBVue1xNQzw3v8gtTI9FtkAxKWybSjRyZrxdUqpx/pA6VmGN2GmGQCSQSc6HZ3W0XNn5U8r9cejVHCo7kTpTBwKE3I3kWHutFgixppjLC7vijO66NkOrZ5kJrcOaz76rn3ZpITi9/eNBonthAZIxYkopRBgYkciuKGVCDerRIaHRPYlCSAVOlY2qr2qlxfpNsdiDd+Rduby1KhC/xzpJDlxQ9p+5g+btAsPSYnY37j/gwcftmUuEYPGm4hoTSvbiG/MCuZW9kpBkBohQRfed5O8k7zxQsKVgMLwlks3ZZ2oju87eT9BwTMRnmwgRm85nRFxCeEFpDTV5zOnALLRopcalAIOPEJNSggFzgxoq5xoEsaLRXWGyX4eH1jx+a8WH7Qd33TAGRoYgwxCbcm73alPw+XDQYjshlxK6TkzEdU63KlzZGWTGCpQCUmLzRA2R34ppyb7R8AqLFouy1sNmZIa37+AqVNdHLi6Mfa7LBo2tB8T5AqrlmmLMDeAdhvP23K1KkV3bKc5nmlC5wueaVoXqzjDgERoTWhWkngr3U2qtByFKvd7rPqaBVZMkYK5MaMXJ0iFDZU0AqTkBequJHAnONHVr+xtNoe87JnzV9h/R8MF+wN4BrEd77/AGeTVZgtYKNAaBuHq65Wbzm9Q/2bIeP3IrThzIMJznUs0kQ2h2wXAVAe4dp3jZWGGdM4bAA+CWfyh0ePhYhBjF0SrGAuJaRQcRv0WWEWw5DyXOcm9vZqSS4Nli3ThtKQBtE+04EAf1zJ5rEYpNujGsRxeeO7lomxY+qgxo6VNp2iPZ6D0G6R9aPw8U1iMHYcfbYNf5AeS0U3CXjEtOOhva9ho5pBB0IXsXRzFmzkARLbQtEb+12vI5hPLf5IkfggxW0TCxWM9L03KtelCDckTiuooESi58QNBLiABmTuQZyeZCbtPNNBvPABZLEcUfGNXdlgyb6zKUlk3FukLolWw+yze7IkfQJejnRZ8yamrYQzORfy0HFTOjfRIxqRIw2YYuGn2uLltDFFocKwFtEGFK+RIcFsNohQWgAWso83OthNIab73fQJJ2fZDaWtPN2vLgs1MTReeHq6UYHOTRe7goz3UCdECdhuHmYiUyY27zw0HEogJOA4ZtHr4ncb3QfaOvIfNSoz3RYnyGgR8QmBZjLNba2VvspuGSgY3adn8goEUs6tga3M2+5VH0giV2ZZppXtRTo0XIVvGnQ1jo7u60HZGuiykWZMOG+M/wDUidqnP9NvzdyaNU8ItsWTpFdjM5QlrR3aMA/m4UA/q23xUrolIjac/c38tp1Ob3eJWfLzUnMtOy3jFfmfALdSUBsvLgH2GVPE5nzT5OfVCQ+WeeEXPNOASEXPNOC9ScYPJTRhxGkb6jKtOI0PFbzApqG6EHtFHGoeTd20LGpN+K896/Yc19K0NxqDmFdYXj7DGcGWa9oP92/WnyXJ83HKUrXwbvHklE2Rilxo0EnQXKlwcI9qM6g/aD83fZZXDemb4MZ0JwaYbnCjqUcK6kd4LUGKXXJXLnFxNcaZME4GjZhtDRw3/fxXmk64te9uj3DzK3E3ikOCO0b7mi7j4blgMVmduM91NnadtU5pVbGlRGiREB7k5yGQoKS8OhNLxtixsNK8VfS+LfhIzIkM1Pde0EUczQ8Vl22I5q7lpANzuVpcYwjGb7XAik22j1WDMsjw2xGHaa4VHDgeIyVfMwaFZTo7jP4aIWuP5Lz2v4ONg4cDvW5mACK7qZ7lQ1XBYVBaqzFcaZBFO8/9unFyBjHSC5ZBuci7/wCfuqOFKkup3nk87/VLZAceI+I7aiEuJyH0A3Baro70TuIselrhu5vPipWBdHGw/wAyJd/y4DjxVrGj1sMkPoKXyOm532W2aq6YndgGiHNTICqo0aqA1jY8cuN0MlKgTD9wUoFnNY6I8MZck/DUngtLEDZeEITMzmd5O8lDwyQEtDL3/qOz4Dc37qIzaiv4koDLRKwyT2nVOQ81OmyXuENv9joBuRjSFD9XKrMRneoguef1H2Hj6+SICtxmZEaMII/Shdp9N9MhzJt4rK9I58uiFoyYd2RiOtQcBQN5NVzMRvw8Ak/qOIJ4xHCrR/UEu5kLKNfs1ecoYrziuy+C0wXrFy/wimW3RZ9GpAvmADdsEbTjrEd/v5K56bT3VwAz2ojwP6tufNSuhuG9VLguHbinrHePdHwWS6aYh1k2Wjuw6MHMHteabxIfyZv7LYZv1h9kIi55pwalIuef1TwF6KzjDIsKrSFTybDDi1aaNqDyNf8AlXoUWNh9akc/HRZ8sVJovxS9bJwaHONNAa8jn8lpI3SB5aBDGzYAvNzxostJseDtbINqbJNDuv8A6VqGl2fwXIlgm6RtWSKB9aXE7NXO3uco85KlrhU1qA6ue+n0VpCg0XR8P2rigNKZZ34J5ePUNcirLb2UfVJeqAFSp0aW2O9bz9clHLQBV1yR2W7+fALntNOmabVEJ7htDhdaxsCw0osq+Upc2NLLWQo35bTmS0fJW5PZY1fTYsa9tA4jGgUIsd2qVs7GMMQQ5xYMq5gaF2gXNgl1yaDeU2NFAGy2w8zzVCtljAPowWud5+gT8H6Tw4TqCGC7Ikk15C1lAnIhIoM1Xw4YFhmd60RitJ9lbbR6TJ9I2R6hvZcM2n6EZrpibovNZSP1Ltsml7a13FbOFNbbQ7UVSSVcDJ2PjRSShFOKE9yQgkR9ArTAMNH60TIdwH/2+yoI861hDnguaDdoNCRzV5FxwRoY2GuYNHU8KU3I+rq+gpqx2IzxiO4DJWGCS9AXFVEpB23AalW+JR9hghMzNuQ3nxSjDnTAixK+wzzKz8zN/iI5ebw4Vmj9zyaNHifIJ+LTnVwgxnefYct5VZPzP4eDst712j/yOHad/VppzcrIQcnSElKtlVj+I7cQ32mw6gfziE9o+J8mhRpLDjFjwZbcDtxTx7zq+FkCDQGp7sIbR4vPdHh9FqOgGHnYiTDu9EOy33QbnxKszSXC4WhIK+ezST80IMJ8TIMaSOdKNHxovHjFLnbRzLqnmTVb3/qJiOzCZBGbztu91uXmsAzMcwul/wCfj9cbk+yvNK3RcHM805jarg255orQug2cxHNajMakY1SYcNUssR0KGpkKEmw4alQwqpMtQ+HDQJ6fbDFs0KexDZFG5qliPNdXeQXPzZ+ommGPthY0ySauu7c3TiUJ7y257Tz5Lg3Z4uKly8mBd13fJYTQClJctO067j404KYI5AOzalXWy8QbfBPhS+0aD1xSzGyAQMqfEpotpkaJQmi5rSdAaDJV81M0TGTNGCmgToMk4sdEcK27I1OvgmaqVAXFkF0SlSc0GE2pvl9U2K9RjGJ7Iyrc8dAn9lF2JVkOPDiRotMg030aBvW7wWIOqABrQnzustEi1FBlv1dTKquej0SgPrJLdpob4L1zlFjRU6JFUSLEoqwkHFYnZpqVfSzTsNH8R8lmZyJUjmtXCeA3aqDatQa2AVs0/wCOK+wR/ZjZ+A10NwIqGgu5EA3sh9HHn8OHxHE53JrRoOpVGJuJMOPaLWZUGVOOqI2ULXdXDc/t2pW1NaJ5RUYuDewJtu1wWMvEMSI6Mdx2YY3bRy8ALqgxaeDnlwu1nZbxNc/E1PwVxi0yIULZZoWN47oj/E9kLPQWAvv3YY2ncXbh60Rh+Mfbt6QsnboZFgOPVwG997gXe877BeoyMoIbGQ25NAaPusT0JkzEjPmHZNs33j/panHMS6iXiRN+zst951gqKc5KKLY6Vnn3S3EuvmnuHdadhvJtvnVVDMxzCQlKzMcwvSwioRUV0Y27dl8Rcp7WrqXPNFhtSsxIJCYpUNqFDCkw2qtlqCsZqguxFpb2DtXI5UtdSGKrmnsg2cQ0OJ2SSN96H7rH5Ht6/iX4qvYKIDXUnfomiHSwu4qW2FpcnRHhy+zz1+y5dGwjQJbZvvUiEwuNALojYJJoM1OfDEFtM3nM6IDEeORDbstzPeP0CrojkWK5OkMOdGfsiw3ncBqUAjMIwrbJJNIbe84/IJMXnmurSrQ2gYBlxr4b1PxyfaxogwrNbnxOpWVmYlOJNgNU6lTbYjVqiPMRD3RmfIap0KEAKBLBg0ubuKO2Gq3sPALYU7DnlrhTLf4oWwubWtk+L9q+dAlwXjoqiTERDZGsFEnpjcFKIyHPR6h1NwNDxobrIy3SeOzN20ONvMLRYg6kN/un5LDOWqUnGMKfX/SqKTbs2uFdPGMsW7IOdRXzFwtJJzUKZiNMN9yamjq7IAqTUXFgc15JVavoc2jSRUEvPiA2lPNSLeSW+fkMl6I1WKTgc4v9lvZYOXd+6hx2FkMM9p52nczkPCvmisZtRAPZh9p3F24fFT+j0l181tOu1naPhl5pMkreutEitfZrcDw8QJdjN9Np3vG6zX/UDEalkEbu27mbBbaKQASchfwC8kxie66M9+rrchkrvBx+2T2fQcjpUQk5mY5hNTmZjmu4ZjShl0eG1IGX8UdjVQ2ZkhzGqRDYmMYig0VTZYgU3NiG0k+CxeJRzFcS+/DRabFmEtWZisV2KKaB7VIlYPjboA2SNtn+QGgK1OH4hDj2hntH2TY/Df4LDFqfDaRepFN4sfiqMvhQnuOmaVm9eT1MSogNq7vKlmXlxqVnJbpXFbQRSYrRvPeHjvVvL4tBiCoeBl3rZrk5fHnje0aIyT2Hl5N0V4a0XPqpV3iUZkrC6qHd57x1P2U2F1crA2gQ5zxmCDX+LSNyys04vJe853v6yVA3JWzL/aKiMg32nZ/LgpT2bRqctw+qQMqhQbBNYitYjMgrnhBogEhMeEYhCejHTsVg4cRzag3vUV4oJT3BKxqsk03aEXBU45Gd1RY0VrnrTksZEYa3C9OEEGxAKqsTw0F36YLdTc+B+itjU6XZLcdmHgyznd1pPIErZdH4fVQQSKOAJoc6uNrKbIyTWsFhs7gMk+ShtMSppQX2d7juA8aJ9QbS2xW3Kr4JOz1cKntOu7mR9B81s+iOG9XAqR2n9o8twWInIty7Onma38/krHDOnsRtNtrXtFrdgjgNxSRwymriH2SezR9McR6qWIGb+yPqvMgr7pbjwmXs2K7LW5G1znVUK6/iYnjx75ZXOVsVK3McwkStzHMLYVmxbDupEOGkDbogKxNlKQ4BMc5K5yA56FBBzdws9Nwrq9mHquiw6q/HoqmVTYVUyM7RS5gblCeFoJDb2BITHQq21RaIjWUSOKfJqc6CYLPvlzQlz4f7Se77pOSvRizYrqDKooMjlv8AFZuIUOtMrFYsvhQl+ui2M32a/q6ngntgKhkekD2UDxtt+BHjvWgk8QhRe46+hsR4LlZME8fKLlJMVzUF7FMe1Mc1UhshOagvapj2oRYpQtkQw04MopGwk2EQjYYVthUrU1OQVfAgVNAtJLQg1tEAtgJvB4L82AHVvZPlZUWIYKyXIc15JIoAQKgnfUcFqGs3rMYpHMSKaXA7I+qt95JFdJkGFLBzg05U2jyyCrcWa1sQtYKAZ+8c1YY1EMBzQ09sgPcdAR2WU5X8VRveSSTmTU+K63i4qSl1RU+Tly5ctwoqVuY5hIlZmOYUAbcu+a7bQHOzXbSyUU2GLkKJEQ3xEB8VMoitiRX1QIr0571Ge5WpFTZHjlRXBSYhQthXIClQNrEj0UobkR4u3bAkJhCK4JhCWjXFjKLuI+Kckog42OWkl0iiMs/tj/IeO9XsricKKOyb6Gx+Cxq5YcvhRluOmOpG2cxN6tZ6Sx57LP7bfP471ey2Iw4g7LhXTeuZkwTx/sh0znhI1iIQpcjLbTlQx0S8NkLbRU1wRqUHJIymeiKQjZX4tMmHCNM3WCqMLggVe/utBcfdbn8fqnYvMGJFoMhYfVRukMx1Uu2GO9F7TuENvdHib+AVmODyTUUR6Rm56bMWI57s3OJ+w8AgLlwXo0klSKBVy5coA5K3McwmpzTccwgyG3LAhvYFy5ZEUMC+GPVUIwwuXK6JSwToQ9VQXQh6JXLk6AAdCHolIYQ9VXLlYgDDCHqqGYQ9Erlyg8BhhD1VN6kaeZXLkDUhDBGnmUnUj0SuXKFhxgj0Sk6keiVy5QInUj1VIYQFxUHmVy5LPgZGhwKKXtO0Saes1rMLgtpluXLl53J+zLOiW9qHMNpDcRoVy5AUzMrBBcK8Nd6q+lrazcSvs0aODQ0UAXLlr8H+o/oE+Co6geiV3Uj0SlXLsFbE6oeiUvUj0SuXKAO6gaeZXNgio5jeVy5KyH//2Q=="/>
          <p:cNvSpPr>
            <a:spLocks noChangeAspect="1" noChangeArrowheads="1"/>
          </p:cNvSpPr>
          <p:nvPr/>
        </p:nvSpPr>
        <p:spPr bwMode="auto">
          <a:xfrm>
            <a:off x="63500" y="-763588"/>
            <a:ext cx="2105025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35850" name="Picture 10" descr="http://graflex.com.co/images/perfil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98" y="4221088"/>
            <a:ext cx="2736304" cy="213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47864" y="1844824"/>
            <a:ext cx="53640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El sector de la construcción presentó un crecimiento del 48,6% en Febrero 2012 con respecto al mismo período en 2011, con participación de las obras no residenciales en 50.9% y las residenciales en 42.8%.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La </a:t>
            </a:r>
            <a:r>
              <a:rPr lang="es-P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dinámica del sector es el resultado de la ejecución  de inversiones públicas y </a:t>
            </a: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privadas principalmente en obras de ingeniería civil y proyectos no residenciales.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El valor de los permisos para realizar construcciones, adiciones y reparaciones fue de 293 millones a Febrero de 2012.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PA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2" descr="http://www.prensalibre.com/tecnologia/construccion-nuevas-esclusas-Canal-Panama_PREIMA20111222_0191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57308"/>
            <a:ext cx="2520280" cy="171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t3.gstatic.com/images?q=tbn:ANd9GcTu_NEdV9QgyZbwptAyjsTIHZd9ZtHrQ4fnnKWX3r8Vtyo5Qvpdck8H71g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4280"/>
            <a:ext cx="252028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31640" y="1124744"/>
            <a:ext cx="61245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Materiales de Construcción y Metalmecánica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14678" y="1628800"/>
            <a:ext cx="592932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Los distritos con CRECIMIENTOS más destacados fueron: Panamá (95.9%), </a:t>
            </a:r>
            <a:r>
              <a:rPr lang="es-CO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Arraiján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(48.8%), San Miguelito (23.2%), Colón (65.9%), David, Santiago, Chitré, Aguadulce y La Chorrera (40.6%).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Proyectos: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Reordenamiento Vial(USD$782 M),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Aeropuerto Internacional </a:t>
            </a:r>
            <a:r>
              <a:rPr lang="es-CO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Tocumen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 USD $400 M)</a:t>
            </a:r>
            <a:endParaRPr lang="es-PA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CO" sz="200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A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Canales de Distribución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Mayoristas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Importadores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Distribuidores</a:t>
            </a:r>
            <a:endParaRPr lang="es-CO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A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2" descr="http://www.prensalibre.com/tecnologia/construccion-nuevas-esclusas-Canal-Panama_PREIMA20111222_019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57308"/>
            <a:ext cx="2520280" cy="171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t3.gstatic.com/images?q=tbn:ANd9GcTu_NEdV9QgyZbwptAyjsTIHZd9ZtHrQ4fnnKWX3r8Vtyo5Qvpdck8H71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4280"/>
            <a:ext cx="252028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331640" y="1124744"/>
            <a:ext cx="61245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Materiales de Construcción y Metalmecánica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Manufacturas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57304" y="1340768"/>
            <a:ext cx="58047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Materiales de Construcción - Canal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de Panamá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3580" y="2132856"/>
            <a:ext cx="59104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Terminado el proceso de excavación, diversos aspectos de la construcción se iniciaron en el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Oportunidad inmediata para: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Tubería de todo tipo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Materiales Eléctricos como cables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El 2012 y 2013 se requerirán todo tipo de materiales para construcción de obra civil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  El canal debe entregarse terminado en Agosto de 2014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3286124"/>
            <a:ext cx="2987920" cy="2150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s-CO" dirty="0" smtClean="0"/>
              <a:t>Perfil del Mercado</a:t>
            </a:r>
            <a:endParaRPr lang="es-CO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572000" y="1196752"/>
            <a:ext cx="0" cy="54726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51520" y="3789040"/>
            <a:ext cx="864096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 rot="5400000">
            <a:off x="6649357" y="4293071"/>
            <a:ext cx="4809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>
                <a:latin typeface="+mn-lt"/>
              </a:rPr>
              <a:t>Fuente:  BCCR y INEC. Costa Rica.   CGR Panamá.. Cálculo. s Proexport </a:t>
            </a:r>
            <a:r>
              <a:rPr lang="es-CO" sz="900" b="1" dirty="0" err="1" smtClean="0">
                <a:latin typeface="+mn-lt"/>
              </a:rPr>
              <a:t>Oficom</a:t>
            </a:r>
            <a:r>
              <a:rPr lang="es-CO" sz="900" b="1" dirty="0" smtClean="0">
                <a:latin typeface="+mn-lt"/>
              </a:rPr>
              <a:t> Centroamérica Sur</a:t>
            </a:r>
            <a:endParaRPr lang="es-CO" sz="900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7624" y="9807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itchFamily="34" charset="0"/>
              </a:rPr>
              <a:t>Crecimiento PIB</a:t>
            </a:r>
          </a:p>
          <a:p>
            <a:pPr algn="ctr"/>
            <a:r>
              <a:rPr lang="es-CO" sz="1400" b="1" dirty="0" smtClean="0">
                <a:latin typeface="Arial Narrow" pitchFamily="34" charset="0"/>
              </a:rPr>
              <a:t>porcentaje anual</a:t>
            </a:r>
            <a:endParaRPr lang="es-CO" sz="1400" b="1" dirty="0">
              <a:latin typeface="Arial Narrow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24128" y="38610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itchFamily="34" charset="0"/>
              </a:rPr>
              <a:t>PIB PER CAPITA</a:t>
            </a:r>
            <a:endParaRPr lang="es-CO" sz="1400" b="1" dirty="0">
              <a:latin typeface="Arial Narrow" pitchFamily="34" charset="0"/>
            </a:endParaRPr>
          </a:p>
        </p:txBody>
      </p:sp>
      <p:graphicFrame>
        <p:nvGraphicFramePr>
          <p:cNvPr id="17" name="1 Gráfico"/>
          <p:cNvGraphicFramePr/>
          <p:nvPr/>
        </p:nvGraphicFramePr>
        <p:xfrm>
          <a:off x="0" y="1268760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2 Gráfico"/>
          <p:cNvGraphicFramePr/>
          <p:nvPr/>
        </p:nvGraphicFramePr>
        <p:xfrm>
          <a:off x="4860032" y="4077072"/>
          <a:ext cx="4283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5 Gráfico"/>
          <p:cNvGraphicFramePr/>
          <p:nvPr/>
        </p:nvGraphicFramePr>
        <p:xfrm>
          <a:off x="4716016" y="1268760"/>
          <a:ext cx="424847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5652120" y="9807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itchFamily="34" charset="0"/>
              </a:rPr>
              <a:t>Índice de Precios al consumidor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043608" y="37890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itchFamily="34" charset="0"/>
              </a:rPr>
              <a:t>Tipo de cambio de referencia</a:t>
            </a:r>
            <a:endParaRPr lang="es-CO" sz="1400" b="1" dirty="0">
              <a:latin typeface="Arial Narrow" pitchFamily="34" charset="0"/>
            </a:endParaRPr>
          </a:p>
        </p:txBody>
      </p:sp>
      <p:graphicFrame>
        <p:nvGraphicFramePr>
          <p:cNvPr id="20" name="3 Gráfico"/>
          <p:cNvGraphicFramePr/>
          <p:nvPr/>
        </p:nvGraphicFramePr>
        <p:xfrm>
          <a:off x="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Graphic spid="17" grpId="0">
        <p:bldAsOne/>
      </p:bldGraphic>
      <p:bldGraphic spid="19" grpId="0">
        <p:bldAsOne/>
      </p:bldGraphic>
      <p:bldGraphic spid="24" grpId="0">
        <p:bldAsOne/>
      </p:bldGraphic>
      <p:bldP spid="26" grpId="0"/>
      <p:bldP spid="27" grpId="0"/>
      <p:bldGraphic spid="20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35896" y="1628800"/>
            <a:ext cx="52565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Dado al dinamismo del sector de la construcción en Panamá, muebles y madera, ha tenido un crecimiento de 11,12%  entre   2010 – 2011.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Las siguientes posiciones arancelarias son las que presentan mayores oportunidades: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Manufacturas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43808" y="1052736"/>
            <a:ext cx="29201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Muebles y Madera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68610" name="Picture 2" descr="http://1.bp.blogspot.com/_xW3mrMQRPzQ/S7IE4VPfx7I/AAAAAAAABBg/HgVCB7KGupQ/s640/cocina-moderna-con-isla-kit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880320" cy="149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http://images.fordaq.com/p-850000-842043-D2/Panel-de-part%C3%ADculas---aglomer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2736304" cy="1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3707904" y="5085184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Los canales de Distribución son: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Mayoristas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I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mportadores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Distribuidores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355976" y="3645024"/>
            <a:ext cx="38164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Muebles de madera, P.A 94036000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Muebles metálicos, P.A 94032000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Prendas de Vestir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91880" y="1844824"/>
            <a:ext cx="532859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Auncuando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el sector de  prendas en Costa Rica es un mercado maduro, existen nichos en nuevos catálogos y posibilidad en los tradicionales  para nuevas marcas.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La confección colombiana cuenta con excelente reputación en el mercado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Determinante: Precio, calidad, manejo de logística de exportación y sistemas ágiles de pago (</a:t>
            </a:r>
            <a:r>
              <a:rPr lang="es-C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paypal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En febrero de 2013 se realizará el II Encuentro con la Moda Colombiana en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donde</a:t>
            </a:r>
            <a:r>
              <a:rPr lang="es-C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se darán a conocer nuevas marcas a potenciales compradores.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675" y="1052736"/>
            <a:ext cx="88233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Confecciones para Mujer: Ropa Casual, Ropa Interior, Vestidos de Baño</a:t>
            </a:r>
          </a:p>
        </p:txBody>
      </p:sp>
      <p:pic>
        <p:nvPicPr>
          <p:cNvPr id="6" name="5 Imagen" descr="315343_10150280245566931_1418453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259228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95536" y="544522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Canal de Distribución:</a:t>
            </a:r>
          </a:p>
          <a:p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Venta por Catalogo, Boutiques, Distribuidores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Servicios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35496" y="1628676"/>
            <a:ext cx="5760640" cy="4392612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Costa Rica está empeñada en actualizarse en su infraestructura vial, energética y de vivienda.</a:t>
            </a:r>
          </a:p>
          <a:p>
            <a:pPr algn="just"/>
            <a:endParaRPr lang="es-CO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Existen proyectos por licitarse en : Hidroeléctricas, vías, puentes.</a:t>
            </a:r>
          </a:p>
          <a:p>
            <a:pPr algn="just"/>
            <a:endParaRPr lang="es-CO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Se pueden presentar propuestas de iniciativa privada. Ejemplo: La Campiña en VIS y </a:t>
            </a:r>
            <a:r>
              <a:rPr lang="es-CO" dirty="0" err="1" smtClean="0">
                <a:cs typeface="Arial" charset="0"/>
              </a:rPr>
              <a:t>Coviandes</a:t>
            </a:r>
            <a:r>
              <a:rPr lang="es-CO" dirty="0" smtClean="0">
                <a:cs typeface="Arial" charset="0"/>
              </a:rPr>
              <a:t> en </a:t>
            </a:r>
            <a:r>
              <a:rPr lang="es-CO" dirty="0" err="1" smtClean="0">
                <a:cs typeface="Arial" charset="0"/>
              </a:rPr>
              <a:t>vias</a:t>
            </a:r>
            <a:endParaRPr lang="es-CO" dirty="0" smtClean="0">
              <a:cs typeface="Arial" charset="0"/>
            </a:endParaRPr>
          </a:p>
          <a:p>
            <a:pPr algn="just">
              <a:buNone/>
            </a:pPr>
            <a:endParaRPr lang="es-CO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El BID otorgó a Costa Rica un préstamo de US$132 millones para la ampliación de los sistemas carcelarios costarricenses.  </a:t>
            </a:r>
          </a:p>
          <a:p>
            <a:pPr algn="just"/>
            <a:endParaRPr lang="es-CO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Recientemente el BID  otorgó a Costa Rica  un préstamo de US$850 millones para inversión vial.  </a:t>
            </a:r>
          </a:p>
          <a:p>
            <a:pPr algn="just"/>
            <a:endParaRPr lang="es-CO" sz="1600" dirty="0" smtClean="0"/>
          </a:p>
          <a:p>
            <a:endParaRPr lang="es-CO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5696" y="1052736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Ingeniería – Costa Rica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6" name="5 Imagen" descr="78363443_85a1cdcdaf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04864"/>
            <a:ext cx="2808312" cy="227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6300192" y="4941168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Canal de Distribución:</a:t>
            </a:r>
          </a:p>
          <a:p>
            <a:endParaRPr lang="es-CO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Estado a través de sus plataformas</a:t>
            </a: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Servicios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1124744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Infraestructura Vial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0"/>
          </p:nvPr>
        </p:nvSpPr>
        <p:spPr>
          <a:xfrm>
            <a:off x="179512" y="1268760"/>
            <a:ext cx="3960440" cy="4392612"/>
          </a:xfrm>
        </p:spPr>
        <p:txBody>
          <a:bodyPr/>
          <a:lstStyle/>
          <a:p>
            <a:pPr algn="just"/>
            <a:endParaRPr lang="es-CO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sz="1800" dirty="0" smtClean="0">
                <a:cs typeface="Arial" charset="0"/>
              </a:rPr>
              <a:t>$6.400 millones suma la agenda de proyectos de inversión en obra pública del Gobierno.</a:t>
            </a:r>
          </a:p>
          <a:p>
            <a:pPr algn="just">
              <a:buNone/>
            </a:pPr>
            <a:endParaRPr lang="es-CO" sz="1800" dirty="0" smtClean="0">
              <a:cs typeface="Arial" charset="0"/>
            </a:endParaRPr>
          </a:p>
          <a:p>
            <a:pPr algn="just">
              <a:buBlip>
                <a:blip r:embed="rId3"/>
              </a:buBlip>
            </a:pPr>
            <a:r>
              <a:rPr lang="es-CO" sz="1800" dirty="0" smtClean="0">
                <a:cs typeface="Arial" charset="0"/>
              </a:rPr>
              <a:t>El Banco Centroamericano de Integración Económica  otorgó al gobierno un préstamo de $ 340 millones para obras de infraestructura vial.</a:t>
            </a:r>
          </a:p>
          <a:p>
            <a:pPr algn="just">
              <a:buNone/>
            </a:pPr>
            <a:endParaRPr lang="es-CO" dirty="0" smtClean="0">
              <a:cs typeface="Arial" charset="0"/>
            </a:endParaRPr>
          </a:p>
          <a:p>
            <a:pPr lvl="1" algn="just">
              <a:buNone/>
            </a:pPr>
            <a:endParaRPr lang="es-CO" dirty="0" smtClean="0">
              <a:cs typeface="Arial" charset="0"/>
            </a:endParaRPr>
          </a:p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4788024" y="54452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Canal </a:t>
            </a: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Estado (MOPT, </a:t>
            </a:r>
            <a:r>
              <a:rPr lang="es-CO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Conavi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</a:t>
            </a:r>
          </a:p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716016" y="1628800"/>
            <a:ext cx="4211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 Actualmente en Costa Rica se están llevando a cabo importantes obras viales entre las que se destaca: </a:t>
            </a:r>
          </a:p>
          <a:p>
            <a:pPr algn="just">
              <a:buNone/>
            </a:pPr>
            <a:endParaRPr lang="pt-BR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algn="just"/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-El Último tramo de </a:t>
            </a:r>
            <a:r>
              <a:rPr lang="pt-B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la</a:t>
            </a: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</a:t>
            </a:r>
            <a:r>
              <a:rPr lang="pt-BR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Circunvalación</a:t>
            </a:r>
            <a:r>
              <a:rPr lang="pt-B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Norte: </a:t>
            </a:r>
            <a:r>
              <a:rPr lang="es-E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Autopista a cuatro carriles que incluirá el viaducto más extenso que se ha construido en el país, con 3,8 kilómetros de longitud.</a:t>
            </a:r>
          </a:p>
          <a:p>
            <a:pPr lvl="1" algn="just">
              <a:buNone/>
            </a:pPr>
            <a:endParaRPr lang="pt-BR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algn="just"/>
            <a:r>
              <a:rPr lang="es-CO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-Para el segundo semestre de 2012 saldrán a licitación proyectos que incluyen sustitución de rotondas, levantamientos de puentes y viaductos, etc.</a:t>
            </a:r>
          </a:p>
        </p:txBody>
      </p:sp>
      <p:pic>
        <p:nvPicPr>
          <p:cNvPr id="10" name="9 Imagen" descr="2717619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2664296" cy="188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395536" y="6074712"/>
            <a:ext cx="8604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hlinkClick r:id="rId5"/>
              </a:rPr>
              <a:t>http://www.conavi.go.cr/proyectos/proyectos.asp</a:t>
            </a:r>
            <a:endParaRPr lang="es-CO" sz="1400" dirty="0" smtClean="0"/>
          </a:p>
          <a:p>
            <a:endParaRPr lang="es-CO" sz="1400" dirty="0" smtClean="0"/>
          </a:p>
          <a:p>
            <a:r>
              <a:rPr lang="es-CO" sz="1400" dirty="0" smtClean="0">
                <a:hlinkClick r:id="rId6"/>
              </a:rPr>
              <a:t>http://www.mopt.go.cr/index.php?option=com_content&amp;view=article&amp;id=666&amp;Itemid=666</a:t>
            </a:r>
            <a:endParaRPr lang="es-CO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Servicios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907704" y="980728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Energía Eléctrica y Bienes Conexos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5 Marcador de contenido"/>
          <p:cNvSpPr txBox="1">
            <a:spLocks noGrp="1"/>
          </p:cNvSpPr>
          <p:nvPr>
            <p:ph sz="quarter" idx="10"/>
          </p:nvPr>
        </p:nvSpPr>
        <p:spPr>
          <a:xfrm>
            <a:off x="323528" y="2276872"/>
            <a:ext cx="367240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1800" b="1" dirty="0" smtClean="0">
                <a:cs typeface="Arial" charset="0"/>
              </a:rPr>
              <a:t>Proyecto Hidroeléctrico </a:t>
            </a:r>
            <a:r>
              <a:rPr lang="es-CO" sz="1800" b="1" dirty="0" err="1" smtClean="0">
                <a:cs typeface="Arial" charset="0"/>
              </a:rPr>
              <a:t>Diquís</a:t>
            </a:r>
            <a:endParaRPr lang="es-CO" sz="1800" b="1" dirty="0" smtClean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Potencial Total: 650 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Inversión: </a:t>
            </a:r>
            <a:r>
              <a:rPr lang="es-ES" sz="1800" dirty="0" smtClean="0">
                <a:cs typeface="Arial" charset="0"/>
              </a:rPr>
              <a:t>US$ 3374 millones.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800" dirty="0" smtClean="0">
                <a:cs typeface="Arial" charset="0"/>
              </a:rPr>
              <a:t>Ubicación:</a:t>
            </a:r>
            <a:r>
              <a:rPr lang="es-CO" sz="1800" dirty="0" smtClean="0">
                <a:cs typeface="Arial" charset="0"/>
              </a:rPr>
              <a:t> Puntarenas</a:t>
            </a:r>
            <a:endParaRPr lang="es-ES" sz="1800" dirty="0" smtClean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800" dirty="0" smtClean="0">
                <a:cs typeface="Arial" charset="0"/>
              </a:rPr>
              <a:t>Fase:</a:t>
            </a:r>
            <a:r>
              <a:rPr lang="es-CO" sz="1800" dirty="0" smtClean="0">
                <a:cs typeface="Arial" charset="0"/>
              </a:rPr>
              <a:t> Pre-inversión</a:t>
            </a:r>
            <a:endParaRPr lang="es-ES" sz="1800" dirty="0" smtClean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s-CO" sz="1800" b="1" dirty="0" smtClean="0">
                <a:cs typeface="Arial" charset="0"/>
              </a:rPr>
              <a:t>Proyecto Hidroeléctrico Reventazón: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Potencia Total: 305,5 MW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Inversión: $1200 millones.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Ubicación:</a:t>
            </a:r>
            <a:r>
              <a:rPr lang="es-CR" sz="1800" dirty="0" smtClean="0">
                <a:cs typeface="Arial" charset="0"/>
              </a:rPr>
              <a:t> </a:t>
            </a:r>
            <a:r>
              <a:rPr lang="es-CR" sz="1800" dirty="0" err="1" smtClean="0">
                <a:cs typeface="Arial" charset="0"/>
              </a:rPr>
              <a:t>Siquirres</a:t>
            </a:r>
            <a:endParaRPr lang="es-CO" sz="1800" dirty="0" smtClean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sz="1800" dirty="0" smtClean="0">
                <a:cs typeface="Arial" charset="0"/>
              </a:rPr>
              <a:t>Fase:</a:t>
            </a:r>
            <a:r>
              <a:rPr lang="es-CR" sz="1800" dirty="0" smtClean="0">
                <a:cs typeface="Arial" charset="0"/>
              </a:rPr>
              <a:t>43% de avance, con desarrollo constructivo en las obras de Presa, Casa de Máquinas y Conducción.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220486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Proyecto modernización y ampliación Planta </a:t>
            </a:r>
            <a:r>
              <a:rPr lang="es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Cachí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CO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Potencia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160 MW</a:t>
            </a: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Inversión: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$140 millones </a:t>
            </a: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Ubicación: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Cartago</a:t>
            </a: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1619672" y="1484784"/>
            <a:ext cx="6012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s-CO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En la actualidad se desarrollando ( planeación o ejecución) proyectos hidroeléctricos en el país.</a:t>
            </a:r>
            <a:endParaRPr lang="es-CO" sz="19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860032" y="40050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Canal de Distribución:</a:t>
            </a:r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Estado (ICE)</a:t>
            </a:r>
          </a:p>
          <a:p>
            <a:endParaRPr lang="es-CO" dirty="0"/>
          </a:p>
        </p:txBody>
      </p:sp>
      <p:pic>
        <p:nvPicPr>
          <p:cNvPr id="39938" name="Picture 2" descr="http://t0.gstatic.com/images?q=tbn:ANd9GcRmdajkMjfCfWq_iZXD5DqiGY8SpFFY7f1aANOKsSzes9DBlg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229200"/>
            <a:ext cx="362857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1187624" y="4653136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dirty="0" smtClean="0">
                <a:hlinkClick r:id="rId5"/>
              </a:rPr>
              <a:t>http://www.grupoice.com/wps/portal/proyectos_energeticos</a:t>
            </a:r>
            <a:r>
              <a:rPr lang="es-CO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Servicios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55776" y="1124744"/>
            <a:ext cx="39989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+mn-cs"/>
              </a:rPr>
              <a:t>Ingeniería de Construcción - PA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sz="quarter" idx="10"/>
          </p:nvPr>
        </p:nvSpPr>
        <p:spPr>
          <a:xfrm>
            <a:off x="2411760" y="1772816"/>
            <a:ext cx="6552728" cy="4464496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PA" sz="1900" dirty="0" smtClean="0">
                <a:cs typeface="Arial" charset="0"/>
              </a:rPr>
              <a:t>Los proyectos de ingeniería mas relevantes que se están desarrollando en Panamá son los siguientes: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PA" sz="1900" dirty="0" smtClean="0">
              <a:cs typeface="Arial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La construcción del metro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Grandes proyectos hidroeléctricos.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 Inversiones realizadas en la ampliación del Canal de Panamá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 Ampliación del Aeropuerto Internacional de Tocumen.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 Saneamiento de la bahía,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Segunda etapa de la cinta costera.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 La expansión de puertos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PA" sz="1900" dirty="0" smtClean="0">
                <a:cs typeface="Arial" charset="0"/>
              </a:rPr>
              <a:t> La ampliación y rehabilitación de infraestructuras viales.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s-CO" sz="1900" dirty="0" smtClean="0">
              <a:cs typeface="Arial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s-CO" sz="1900" dirty="0" smtClean="0">
                <a:cs typeface="Arial" charset="0"/>
              </a:rPr>
              <a:t>Todas las compañías que deseen participar en las licitaciones del estado, pueden hacerlo a través de su página web </a:t>
            </a:r>
            <a:r>
              <a:rPr lang="es-CO" sz="1900" u="sng" dirty="0" smtClean="0">
                <a:hlinkClick r:id="rId3"/>
              </a:rPr>
              <a:t>www.panamacompra.gob.pa</a:t>
            </a:r>
            <a:r>
              <a:rPr lang="es-CO" sz="1900" dirty="0" smtClean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1800" dirty="0" smtClean="0"/>
              <a:t>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CO" sz="1800" dirty="0" smtClean="0">
              <a:solidFill>
                <a:srgbClr val="404040"/>
              </a:solidFill>
            </a:endParaRPr>
          </a:p>
          <a:p>
            <a:endParaRPr lang="es-CO" sz="1800" dirty="0" smtClean="0"/>
          </a:p>
          <a:p>
            <a:endParaRPr lang="es-CO" sz="1800" u="sng" dirty="0" smtClean="0"/>
          </a:p>
          <a:p>
            <a:endParaRPr lang="es-CO" sz="1800" u="sng" dirty="0" smtClean="0"/>
          </a:p>
          <a:p>
            <a:endParaRPr lang="es-CO" sz="1800" u="sng" dirty="0"/>
          </a:p>
        </p:txBody>
      </p:sp>
      <p:pic>
        <p:nvPicPr>
          <p:cNvPr id="11" name="Picture 2" descr="La Autoridad del Canal de Panamá (ACP) consideró la construcción del Canal Interoceánico de Nicaragua como buena para la competitividad, y descartó cualquier tipo de preocupación, informó la oficina de prensa de la administración de la vía panameñ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916833"/>
            <a:ext cx="2016223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Panamá Compra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2915816" y="6281663"/>
            <a:ext cx="4680000" cy="1152674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s-CO" dirty="0" smtClean="0">
                <a:hlinkClick r:id="rId3"/>
              </a:rPr>
              <a:t>www.</a:t>
            </a:r>
            <a:r>
              <a:rPr lang="es-CO" b="1" dirty="0" smtClean="0">
                <a:hlinkClick r:id="rId3"/>
              </a:rPr>
              <a:t>panamacompra</a:t>
            </a:r>
            <a:r>
              <a:rPr lang="es-CO" dirty="0" smtClean="0">
                <a:hlinkClick r:id="rId3"/>
              </a:rPr>
              <a:t>.gob.pa</a:t>
            </a:r>
            <a:endParaRPr lang="es-CO" dirty="0" smtClean="0"/>
          </a:p>
        </p:txBody>
      </p:sp>
      <p:pic>
        <p:nvPicPr>
          <p:cNvPr id="6" name="5 Imagen" descr="PANAMA COMPRA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124744"/>
            <a:ext cx="6572995" cy="495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Elipse"/>
          <p:cNvSpPr/>
          <p:nvPr/>
        </p:nvSpPr>
        <p:spPr>
          <a:xfrm>
            <a:off x="3563888" y="2132856"/>
            <a:ext cx="79208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Tratados Libre Comercio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Productos con Potencial 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FF0000"/>
                </a:solidFill>
              </a:rPr>
              <a:t>Costa Rica</a:t>
            </a:r>
            <a:br>
              <a:rPr lang="es-CO" dirty="0" smtClean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Productos Potenciales con eventual TLC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1196752"/>
            <a:ext cx="71287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A continuación se mostrara un listado de productos identificados estadísticamente, los cuales se considera que pueden llegar a tener mayor oportunidad con un eventual TLC.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2564904"/>
            <a:ext cx="59766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CO" sz="2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Para la identificación de los productos se tuvieron en cuenta los siguientes factores: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Oferta Colombiana, montos exportados al mundo.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Importaciones de Costa Rica y Panamá desde el mundo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Importaciones de Costa Rica y Panamá desde Colombia</a:t>
            </a: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Participación de las exportaciones Colombianas en los mercados de Costa Rica </a:t>
            </a:r>
            <a:r>
              <a:rPr lang="es-CO" sz="190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y Panamá</a:t>
            </a:r>
            <a:endParaRPr lang="es-CO" sz="190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pPr lvl="0" algn="just">
              <a:lnSpc>
                <a:spcPct val="150000"/>
              </a:lnSpc>
              <a:buBlip>
                <a:blip r:embed="rId2"/>
              </a:buBlip>
            </a:pPr>
            <a:r>
              <a:rPr lang="es-CO" sz="1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Investigación directa con compradores</a:t>
            </a:r>
          </a:p>
          <a:p>
            <a:pPr lvl="0">
              <a:lnSpc>
                <a:spcPct val="150000"/>
              </a:lnSpc>
              <a:buBlip>
                <a:blip r:embed="rId2"/>
              </a:buBlip>
            </a:pPr>
            <a:endParaRPr lang="es-CO" sz="1900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  <a:p>
            <a:endParaRPr lang="es-CO" dirty="0"/>
          </a:p>
        </p:txBody>
      </p:sp>
      <p:pic>
        <p:nvPicPr>
          <p:cNvPr id="8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56992"/>
            <a:ext cx="1073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Marcador de contenido" descr="bandera-colombia-1.gif"/>
          <p:cNvPicPr>
            <a:picLocks noGrp="1" noChangeAspect="1"/>
          </p:cNvPicPr>
          <p:nvPr>
            <p:ph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7524328" y="2132856"/>
            <a:ext cx="1137472" cy="718139"/>
          </a:xfrm>
        </p:spPr>
      </p:pic>
      <p:pic>
        <p:nvPicPr>
          <p:cNvPr id="14" name="12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581128"/>
            <a:ext cx="10801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2069127"/>
            <a:ext cx="7848872" cy="4957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Cables para electricidad, 761410, participación de Colombia 64%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251520" y="2740858"/>
            <a:ext cx="7776864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Guarniciones para frenos, 681381, participación de Colombia 42%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316922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Envases flexibles de aluminio,761210, participación de Colombia 55%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3873242"/>
            <a:ext cx="7848872" cy="7078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Consolas para distribución de electricidad 853720, participación de Colombia 53,6%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4757082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Polímeros, 390230, participación de Colombia 64%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5309487"/>
            <a:ext cx="7848872" cy="4957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Abonos minerales, 310520, participación de Colombia 58%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79512" y="5957623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Fungicidas, P.A 380892, participación de Colombia14%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771800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Manufacturas</a:t>
            </a:r>
          </a:p>
        </p:txBody>
      </p:sp>
      <p:pic>
        <p:nvPicPr>
          <p:cNvPr id="11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93610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Perfil del Mercado - Logística</a:t>
            </a:r>
            <a:endParaRPr lang="es-CO" dirty="0"/>
          </a:p>
        </p:txBody>
      </p:sp>
      <p:sp>
        <p:nvSpPr>
          <p:cNvPr id="15" name="TextBox 3"/>
          <p:cNvSpPr txBox="1"/>
          <p:nvPr/>
        </p:nvSpPr>
        <p:spPr bwMode="auto">
          <a:xfrm>
            <a:off x="928662" y="148478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Conectividad Aérea (# vuelos) CR 18 PA 154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928662" y="2145050"/>
            <a:ext cx="7848872" cy="7078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Conectividad Terrestre con Colombia interrumpida por el Darién.   Carretera con oposición Panameña.</a:t>
            </a:r>
          </a:p>
        </p:txBody>
      </p:sp>
      <p:sp>
        <p:nvSpPr>
          <p:cNvPr id="18" name="TextBox 31"/>
          <p:cNvSpPr txBox="1"/>
          <p:nvPr/>
        </p:nvSpPr>
        <p:spPr bwMode="auto">
          <a:xfrm>
            <a:off x="899592" y="310089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Conectividad Terrestre con toda América Central y del Norte</a:t>
            </a:r>
          </a:p>
        </p:txBody>
      </p:sp>
      <p:sp>
        <p:nvSpPr>
          <p:cNvPr id="19" name="TextBox 3"/>
          <p:cNvSpPr txBox="1"/>
          <p:nvPr/>
        </p:nvSpPr>
        <p:spPr bwMode="auto">
          <a:xfrm>
            <a:off x="899592" y="382097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Puertos: Caribe CR  2 , PA 5. Pacifico CR 4, PA 1</a:t>
            </a:r>
          </a:p>
        </p:txBody>
      </p:sp>
      <p:sp>
        <p:nvSpPr>
          <p:cNvPr id="20" name="TextBox 3"/>
          <p:cNvSpPr txBox="1"/>
          <p:nvPr/>
        </p:nvSpPr>
        <p:spPr bwMode="auto">
          <a:xfrm>
            <a:off x="937970" y="454105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Costo de importación (US por contenedor): CR 1190, PA 965, NIC 1220.</a:t>
            </a:r>
          </a:p>
        </p:txBody>
      </p:sp>
      <p:sp>
        <p:nvSpPr>
          <p:cNvPr id="21" name="TextBox 3"/>
          <p:cNvSpPr txBox="1"/>
          <p:nvPr/>
        </p:nvSpPr>
        <p:spPr bwMode="auto">
          <a:xfrm>
            <a:off x="937970" y="526113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 Narrow" pitchFamily="34" charset="0"/>
              </a:rPr>
              <a:t>Tiempo para importar (Días): CR 15, PA 9, NIC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2204864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Hongos Frescos, 070951, participación de Colombia 77%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179512" y="292494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Tabaco desvenado, 240120, participación de Colombia 4%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50100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Polvos de levantar, 210230, participación de Colombia 51%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4077072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Harina de maíz, 110220, participación de Colombia 17%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4653136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Gelatinas, 350300, participación de Colombia 14%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5157192"/>
            <a:ext cx="7848872" cy="4957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Cacao en polvo, 180500, participación de Colombia 5%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79512" y="5805264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Peces ornamentales vivos,030110, participación de Colombia 14%</a:t>
            </a:r>
          </a:p>
        </p:txBody>
      </p:sp>
      <p:pic>
        <p:nvPicPr>
          <p:cNvPr id="11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93610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123914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Agroindustria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1916832"/>
            <a:ext cx="7848872" cy="553998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Manufacturas de cuero, 420500, participación de Colombia 33%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179512" y="256490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Pijamas, 610832, participación de Colombia 56%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028890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Artículos de bolsillo en cuero, 420231, participación de Colombia  43%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350100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Vestidos de baño para mujer, 611241, participación de Colombia  48%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396499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Sostenes, 621210, participación de Colombia 44%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4437112"/>
            <a:ext cx="7848872" cy="553998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Calzado en cuero, 640510,  participación de Colombia 29,4%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79512" y="5085184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Prendas de vestir en cuero, P.A 420310, participación de Colombia 36,4</a:t>
            </a:r>
          </a:p>
        </p:txBody>
      </p:sp>
      <p:pic>
        <p:nvPicPr>
          <p:cNvPr id="11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93610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4" name="TextBox 3"/>
          <p:cNvSpPr txBox="1"/>
          <p:nvPr/>
        </p:nvSpPr>
        <p:spPr bwMode="auto">
          <a:xfrm>
            <a:off x="179512" y="5661248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Suelas y tacones, 640620, participación de Colombia 10%</a:t>
            </a:r>
          </a:p>
        </p:txBody>
      </p:sp>
      <p:sp>
        <p:nvSpPr>
          <p:cNvPr id="17" name="TextBox 4"/>
          <p:cNvSpPr txBox="1"/>
          <p:nvPr/>
        </p:nvSpPr>
        <p:spPr bwMode="auto">
          <a:xfrm>
            <a:off x="179512" y="6197242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Cinturones de cuero, 420330, participación de Colombia 14%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771800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9" grpId="0" animBg="1"/>
      <p:bldP spid="14" grpId="0" animBg="1"/>
      <p:bldP spid="17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Tratados Libre Comercio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chemeClr val="tx1"/>
                </a:solidFill>
              </a:rPr>
              <a:t>Productos con Potencial </a:t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 smtClean="0">
                <a:solidFill>
                  <a:srgbClr val="FF0000"/>
                </a:solidFill>
              </a:rPr>
              <a:t>Panamá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2213207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Pigmentos a base de titanio, 320619, participación de Colombia 67%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179512" y="2865130"/>
            <a:ext cx="7848872" cy="707886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Productos laminados de hierro o acero, 721050, participación de Colombia 47%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717032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Sulfatos, 283329, participación de Colombia 46%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4293096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Tableros waferboard, 441011, participación de Colombia 43%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4877439"/>
            <a:ext cx="7848872" cy="4957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Cerámicas, 690220, participación de Colombia 62%</a:t>
            </a: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5517232"/>
            <a:ext cx="7848872" cy="553998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Resinas, 390940, participación de Colombia 66%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771800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Manufacturas</a:t>
            </a:r>
          </a:p>
        </p:txBody>
      </p:sp>
      <p:pic>
        <p:nvPicPr>
          <p:cNvPr id="24" name="23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928694" cy="4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1997183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Preparaciones con cacao, 180690, participación de Colombia 31%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251520" y="2708920"/>
            <a:ext cx="7776864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Higos frescos o secos, 080420, participación de Colombia 11%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28498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Guayabas y mangos, 080450, participación de Colombia 8%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3933056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Hortalizas frescas, 070990 , participación de Colombia 18%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4589471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Fresas Frescas, 081010, participación de Colombia 16,5%</a:t>
            </a: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5229200"/>
            <a:ext cx="7848872" cy="4957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Peces ornamentales, 030110, participación de Colombia 7%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4" name="23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928694" cy="4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771800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Agroindustria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/>
          <p:nvPr/>
        </p:nvSpPr>
        <p:spPr bwMode="auto">
          <a:xfrm>
            <a:off x="179512" y="1997183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Hilados de algodón, 520710, participación de Colombia 43%</a:t>
            </a:r>
          </a:p>
        </p:txBody>
      </p:sp>
      <p:sp>
        <p:nvSpPr>
          <p:cNvPr id="16" name="TextBox 4"/>
          <p:cNvSpPr txBox="1"/>
          <p:nvPr/>
        </p:nvSpPr>
        <p:spPr bwMode="auto">
          <a:xfrm>
            <a:off x="179512" y="2636912"/>
            <a:ext cx="7848872" cy="553998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Hilo de coser ,  550810, participación de Colombia  52%</a:t>
            </a:r>
          </a:p>
        </p:txBody>
      </p:sp>
      <p:sp>
        <p:nvSpPr>
          <p:cNvPr id="18" name="TextBox 31"/>
          <p:cNvSpPr txBox="1"/>
          <p:nvPr/>
        </p:nvSpPr>
        <p:spPr bwMode="auto">
          <a:xfrm>
            <a:off x="179512" y="3284984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Vestidos de baño, 611241, participación de Colombia  50,6%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/>
          <p:nvPr/>
        </p:nvSpPr>
        <p:spPr bwMode="auto">
          <a:xfrm>
            <a:off x="179512" y="3820978"/>
            <a:ext cx="7848872" cy="40011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Camisas de punto, 610520, participación de Colombia  35%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/>
          <p:nvPr/>
        </p:nvSpPr>
        <p:spPr bwMode="auto">
          <a:xfrm>
            <a:off x="179512" y="4365104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Bordados de fibras sintéticas, 581092, participación de Colombia 31,8%</a:t>
            </a:r>
          </a:p>
        </p:txBody>
      </p:sp>
      <p:sp>
        <p:nvSpPr>
          <p:cNvPr id="21" name="TextBox 3"/>
          <p:cNvSpPr txBox="1"/>
          <p:nvPr/>
        </p:nvSpPr>
        <p:spPr bwMode="auto">
          <a:xfrm>
            <a:off x="179512" y="5013176"/>
            <a:ext cx="7848872" cy="495713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Ropa interior femenina, 611595,  participación de Colombia 13.3%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Productos Potenciales con eventual TLC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4" name="23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928694" cy="4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771800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6165850"/>
            <a:ext cx="4629150" cy="503238"/>
          </a:xfrm>
        </p:spPr>
        <p:txBody>
          <a:bodyPr/>
          <a:lstStyle/>
          <a:p>
            <a:pPr algn="l">
              <a:defRPr/>
            </a:pPr>
            <a: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  <a:t>www.proexport.com.co</a:t>
            </a:r>
            <a:b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s-CO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650" y="1071546"/>
            <a:ext cx="8229600" cy="280035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Álvaro Gómez-Escalante</a:t>
            </a: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Director </a:t>
            </a:r>
          </a:p>
          <a:p>
            <a:pPr algn="r" eaLnBrk="0" hangingPunct="0"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Centroamérica </a:t>
            </a: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Sur</a:t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agomez@proexport.com.co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San José-Costa Rica</a:t>
            </a: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460" name="3 Imagen" descr="background GRACIAS.jpg"/>
          <p:cNvPicPr>
            <a:picLocks noChangeAspect="1"/>
          </p:cNvPicPr>
          <p:nvPr/>
        </p:nvPicPr>
        <p:blipFill>
          <a:blip r:embed="rId2" cstate="print"/>
          <a:srcRect t="34334" b="41727"/>
          <a:stretch>
            <a:fillRect/>
          </a:stretch>
        </p:blipFill>
        <p:spPr bwMode="auto">
          <a:xfrm>
            <a:off x="0" y="5402263"/>
            <a:ext cx="91805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5 Imagen" descr="Imagen1franja bandera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13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7188" y="4000504"/>
            <a:ext cx="8429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www.proexport.com.co</a:t>
            </a:r>
          </a:p>
        </p:txBody>
      </p:sp>
      <p:pic>
        <p:nvPicPr>
          <p:cNvPr id="19463" name="1 Imagen" descr="Logo_Proex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571612"/>
            <a:ext cx="2468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 rot="5400000">
            <a:off x="3391694" y="2250268"/>
            <a:ext cx="13589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500298" y="3214686"/>
            <a:ext cx="6340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b="1" dirty="0" smtClean="0">
                <a:solidFill>
                  <a:prstClr val="white"/>
                </a:solidFill>
                <a:latin typeface="Arial Narrow" pitchFamily="34" charset="0"/>
              </a:rPr>
              <a:t>Inversión</a:t>
            </a:r>
            <a:endParaRPr lang="es-CO" sz="54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Costa Rica </a:t>
            </a:r>
            <a:r>
              <a:rPr lang="es-CO" dirty="0" smtClean="0">
                <a:solidFill>
                  <a:srgbClr val="FF0000"/>
                </a:solidFill>
              </a:rPr>
              <a:t/>
            </a:r>
            <a:br>
              <a:rPr lang="es-CO" dirty="0" smtClean="0">
                <a:solidFill>
                  <a:srgbClr val="FF0000"/>
                </a:solidFill>
              </a:rPr>
            </a:b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 smtClean="0"/>
              <a:t>Razones para Invertir en Costa Rica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323528" y="1916832"/>
            <a:ext cx="7416800" cy="439261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s-CO" dirty="0" smtClean="0"/>
              <a:t>Tasa de alfabetización de 96.1%</a:t>
            </a:r>
          </a:p>
          <a:p>
            <a:endParaRPr lang="es-CO" dirty="0" smtClean="0"/>
          </a:p>
          <a:p>
            <a:pPr>
              <a:buBlip>
                <a:blip r:embed="rId2"/>
              </a:buBlip>
            </a:pPr>
            <a:r>
              <a:rPr lang="es-CO" dirty="0" smtClean="0"/>
              <a:t>Segundo país en América Latina con mejor ingles</a:t>
            </a:r>
          </a:p>
          <a:p>
            <a:endParaRPr lang="es-CO" dirty="0" smtClean="0"/>
          </a:p>
          <a:p>
            <a:pPr>
              <a:buBlip>
                <a:blip r:embed="rId2"/>
              </a:buBlip>
            </a:pPr>
            <a:r>
              <a:rPr lang="es-CO" dirty="0" smtClean="0"/>
              <a:t>Costa Rica es líder en la exportación de bienes de alta tecnología </a:t>
            </a:r>
          </a:p>
          <a:p>
            <a:endParaRPr lang="es-CO" dirty="0" smtClean="0"/>
          </a:p>
          <a:p>
            <a:pPr>
              <a:buBlip>
                <a:blip r:embed="rId2"/>
              </a:buBlip>
            </a:pPr>
            <a:r>
              <a:rPr lang="es-CO" dirty="0" smtClean="0"/>
              <a:t>Excelente conexión aérea: 151 vuelos diarios. El Juan Santamaría es el 3er aeropuerto de Latinoamérica y el Caribe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582594"/>
          </a:xfrm>
        </p:spPr>
        <p:txBody>
          <a:bodyPr/>
          <a:lstStyle/>
          <a:p>
            <a:r>
              <a:rPr lang="es-ES" dirty="0" smtClean="0"/>
              <a:t>Acuerdos comerciales vigentes</a:t>
            </a:r>
            <a:endParaRPr lang="es-ES" dirty="0"/>
          </a:p>
        </p:txBody>
      </p:sp>
      <p:pic>
        <p:nvPicPr>
          <p:cNvPr id="4" name="Imagen 5" descr="costa_ric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71546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2 Imagen" descr="C:\Documents and Settings\pasante2\Configuración local\Archivos temporales de Internet\Content.IE5\0NSI1ALY\panama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42411"/>
            <a:ext cx="928694" cy="45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35 Grupo"/>
          <p:cNvGrpSpPr/>
          <p:nvPr/>
        </p:nvGrpSpPr>
        <p:grpSpPr>
          <a:xfrm>
            <a:off x="71406" y="1605165"/>
            <a:ext cx="4500594" cy="5181421"/>
            <a:chOff x="71406" y="1605165"/>
            <a:chExt cx="4500594" cy="5181421"/>
          </a:xfrm>
        </p:grpSpPr>
        <p:sp>
          <p:nvSpPr>
            <p:cNvPr id="27" name="Rectangle 5"/>
            <p:cNvSpPr/>
            <p:nvPr/>
          </p:nvSpPr>
          <p:spPr bwMode="auto">
            <a:xfrm>
              <a:off x="2571736" y="1605165"/>
              <a:ext cx="1928826" cy="466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ES" sz="1600" dirty="0" smtClean="0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Acuerdos  de alcance parcial</a:t>
              </a:r>
              <a:endParaRPr lang="es-ES" sz="16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22" name="Round Diagonal Corner Rectangle 19"/>
            <p:cNvSpPr/>
            <p:nvPr/>
          </p:nvSpPr>
          <p:spPr>
            <a:xfrm>
              <a:off x="71406" y="2143116"/>
              <a:ext cx="2286016" cy="1928826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anchor="ctr"/>
            <a:lstStyle/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MCC </a:t>
              </a: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Chile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México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Panamá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República Dominicana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Canadá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CARICOM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Estados Unidos</a:t>
              </a:r>
            </a:p>
            <a:p>
              <a:pPr>
                <a:defRPr/>
              </a:pPr>
              <a:r>
                <a:rPr lang="es-CO" sz="1600" dirty="0" smtClean="0">
                  <a:latin typeface="Arial Narrow" pitchFamily="34" charset="0"/>
                  <a:sym typeface="Gill Sans" charset="0"/>
                </a:rPr>
                <a:t>China </a:t>
              </a:r>
              <a:endParaRPr lang="es-ES" sz="1600" dirty="0" smtClean="0">
                <a:latin typeface="Arial Narrow" pitchFamily="34" charset="0"/>
                <a:sym typeface="Gill Sans" charset="0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en-US" sz="1600" dirty="0" err="1" smtClean="0">
                  <a:latin typeface="Arial Narrow" pitchFamily="34" charset="0"/>
                </a:rPr>
                <a:t>Perú</a:t>
              </a:r>
              <a:endParaRPr lang="en-US" sz="1600" dirty="0" smtClean="0">
                <a:latin typeface="Arial Narrow" pitchFamily="34" charset="0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en-US" sz="1600" dirty="0" smtClean="0">
                  <a:latin typeface="Arial Narrow" pitchFamily="34" charset="0"/>
                </a:rPr>
                <a:t>UE</a:t>
              </a:r>
            </a:p>
          </p:txBody>
        </p:sp>
        <p:sp>
          <p:nvSpPr>
            <p:cNvPr id="23" name="Rectangle 5"/>
            <p:cNvSpPr/>
            <p:nvPr/>
          </p:nvSpPr>
          <p:spPr bwMode="auto">
            <a:xfrm>
              <a:off x="142844" y="1643051"/>
              <a:ext cx="2214578" cy="4286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ES" sz="1600" dirty="0" smtClean="0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Acuerdos Comerciales</a:t>
              </a:r>
              <a:endParaRPr lang="es-ES" sz="16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26" name="Round Diagonal Corner Rectangle 19"/>
            <p:cNvSpPr/>
            <p:nvPr/>
          </p:nvSpPr>
          <p:spPr>
            <a:xfrm>
              <a:off x="2500298" y="2143116"/>
              <a:ext cx="2000264" cy="1928826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defTabSz="914051">
                <a:defRPr/>
              </a:pPr>
              <a:r>
                <a:rPr lang="es-ES" sz="1600" dirty="0" smtClean="0">
                  <a:ea typeface="ＭＳ Ｐゴシック" charset="-128"/>
                  <a:sym typeface="Gill Sans" charset="0"/>
                </a:rPr>
                <a:t>Venezuela </a:t>
              </a:r>
            </a:p>
            <a:p>
              <a:pPr defTabSz="914051">
                <a:defRPr/>
              </a:pPr>
              <a:r>
                <a:rPr lang="es-ES" sz="1600" dirty="0" smtClean="0">
                  <a:ea typeface="ＭＳ Ｐゴシック" charset="-128"/>
                  <a:sym typeface="Gill Sans" charset="0"/>
                </a:rPr>
                <a:t>Colombia</a:t>
              </a:r>
            </a:p>
            <a:p>
              <a:pPr>
                <a:spcAft>
                  <a:spcPts val="600"/>
                </a:spcAft>
                <a:defRPr/>
              </a:pP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30" name="Round Diagonal Corner Rectangle 19"/>
            <p:cNvSpPr/>
            <p:nvPr/>
          </p:nvSpPr>
          <p:spPr>
            <a:xfrm>
              <a:off x="142844" y="4929198"/>
              <a:ext cx="2000264" cy="1857388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defTabSz="914051">
                <a:defRPr/>
              </a:pPr>
              <a:r>
                <a:rPr lang="es-CO" sz="1600" dirty="0" smtClean="0">
                  <a:ea typeface="ＭＳ Ｐゴシック" charset="-128"/>
                  <a:sym typeface="Gill Sans" charset="0"/>
                </a:rPr>
                <a:t>Singapur(06/</a:t>
              </a:r>
              <a:r>
                <a:rPr lang="es-CO" sz="1600" dirty="0" err="1" smtClean="0">
                  <a:ea typeface="ＭＳ Ｐゴシック" charset="-128"/>
                  <a:sym typeface="Gill Sans" charset="0"/>
                </a:rPr>
                <a:t>Abr</a:t>
              </a:r>
              <a:r>
                <a:rPr lang="es-CO" sz="1600" dirty="0" smtClean="0">
                  <a:ea typeface="ＭＳ Ｐゴシック" charset="-128"/>
                  <a:sym typeface="Gill Sans" charset="0"/>
                </a:rPr>
                <a:t>/2010</a:t>
              </a: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31" name="Round Diagonal Corner Rectangle 19"/>
            <p:cNvSpPr/>
            <p:nvPr/>
          </p:nvSpPr>
          <p:spPr>
            <a:xfrm>
              <a:off x="2285984" y="5000636"/>
              <a:ext cx="2286016" cy="1785950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defTabSz="914051">
                <a:defRPr/>
              </a:pPr>
              <a:r>
                <a:rPr lang="es-ES" sz="1600" dirty="0" smtClean="0"/>
                <a:t>Colombia</a:t>
              </a:r>
            </a:p>
            <a:p>
              <a:pPr defTabSz="914051">
                <a:defRPr/>
              </a:pPr>
              <a:r>
                <a:rPr lang="es-ES" sz="1600" dirty="0" smtClean="0"/>
                <a:t>MERCOSUR- SICA</a:t>
              </a:r>
            </a:p>
            <a:p>
              <a:pPr defTabSz="914051">
                <a:defRPr/>
              </a:pPr>
              <a:r>
                <a:rPr lang="es-CO" sz="1600" dirty="0" smtClean="0">
                  <a:sym typeface="Gill Sans" charset="0"/>
                </a:rPr>
                <a:t>CA y Panamá</a:t>
              </a:r>
              <a:r>
                <a:rPr lang="es-ES" sz="1600" dirty="0" smtClean="0">
                  <a:ea typeface="ＭＳ Ｐゴシック" charset="-128"/>
                  <a:sym typeface="Gill Sans" charset="0"/>
                </a:rPr>
                <a:t> - México </a:t>
              </a:r>
            </a:p>
            <a:p>
              <a:pPr>
                <a:spcAft>
                  <a:spcPts val="600"/>
                </a:spcAft>
                <a:defRPr/>
              </a:pP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32" name="Rectangle 5"/>
            <p:cNvSpPr/>
            <p:nvPr/>
          </p:nvSpPr>
          <p:spPr bwMode="auto">
            <a:xfrm>
              <a:off x="214282" y="4357694"/>
              <a:ext cx="1928826" cy="5000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1225"/>
              <a:r>
                <a:rPr lang="es-CO" sz="1600" dirty="0" smtClean="0">
                  <a:solidFill>
                    <a:srgbClr val="FFFFFF"/>
                  </a:solidFill>
                  <a:ea typeface="MS PGothic" pitchFamily="34" charset="-128"/>
                </a:rPr>
                <a:t>Acuerdos Suscritos aún no Vigentes</a:t>
              </a:r>
              <a:endParaRPr lang="es-ES" sz="16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3" name="32 Elipse"/>
            <p:cNvSpPr/>
            <p:nvPr/>
          </p:nvSpPr>
          <p:spPr bwMode="auto">
            <a:xfrm>
              <a:off x="1000100" y="4068771"/>
              <a:ext cx="428628" cy="360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CO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s-CO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Rectangle 5"/>
            <p:cNvSpPr/>
            <p:nvPr/>
          </p:nvSpPr>
          <p:spPr bwMode="auto">
            <a:xfrm>
              <a:off x="2428860" y="4429132"/>
              <a:ext cx="2143140" cy="5000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CO" sz="1600" dirty="0" smtClean="0">
                  <a:solidFill>
                    <a:srgbClr val="FFFFFF"/>
                  </a:solidFill>
                  <a:ea typeface="MS PGothic" pitchFamily="34" charset="-128"/>
                </a:rPr>
                <a:t>Acuerdos  en negociación</a:t>
              </a:r>
              <a:endParaRPr lang="es-ES" sz="16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5" name="34 Elipse"/>
            <p:cNvSpPr/>
            <p:nvPr/>
          </p:nvSpPr>
          <p:spPr bwMode="auto">
            <a:xfrm>
              <a:off x="3214678" y="4140209"/>
              <a:ext cx="428628" cy="360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CO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lang="es-CO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36 Grupo"/>
          <p:cNvGrpSpPr/>
          <p:nvPr/>
        </p:nvGrpSpPr>
        <p:grpSpPr>
          <a:xfrm>
            <a:off x="4644008" y="1605165"/>
            <a:ext cx="4428586" cy="5181421"/>
            <a:chOff x="72008" y="1605165"/>
            <a:chExt cx="4428586" cy="5181421"/>
          </a:xfrm>
        </p:grpSpPr>
        <p:sp>
          <p:nvSpPr>
            <p:cNvPr id="38" name="Rectangle 5"/>
            <p:cNvSpPr/>
            <p:nvPr/>
          </p:nvSpPr>
          <p:spPr bwMode="auto">
            <a:xfrm>
              <a:off x="2571736" y="1605165"/>
              <a:ext cx="1928826" cy="4665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ES" sz="1600" dirty="0" smtClean="0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Acuerdos  de alcance parcial</a:t>
              </a:r>
              <a:endParaRPr lang="es-ES" sz="16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39" name="Round Diagonal Corner Rectangle 19"/>
            <p:cNvSpPr/>
            <p:nvPr/>
          </p:nvSpPr>
          <p:spPr>
            <a:xfrm>
              <a:off x="72008" y="2060848"/>
              <a:ext cx="2286016" cy="2072842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marL="241068" indent="-241068">
                <a:defRPr/>
              </a:pPr>
              <a:endParaRPr lang="es-ES" sz="1400" dirty="0" smtClean="0">
                <a:latin typeface="Arial" pitchFamily="34" charset="0"/>
                <a:sym typeface="Gill Sans" charset="0"/>
              </a:endParaRP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Nicaragua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Guatemala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Honduras 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Costa Rica 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El Salvador 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China  (Taiwán) 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Singapur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Chile </a:t>
              </a:r>
            </a:p>
            <a:p>
              <a:pPr marL="241068" indent="-241068">
                <a:defRPr/>
              </a:pPr>
              <a:r>
                <a:rPr lang="es-ES" sz="1400" dirty="0" smtClean="0">
                  <a:latin typeface="Arial" pitchFamily="34" charset="0"/>
                  <a:sym typeface="Gill Sans" charset="0"/>
                </a:rPr>
                <a:t>Perú</a:t>
              </a:r>
            </a:p>
            <a:p>
              <a:pPr algn="ctr">
                <a:spcAft>
                  <a:spcPts val="600"/>
                </a:spcAft>
                <a:defRPr/>
              </a:pP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0" name="Rectangle 5"/>
            <p:cNvSpPr/>
            <p:nvPr/>
          </p:nvSpPr>
          <p:spPr bwMode="auto">
            <a:xfrm>
              <a:off x="142844" y="1643051"/>
              <a:ext cx="2214578" cy="4286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ES" sz="1600" dirty="0" smtClean="0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</a:rPr>
                <a:t>Acuerdos Comerciales</a:t>
              </a:r>
              <a:endParaRPr lang="es-ES" sz="1600" dirty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  <p:sp>
          <p:nvSpPr>
            <p:cNvPr id="41" name="Round Diagonal Corner Rectangle 19"/>
            <p:cNvSpPr/>
            <p:nvPr/>
          </p:nvSpPr>
          <p:spPr>
            <a:xfrm>
              <a:off x="2500298" y="2143116"/>
              <a:ext cx="2000264" cy="1928826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marL="241068" indent="-241068">
                <a:defRPr/>
              </a:pPr>
              <a:r>
                <a:rPr lang="es-CO" sz="1600" dirty="0" smtClean="0">
                  <a:latin typeface="Arial" pitchFamily="34" charset="0"/>
                  <a:sym typeface="Gill Sans" charset="0"/>
                </a:rPr>
                <a:t>México</a:t>
              </a:r>
            </a:p>
            <a:p>
              <a:pPr marL="241068" indent="-241068">
                <a:defRPr/>
              </a:pPr>
              <a:r>
                <a:rPr lang="es-CO" sz="1600" dirty="0" smtClean="0">
                  <a:latin typeface="Arial" pitchFamily="34" charset="0"/>
                  <a:sym typeface="Gill Sans" charset="0"/>
                </a:rPr>
                <a:t>Colombia</a:t>
              </a:r>
            </a:p>
            <a:p>
              <a:pPr marL="241068" indent="-241068">
                <a:defRPr/>
              </a:pPr>
              <a:r>
                <a:rPr lang="es-CO" sz="1600" dirty="0" smtClean="0">
                  <a:latin typeface="Arial" pitchFamily="34" charset="0"/>
                  <a:sym typeface="Gill Sans" charset="0"/>
                </a:rPr>
                <a:t>Republica Dominicana</a:t>
              </a:r>
            </a:p>
            <a:p>
              <a:pPr algn="ctr">
                <a:spcAft>
                  <a:spcPts val="600"/>
                </a:spcAft>
                <a:defRPr/>
              </a:pPr>
              <a:endParaRPr lang="en-US" sz="1600" dirty="0">
                <a:latin typeface="Arial Narrow" pitchFamily="34" charset="0"/>
              </a:endParaRPr>
            </a:p>
          </p:txBody>
        </p:sp>
        <p:sp>
          <p:nvSpPr>
            <p:cNvPr id="42" name="Round Diagonal Corner Rectangle 19"/>
            <p:cNvSpPr/>
            <p:nvPr/>
          </p:nvSpPr>
          <p:spPr>
            <a:xfrm>
              <a:off x="142844" y="4929198"/>
              <a:ext cx="2000264" cy="1857388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algn="just">
                <a:defRPr/>
              </a:pPr>
              <a:r>
                <a:rPr lang="es-CO" sz="1500" dirty="0" smtClean="0">
                  <a:latin typeface="Arial" pitchFamily="34" charset="0"/>
                  <a:sym typeface="Gill Sans" charset="0"/>
                </a:rPr>
                <a:t>Estados Unidos</a:t>
              </a:r>
            </a:p>
            <a:p>
              <a:pPr algn="just">
                <a:defRPr/>
              </a:pPr>
              <a:r>
                <a:rPr lang="es-CO" sz="1500" dirty="0" smtClean="0">
                  <a:latin typeface="Arial" pitchFamily="34" charset="0"/>
                  <a:sym typeface="Gill Sans" charset="0"/>
                </a:rPr>
                <a:t>Canadá</a:t>
              </a:r>
              <a:endParaRPr lang="es-CO" sz="1500" dirty="0">
                <a:latin typeface="Arial" pitchFamily="34" charset="0"/>
                <a:sym typeface="Gill Sans" charset="0"/>
              </a:endParaRPr>
            </a:p>
          </p:txBody>
        </p:sp>
        <p:sp>
          <p:nvSpPr>
            <p:cNvPr id="43" name="Round Diagonal Corner Rectangle 19"/>
            <p:cNvSpPr/>
            <p:nvPr/>
          </p:nvSpPr>
          <p:spPr>
            <a:xfrm>
              <a:off x="2286016" y="4929198"/>
              <a:ext cx="2214578" cy="1785950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anchor="ctr"/>
            <a:lstStyle/>
            <a:p>
              <a:pPr marL="342900" indent="-342900" defTabSz="914051">
                <a:defRPr/>
              </a:pPr>
              <a:r>
                <a:rPr lang="es-CO" sz="1600" dirty="0" smtClean="0">
                  <a:ea typeface="ＭＳ Ｐゴシック" charset="-128"/>
                  <a:sym typeface="Gill Sans" charset="0"/>
                </a:rPr>
                <a:t>Colombia</a:t>
              </a:r>
              <a:endParaRPr lang="es-ES" sz="1600" dirty="0" smtClean="0">
                <a:ea typeface="ＭＳ Ｐゴシック" charset="-128"/>
                <a:sym typeface="Gill Sans" charset="0"/>
              </a:endParaRPr>
            </a:p>
            <a:p>
              <a:pPr marL="342900" indent="-342900" defTabSz="914051">
                <a:defRPr/>
              </a:pPr>
              <a:r>
                <a:rPr lang="es-CO" sz="1600" dirty="0" smtClean="0">
                  <a:sym typeface="Gill Sans" charset="0"/>
                </a:rPr>
                <a:t>CA y Panamá – UE</a:t>
              </a:r>
            </a:p>
            <a:p>
              <a:pPr marL="342900" indent="-342900" defTabSz="914051">
                <a:defRPr/>
              </a:pPr>
              <a:r>
                <a:rPr lang="es-CO" sz="1600" dirty="0" smtClean="0">
                  <a:sym typeface="Gill Sans" charset="0"/>
                </a:rPr>
                <a:t>CA y Panamá</a:t>
              </a:r>
              <a:r>
                <a:rPr lang="es-ES" sz="1600" dirty="0" smtClean="0">
                  <a:ea typeface="ＭＳ Ｐゴシック" charset="-128"/>
                  <a:sym typeface="Gill Sans" charset="0"/>
                </a:rPr>
                <a:t> – México </a:t>
              </a:r>
            </a:p>
          </p:txBody>
        </p:sp>
        <p:sp>
          <p:nvSpPr>
            <p:cNvPr id="44" name="Rectangle 5"/>
            <p:cNvSpPr/>
            <p:nvPr/>
          </p:nvSpPr>
          <p:spPr bwMode="auto">
            <a:xfrm>
              <a:off x="214282" y="4357694"/>
              <a:ext cx="1928826" cy="5000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CO" sz="1600" dirty="0" smtClean="0">
                  <a:solidFill>
                    <a:srgbClr val="FFFFFF"/>
                  </a:solidFill>
                  <a:ea typeface="MS PGothic" pitchFamily="34" charset="-128"/>
                </a:rPr>
                <a:t>Acuerdos Suscritos aún no Vigentes</a:t>
              </a:r>
              <a:endParaRPr lang="es-ES" sz="16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5" name="44 Elipse"/>
            <p:cNvSpPr/>
            <p:nvPr/>
          </p:nvSpPr>
          <p:spPr bwMode="auto">
            <a:xfrm>
              <a:off x="1000100" y="4068771"/>
              <a:ext cx="428628" cy="360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s-CO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ctangle 5"/>
            <p:cNvSpPr/>
            <p:nvPr/>
          </p:nvSpPr>
          <p:spPr bwMode="auto">
            <a:xfrm>
              <a:off x="2357454" y="4357694"/>
              <a:ext cx="2143140" cy="5000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1225"/>
              <a:r>
                <a:rPr lang="es-CO" sz="1600" dirty="0" smtClean="0">
                  <a:solidFill>
                    <a:srgbClr val="FFFFFF"/>
                  </a:solidFill>
                  <a:ea typeface="MS PGothic" pitchFamily="34" charset="-128"/>
                </a:rPr>
                <a:t>Acuerdos  en negociación</a:t>
              </a:r>
              <a:endParaRPr lang="es-ES" sz="16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7" name="46 Elipse"/>
            <p:cNvSpPr/>
            <p:nvPr/>
          </p:nvSpPr>
          <p:spPr bwMode="auto">
            <a:xfrm>
              <a:off x="3214678" y="4071942"/>
              <a:ext cx="428628" cy="360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lang="es-CO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8" name="47 Elipse"/>
          <p:cNvSpPr/>
          <p:nvPr/>
        </p:nvSpPr>
        <p:spPr bwMode="auto">
          <a:xfrm>
            <a:off x="5572132" y="1357298"/>
            <a:ext cx="428628" cy="360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48 Elipse"/>
          <p:cNvSpPr/>
          <p:nvPr/>
        </p:nvSpPr>
        <p:spPr bwMode="auto">
          <a:xfrm>
            <a:off x="1000100" y="1357298"/>
            <a:ext cx="428628" cy="360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49 Elipse"/>
          <p:cNvSpPr/>
          <p:nvPr/>
        </p:nvSpPr>
        <p:spPr bwMode="auto">
          <a:xfrm>
            <a:off x="3286116" y="1285860"/>
            <a:ext cx="428628" cy="360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50 Elipse"/>
          <p:cNvSpPr/>
          <p:nvPr/>
        </p:nvSpPr>
        <p:spPr bwMode="auto">
          <a:xfrm>
            <a:off x="7929586" y="1285860"/>
            <a:ext cx="428628" cy="360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6635080" cy="1143000"/>
          </a:xfrm>
        </p:spPr>
        <p:txBody>
          <a:bodyPr/>
          <a:lstStyle/>
          <a:p>
            <a:r>
              <a:rPr lang="es-CO" dirty="0" smtClean="0"/>
              <a:t>Empresas de Alta tecnología establecidas en Costa Rica</a:t>
            </a:r>
            <a:endParaRPr lang="es-C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6237"/>
            <a:ext cx="8304609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Régimen de Zona Franca: Incentivos Fiscales</a:t>
            </a: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1412776"/>
          <a:ext cx="6792417" cy="3245796"/>
        </p:xfrm>
        <a:graphic>
          <a:graphicData uri="http://schemas.openxmlformats.org/drawingml/2006/table">
            <a:tbl>
              <a:tblPr/>
              <a:tblGrid>
                <a:gridCol w="2567116"/>
                <a:gridCol w="2100368"/>
                <a:gridCol w="2124933"/>
              </a:tblGrid>
              <a:tr h="3793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Impuestos en Costa 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Tasa Impositiva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 Narrow"/>
                        </a:rPr>
                        <a:t>Régimen Zona Franca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Aranceles </a:t>
                      </a:r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impo</a:t>
                      </a: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/expo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Varía dependiendo del producto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Impuestos de remesas al exterior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 general sobre ventas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 a las propiedades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 por 10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 sobre el transpaso de bienes inmuebles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 por 10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 de patente municipal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 por 10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 sobre la retencion de regalías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Hasta 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63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Impuestos al interés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100% de exención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pic>
        <p:nvPicPr>
          <p:cNvPr id="17412" name="Picture 4" descr="http://t1.gstatic.com/images?q=tbn:ANd9GcQpdYXx3T7hxDzbjRP4hqf2JuxCMBOPwbyvvNEkmGWWjTQ5TPTu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3096344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7211144" cy="1143000"/>
          </a:xfrm>
        </p:spPr>
        <p:txBody>
          <a:bodyPr/>
          <a:lstStyle/>
          <a:p>
            <a:r>
              <a:rPr lang="es-CO" dirty="0" smtClean="0"/>
              <a:t>Costa </a:t>
            </a:r>
            <a:r>
              <a:rPr lang="es-CO" dirty="0" err="1" smtClean="0"/>
              <a:t>Rican</a:t>
            </a:r>
            <a:r>
              <a:rPr lang="es-CO" dirty="0" smtClean="0"/>
              <a:t> </a:t>
            </a:r>
            <a:r>
              <a:rPr lang="es-CO" dirty="0" err="1" smtClean="0"/>
              <a:t>Invesment</a:t>
            </a:r>
            <a:r>
              <a:rPr lang="es-CO" dirty="0" smtClean="0"/>
              <a:t> </a:t>
            </a:r>
            <a:r>
              <a:rPr lang="es-CO" dirty="0" err="1" smtClean="0"/>
              <a:t>Promotion</a:t>
            </a:r>
            <a:r>
              <a:rPr lang="es-CO" dirty="0" smtClean="0"/>
              <a:t> </a:t>
            </a:r>
            <a:r>
              <a:rPr lang="es-CO" dirty="0" err="1" smtClean="0"/>
              <a:t>Agency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3933056"/>
            <a:ext cx="7416800" cy="8010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5370" name="Picture 10" descr="http://www.crbusinessprogram.com/lecturers/images/ci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3914613" cy="187220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339752" y="47971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hlinkClick r:id="rId3"/>
              </a:rPr>
              <a:t>http://www.cinde.org/es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2339752" y="4221088"/>
            <a:ext cx="316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err="1" smtClean="0"/>
              <a:t>Telefono</a:t>
            </a:r>
            <a:r>
              <a:rPr lang="es-CO" dirty="0" smtClean="0"/>
              <a:t>: (+506) 2201-2800 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Panamá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7211144" cy="1143000"/>
          </a:xfrm>
        </p:spPr>
        <p:txBody>
          <a:bodyPr/>
          <a:lstStyle/>
          <a:p>
            <a:r>
              <a:rPr lang="es-CO" dirty="0" smtClean="0"/>
              <a:t>Razones para invertir en Panamá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323528" y="2852936"/>
            <a:ext cx="7416800" cy="4392612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Posición geográfica estratégica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CO" dirty="0" err="1" smtClean="0">
                <a:cs typeface="Arial" charset="0"/>
              </a:rPr>
              <a:t>Hub</a:t>
            </a:r>
            <a:r>
              <a:rPr lang="es-CO" dirty="0" smtClean="0">
                <a:cs typeface="Arial" charset="0"/>
              </a:rPr>
              <a:t> histórico de transito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Mayor plataforma aérea de América Latina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Canal de Panamá -  Principal vía marítima del mundo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CO" dirty="0" smtClean="0">
                <a:cs typeface="Arial" charset="0"/>
              </a:rPr>
              <a:t>Zona libre de Colón</a:t>
            </a:r>
          </a:p>
          <a:p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79488" y="5517232"/>
            <a:ext cx="7416800" cy="8010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26" name="Picture 2" descr="Z:\ARCHIVOS TEMPORALES EN EJECUCION\PAM\fotos\PANAMA1.50105439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555479" cy="2488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s-CO" dirty="0" smtClean="0"/>
              <a:t>Zonas Francas en Panamá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395536" y="1196752"/>
            <a:ext cx="4680520" cy="3744416"/>
          </a:xfrm>
        </p:spPr>
        <p:txBody>
          <a:bodyPr/>
          <a:lstStyle/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endParaRPr lang="es-PA" sz="1650" dirty="0" smtClean="0"/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Exoneración de impuestos y derechos de exportación y todo bien o servicio requerido para sus operaciones.</a:t>
            </a:r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Exoneración del Impuesto sobre activos de capital o bienes.</a:t>
            </a:r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Exoneración del Impuesto sobre la renta en los servicios de almacenamiento y bodegas que surten sus efectos en el exterior.</a:t>
            </a:r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Permiso de Residente Permanente (Inversionista)</a:t>
            </a:r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Permiso de Residente Temporal</a:t>
            </a:r>
          </a:p>
          <a:p>
            <a:pPr lvl="1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PA" dirty="0" smtClean="0">
                <a:cs typeface="Arial" charset="0"/>
              </a:rPr>
              <a:t>Visa de  Corta Estancia</a:t>
            </a:r>
            <a:endParaRPr lang="es-CO" dirty="0">
              <a:cs typeface="Arial" charset="0"/>
            </a:endParaRPr>
          </a:p>
        </p:txBody>
      </p:sp>
      <p:pic>
        <p:nvPicPr>
          <p:cNvPr id="4" name="Picture 8" descr="Logo Zona Franc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880320" cy="3840427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995936" y="5949280"/>
            <a:ext cx="4680520" cy="648072"/>
          </a:xfrm>
          <a:prstGeom prst="rect">
            <a:avLst/>
          </a:prstGeom>
        </p:spPr>
        <p:txBody>
          <a:bodyPr/>
          <a:lstStyle/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A" sz="16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Fuente: </a:t>
            </a:r>
            <a:r>
              <a:rPr kumimoji="0" lang="es-PA" sz="16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Proinvex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dirty="0" smtClean="0"/>
              <a:t>Promoción de la Inversión en Panamá – PROINVEX </a:t>
            </a:r>
            <a:endParaRPr lang="es-CO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827584" y="3861048"/>
            <a:ext cx="7416800" cy="1368698"/>
          </a:xfrm>
        </p:spPr>
        <p:txBody>
          <a:bodyPr/>
          <a:lstStyle/>
          <a:p>
            <a:pPr algn="ctr"/>
            <a:r>
              <a:rPr lang="en-US" dirty="0" err="1" smtClean="0">
                <a:latin typeface="Calibri" pitchFamily="34" charset="0"/>
              </a:rPr>
              <a:t>Teléfono</a:t>
            </a:r>
            <a:r>
              <a:rPr lang="en-US" dirty="0" smtClean="0">
                <a:latin typeface="Calibri" pitchFamily="34" charset="0"/>
              </a:rPr>
              <a:t> (+507) 540-5300</a:t>
            </a:r>
          </a:p>
          <a:p>
            <a:pPr algn="ctr"/>
            <a:r>
              <a:rPr lang="en-US" dirty="0" smtClean="0">
                <a:latin typeface="Calibri" pitchFamily="34" charset="0"/>
                <a:hlinkClick r:id="rId2"/>
              </a:rPr>
              <a:t>www.proinvex.gob.pa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hlinkClick r:id="rId3"/>
              </a:rPr>
              <a:t>proinvex@mici.gob.pa</a:t>
            </a:r>
            <a:endParaRPr lang="es-CO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348880"/>
            <a:ext cx="3975135" cy="1008112"/>
          </a:xfrm>
          <a:prstGeom prst="rect">
            <a:avLst/>
          </a:prstGeom>
          <a:effectLst>
            <a:reflection stA="23000" endPos="51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6165850"/>
            <a:ext cx="4629150" cy="503238"/>
          </a:xfrm>
        </p:spPr>
        <p:txBody>
          <a:bodyPr/>
          <a:lstStyle/>
          <a:p>
            <a:pPr algn="l">
              <a:defRPr/>
            </a:pPr>
            <a: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  <a:t>www.proexport.com.co</a:t>
            </a:r>
            <a:br>
              <a:rPr lang="es-CO" sz="28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s-CO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650" y="1071546"/>
            <a:ext cx="8229600" cy="280035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Álvaro Gómez-Escalante</a:t>
            </a: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Director </a:t>
            </a:r>
          </a:p>
          <a:p>
            <a:pPr algn="r" eaLnBrk="0" hangingPunct="0"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Centroamérica </a:t>
            </a: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Sur</a:t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agomez@proexport.com.co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San José-Costa Rica</a:t>
            </a:r>
          </a:p>
          <a:p>
            <a:pPr algn="r" eaLnBrk="0" hangingPunct="0">
              <a:defRPr/>
            </a:pPr>
            <a: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es-CO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9460" name="3 Imagen" descr="background GRACIAS.jpg"/>
          <p:cNvPicPr>
            <a:picLocks noChangeAspect="1"/>
          </p:cNvPicPr>
          <p:nvPr/>
        </p:nvPicPr>
        <p:blipFill>
          <a:blip r:embed="rId2" cstate="print"/>
          <a:srcRect t="34334" b="41727"/>
          <a:stretch>
            <a:fillRect/>
          </a:stretch>
        </p:blipFill>
        <p:spPr bwMode="auto">
          <a:xfrm>
            <a:off x="0" y="5402263"/>
            <a:ext cx="91805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5 Imagen" descr="Imagen1franja bandera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13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7188" y="4000504"/>
            <a:ext cx="8429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www.proexport.com.co</a:t>
            </a:r>
          </a:p>
        </p:txBody>
      </p:sp>
      <p:pic>
        <p:nvPicPr>
          <p:cNvPr id="19463" name="1 Imagen" descr="Logo_Proex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571612"/>
            <a:ext cx="246856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 rot="5400000">
            <a:off x="3391694" y="2250268"/>
            <a:ext cx="13589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/>
          </p:cNvSpPr>
          <p:nvPr/>
        </p:nvSpPr>
        <p:spPr bwMode="auto">
          <a:xfrm>
            <a:off x="0" y="0"/>
            <a:ext cx="7380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s-CR" sz="2800" b="1" dirty="0" smtClean="0">
                <a:solidFill>
                  <a:schemeClr val="bg1"/>
                </a:solidFill>
                <a:latin typeface="Arial Narrow" pitchFamily="34" charset="0"/>
              </a:rPr>
              <a:t>Durante 2011 las importaciones de Costa Rica desde el mundo crecieron 31% frente a 2010</a:t>
            </a: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19088" indent="-319088" algn="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3" name="3 CuadroTexto"/>
          <p:cNvSpPr txBox="1">
            <a:spLocks noChangeArrowheads="1"/>
          </p:cNvSpPr>
          <p:nvPr/>
        </p:nvSpPr>
        <p:spPr bwMode="auto">
          <a:xfrm>
            <a:off x="0" y="6357958"/>
            <a:ext cx="24383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700" dirty="0">
                <a:latin typeface="Arial" pitchFamily="34" charset="0"/>
              </a:rPr>
              <a:t>Fuente</a:t>
            </a:r>
            <a:r>
              <a:rPr lang="es-CO" sz="700" dirty="0" smtClean="0">
                <a:latin typeface="Arial" pitchFamily="34" charset="0"/>
              </a:rPr>
              <a:t>: TRADEMAP.  </a:t>
            </a:r>
            <a:r>
              <a:rPr lang="es-CO" sz="700" dirty="0" err="1" smtClean="0">
                <a:latin typeface="Arial" pitchFamily="34" charset="0"/>
              </a:rPr>
              <a:t>Calñculos</a:t>
            </a:r>
            <a:r>
              <a:rPr lang="es-CO" sz="700" dirty="0" smtClean="0">
                <a:latin typeface="Arial" pitchFamily="34" charset="0"/>
              </a:rPr>
              <a:t>  </a:t>
            </a:r>
            <a:r>
              <a:rPr lang="es-CO" sz="700" dirty="0">
                <a:latin typeface="Arial" pitchFamily="34" charset="0"/>
              </a:rPr>
              <a:t>PROEXPORT 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059832" y="1124744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Arial Narrow" pitchFamily="34" charset="0"/>
              </a:rPr>
              <a:t>Importaciones Costa Rica </a:t>
            </a:r>
            <a:endParaRPr lang="es-CO" sz="2400" b="1" dirty="0">
              <a:latin typeface="Arial Narrow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0" y="1988840"/>
          <a:ext cx="50760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3779912" y="2492896"/>
          <a:ext cx="5598368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499992" y="1772816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itchFamily="34" charset="0"/>
              </a:rPr>
              <a:t>Participación sectorial de las exportaciones colombianas en el mercado de                     Costa  Rica  2011</a:t>
            </a:r>
            <a:endParaRPr lang="es-CO" b="1" dirty="0">
              <a:latin typeface="Arial Narrow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27584" y="1772816"/>
            <a:ext cx="3024365" cy="6048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1" dirty="0" smtClean="0">
                <a:latin typeface="Arial Narrow" pitchFamily="34" charset="0"/>
                <a:cs typeface="Arial" charset="0"/>
              </a:rPr>
              <a:t>Principales proveedores de Costa Rica  2011</a:t>
            </a:r>
            <a:endParaRPr lang="es-CO" sz="18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6" grpId="0">
        <p:bldAsOne/>
      </p:bldGraphic>
      <p:bldGraphic spid="11" grpId="0">
        <p:bldAsOne/>
      </p:bldGraphic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/>
          </p:cNvSpPr>
          <p:nvPr/>
        </p:nvSpPr>
        <p:spPr bwMode="auto">
          <a:xfrm>
            <a:off x="0" y="0"/>
            <a:ext cx="7380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s-CR" sz="2800" b="1" dirty="0" smtClean="0">
                <a:solidFill>
                  <a:schemeClr val="bg1"/>
                </a:solidFill>
                <a:latin typeface="Arial Narrow" pitchFamily="34" charset="0"/>
              </a:rPr>
              <a:t>Durante 2011 las importaciones de Panamá desde el mundo crecieron 30% frente a 2010</a:t>
            </a:r>
            <a:endParaRPr lang="es-E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19088" indent="-319088"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19088" indent="-319088" algn="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203848" y="1052736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Arial Narrow" pitchFamily="34" charset="0"/>
              </a:rPr>
              <a:t>Importaciones Panamá</a:t>
            </a:r>
            <a:endParaRPr lang="es-CO" sz="2400" b="1" dirty="0">
              <a:latin typeface="Arial Narrow" pitchFamily="34" charset="0"/>
            </a:endParaRPr>
          </a:p>
        </p:txBody>
      </p:sp>
      <p:graphicFrame>
        <p:nvGraphicFramePr>
          <p:cNvPr id="6" name="3 Gráfico"/>
          <p:cNvGraphicFramePr/>
          <p:nvPr/>
        </p:nvGraphicFramePr>
        <p:xfrm>
          <a:off x="0" y="2132856"/>
          <a:ext cx="4716015" cy="415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0" y="6357958"/>
            <a:ext cx="24383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700" dirty="0">
                <a:latin typeface="Arial" pitchFamily="34" charset="0"/>
              </a:rPr>
              <a:t>Fuente</a:t>
            </a:r>
            <a:r>
              <a:rPr lang="es-CO" sz="700" dirty="0" smtClean="0">
                <a:latin typeface="Arial" pitchFamily="34" charset="0"/>
              </a:rPr>
              <a:t>: TRADEMAP.  </a:t>
            </a:r>
            <a:r>
              <a:rPr lang="es-CO" sz="700" dirty="0" err="1" smtClean="0">
                <a:latin typeface="Arial" pitchFamily="34" charset="0"/>
              </a:rPr>
              <a:t>Calñculos</a:t>
            </a:r>
            <a:r>
              <a:rPr lang="es-CO" sz="700" dirty="0" smtClean="0">
                <a:latin typeface="Arial" pitchFamily="34" charset="0"/>
              </a:rPr>
              <a:t>  </a:t>
            </a:r>
            <a:r>
              <a:rPr lang="es-CO" sz="700" dirty="0">
                <a:latin typeface="Arial" pitchFamily="34" charset="0"/>
              </a:rPr>
              <a:t>PROEXPORT </a:t>
            </a:r>
          </a:p>
        </p:txBody>
      </p:sp>
      <p:graphicFrame>
        <p:nvGraphicFramePr>
          <p:cNvPr id="12" name="2 Gráfico"/>
          <p:cNvGraphicFramePr/>
          <p:nvPr/>
        </p:nvGraphicFramePr>
        <p:xfrm>
          <a:off x="3977680" y="2636912"/>
          <a:ext cx="516632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4418105" y="1700808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itchFamily="34" charset="0"/>
              </a:rPr>
              <a:t>Participación sectorial de las exportaciones colombianas en el mercado de                     Panamá  2011</a:t>
            </a:r>
            <a:endParaRPr lang="es-CO" b="1" dirty="0">
              <a:latin typeface="Arial Narrow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043608" y="1700808"/>
            <a:ext cx="2678508" cy="576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1" dirty="0" smtClean="0">
                <a:latin typeface="Arial Narrow" pitchFamily="34" charset="0"/>
                <a:cs typeface="Arial" charset="0"/>
              </a:rPr>
              <a:t>Principales proveedores de Panamá  2011</a:t>
            </a:r>
            <a:endParaRPr lang="es-CO" sz="1800" b="1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6" grpId="0">
        <p:bldAsOne/>
      </p:bldGraphic>
      <p:bldGraphic spid="12" grpId="0">
        <p:bldAsOne/>
      </p:bldGraphic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/>
          </p:cNvSpPr>
          <p:nvPr/>
        </p:nvSpPr>
        <p:spPr bwMode="auto">
          <a:xfrm>
            <a:off x="0" y="0"/>
            <a:ext cx="7380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s-CR" sz="2800" b="1" dirty="0" smtClean="0">
                <a:solidFill>
                  <a:schemeClr val="bg1"/>
                </a:solidFill>
                <a:latin typeface="Arial Narrow" pitchFamily="34" charset="0"/>
              </a:rPr>
              <a:t>Durante 2011 las importaciones de Nicaragua desde el mundo crecieron 18% frente a 2010</a:t>
            </a:r>
            <a:endParaRPr lang="es-E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19088" indent="-319088" algn="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s-E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203848" y="1124744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Arial Narrow" pitchFamily="34" charset="0"/>
              </a:rPr>
              <a:t>Importaciones Nicaragua</a:t>
            </a:r>
            <a:endParaRPr lang="es-CO" sz="2400" b="1" dirty="0">
              <a:latin typeface="Arial Narrow" pitchFamily="34" charset="0"/>
            </a:endParaRPr>
          </a:p>
        </p:txBody>
      </p:sp>
      <p:graphicFrame>
        <p:nvGraphicFramePr>
          <p:cNvPr id="7" name="4 Gráfico"/>
          <p:cNvGraphicFramePr/>
          <p:nvPr/>
        </p:nvGraphicFramePr>
        <p:xfrm>
          <a:off x="0" y="1988840"/>
          <a:ext cx="46440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0" y="6357958"/>
            <a:ext cx="24383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700" dirty="0">
                <a:latin typeface="Arial" pitchFamily="34" charset="0"/>
              </a:rPr>
              <a:t>Fuente</a:t>
            </a:r>
            <a:r>
              <a:rPr lang="es-CO" sz="700" dirty="0" smtClean="0">
                <a:latin typeface="Arial" pitchFamily="34" charset="0"/>
              </a:rPr>
              <a:t>: TRADEMAP.  </a:t>
            </a:r>
            <a:r>
              <a:rPr lang="es-CO" sz="700" dirty="0" err="1" smtClean="0">
                <a:latin typeface="Arial" pitchFamily="34" charset="0"/>
              </a:rPr>
              <a:t>Calñculos</a:t>
            </a:r>
            <a:r>
              <a:rPr lang="es-CO" sz="700" dirty="0" smtClean="0">
                <a:latin typeface="Arial" pitchFamily="34" charset="0"/>
              </a:rPr>
              <a:t>  </a:t>
            </a:r>
            <a:r>
              <a:rPr lang="es-CO" sz="700" dirty="0">
                <a:latin typeface="Arial" pitchFamily="34" charset="0"/>
              </a:rPr>
              <a:t>PROEXPORT </a:t>
            </a:r>
          </a:p>
        </p:txBody>
      </p:sp>
      <p:graphicFrame>
        <p:nvGraphicFramePr>
          <p:cNvPr id="13" name="3 Gráfico"/>
          <p:cNvGraphicFramePr/>
          <p:nvPr/>
        </p:nvGraphicFramePr>
        <p:xfrm>
          <a:off x="3851920" y="2780928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 CuadroTexto"/>
          <p:cNvSpPr txBox="1"/>
          <p:nvPr/>
        </p:nvSpPr>
        <p:spPr>
          <a:xfrm>
            <a:off x="971600" y="1772816"/>
            <a:ext cx="2678525" cy="684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b="1" dirty="0" smtClean="0">
                <a:latin typeface="Arial Narrow" pitchFamily="34" charset="0"/>
              </a:rPr>
              <a:t>Principales proveedores de Nicaragua  2011</a:t>
            </a:r>
            <a:endParaRPr lang="es-CO" sz="1800" b="1" dirty="0">
              <a:latin typeface="Arial Narrow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18105" y="1700808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 Narrow" pitchFamily="34" charset="0"/>
              </a:rPr>
              <a:t>Participación sectorial de las exportaciones colombianas en el mercado de                     Nicaragua  2011</a:t>
            </a:r>
            <a:endParaRPr lang="es-CO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7" grpId="0">
        <p:bldAsOne/>
      </p:bldGraphic>
      <p:bldGraphic spid="13" grpId="0">
        <p:bldAsOne/>
      </p:bldGraphic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Perfil del Consumidor</a:t>
            </a:r>
            <a:endParaRPr lang="es-CR" dirty="0"/>
          </a:p>
        </p:txBody>
      </p:sp>
      <p:sp>
        <p:nvSpPr>
          <p:cNvPr id="6" name="Rounded Rectangle 26"/>
          <p:cNvSpPr>
            <a:spLocks noChangeArrowheads="1"/>
          </p:cNvSpPr>
          <p:nvPr/>
        </p:nvSpPr>
        <p:spPr bwMode="auto">
          <a:xfrm>
            <a:off x="1259632" y="1514612"/>
            <a:ext cx="7226944" cy="529605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 Informales en su cultura empresarial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ounded Rectangle 32"/>
          <p:cNvSpPr>
            <a:spLocks noChangeArrowheads="1"/>
          </p:cNvSpPr>
          <p:nvPr/>
        </p:nvSpPr>
        <p:spPr bwMode="auto">
          <a:xfrm>
            <a:off x="1259632" y="2162684"/>
            <a:ext cx="7226944" cy="792088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La puntualidad es flexible, debe de darse un margen de espera de entre 15 y 30 minutos</a:t>
            </a:r>
          </a:p>
        </p:txBody>
      </p:sp>
      <p:sp>
        <p:nvSpPr>
          <p:cNvPr id="11" name="Rounded Rectangle 35"/>
          <p:cNvSpPr>
            <a:spLocks noChangeArrowheads="1"/>
          </p:cNvSpPr>
          <p:nvPr/>
        </p:nvSpPr>
        <p:spPr bwMode="auto">
          <a:xfrm>
            <a:off x="1259632" y="4034892"/>
            <a:ext cx="7226300" cy="576064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Tardan en tomar decisiones</a:t>
            </a:r>
          </a:p>
        </p:txBody>
      </p:sp>
      <p:sp>
        <p:nvSpPr>
          <p:cNvPr id="12" name="Rounded Rectangle 32"/>
          <p:cNvSpPr>
            <a:spLocks noChangeArrowheads="1"/>
          </p:cNvSpPr>
          <p:nvPr/>
        </p:nvSpPr>
        <p:spPr bwMode="auto">
          <a:xfrm>
            <a:off x="1259632" y="3098788"/>
            <a:ext cx="7189788" cy="792088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s-CO" sz="20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Llegar puntualmente – aunque deba esperar – y reconfirmar de ser</a:t>
            </a:r>
          </a:p>
          <a:p>
            <a:pPr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 posible un día antes</a:t>
            </a:r>
          </a:p>
          <a:p>
            <a:pPr>
              <a:defRPr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19" name="Rounded Rectangle 35"/>
          <p:cNvSpPr>
            <a:spLocks noChangeArrowheads="1"/>
          </p:cNvSpPr>
          <p:nvPr/>
        </p:nvSpPr>
        <p:spPr bwMode="auto">
          <a:xfrm>
            <a:off x="1259632" y="5403044"/>
            <a:ext cx="7226300" cy="70013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El precio y la marca definen la decisión de compra, por encima de la calidad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ounded Rectangle 35"/>
          <p:cNvSpPr>
            <a:spLocks noChangeArrowheads="1"/>
          </p:cNvSpPr>
          <p:nvPr/>
        </p:nvSpPr>
        <p:spPr bwMode="auto">
          <a:xfrm>
            <a:off x="1259632" y="4754972"/>
            <a:ext cx="7226300" cy="576064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</a:rPr>
              <a:t>No dicen “no”, usan eufemismos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resentación Proexpor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ón Proexpor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ción Proexpor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Proexport 2</Template>
  <TotalTime>6913</TotalTime>
  <Words>3816</Words>
  <Application>Microsoft Office PowerPoint</Application>
  <PresentationFormat>Presentación en pantalla (4:3)</PresentationFormat>
  <Paragraphs>670</Paragraphs>
  <Slides>57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57</vt:i4>
      </vt:variant>
    </vt:vector>
  </HeadingPairs>
  <TitlesOfParts>
    <vt:vector size="60" baseType="lpstr">
      <vt:lpstr>Presentación Proexport 2</vt:lpstr>
      <vt:lpstr>1_Presentación Proexport 2</vt:lpstr>
      <vt:lpstr>2_Presentación Proexport 2</vt:lpstr>
      <vt:lpstr>Diapositiva 1</vt:lpstr>
      <vt:lpstr>Perfil del Mercado</vt:lpstr>
      <vt:lpstr>Perfil del Mercado</vt:lpstr>
      <vt:lpstr>Perfil del Mercado - Logística</vt:lpstr>
      <vt:lpstr>Acuerdos comerciales vigentes</vt:lpstr>
      <vt:lpstr>Diapositiva 6</vt:lpstr>
      <vt:lpstr>Diapositiva 7</vt:lpstr>
      <vt:lpstr>Diapositiva 8</vt:lpstr>
      <vt:lpstr>Perfil del Consumidor</vt:lpstr>
      <vt:lpstr>Perfil del Consumidor</vt:lpstr>
      <vt:lpstr>Aseguramiento del Pago</vt:lpstr>
      <vt:lpstr>Tendencias del mercado y Oportunidades </vt:lpstr>
      <vt:lpstr>Canales de Distribución</vt:lpstr>
      <vt:lpstr>Agroindustria</vt:lpstr>
      <vt:lpstr>Agroindustria</vt:lpstr>
      <vt:lpstr>Agroindustria y Manufactura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Manufacturas</vt:lpstr>
      <vt:lpstr>Prendas de Vestir </vt:lpstr>
      <vt:lpstr>Servicios </vt:lpstr>
      <vt:lpstr>Servicios </vt:lpstr>
      <vt:lpstr>Servicios</vt:lpstr>
      <vt:lpstr>Servicios</vt:lpstr>
      <vt:lpstr>Panamá Compra</vt:lpstr>
      <vt:lpstr>Tratados Libre Comercio Productos con Potencial  Costa Rica </vt:lpstr>
      <vt:lpstr>Productos Potenciales con eventual TLC</vt:lpstr>
      <vt:lpstr>Diapositiva 39</vt:lpstr>
      <vt:lpstr>Diapositiva 40</vt:lpstr>
      <vt:lpstr>Diapositiva 41</vt:lpstr>
      <vt:lpstr>Tratados Libre Comercio Productos con Potencial  Panamá</vt:lpstr>
      <vt:lpstr>Diapositiva 43</vt:lpstr>
      <vt:lpstr>Diapositiva 44</vt:lpstr>
      <vt:lpstr>Diapositiva 45</vt:lpstr>
      <vt:lpstr>www.proexport.com.co </vt:lpstr>
      <vt:lpstr>Diapositiva 47</vt:lpstr>
      <vt:lpstr>Costa Rica  </vt:lpstr>
      <vt:lpstr>Razones para Invertir en Costa Rica</vt:lpstr>
      <vt:lpstr>Empresas de Alta tecnología establecidas en Costa Rica</vt:lpstr>
      <vt:lpstr>Régimen de Zona Franca: Incentivos Fiscales</vt:lpstr>
      <vt:lpstr>Costa Rican Invesment Promotion Agency</vt:lpstr>
      <vt:lpstr>Panamá</vt:lpstr>
      <vt:lpstr>Razones para invertir en Panamá</vt:lpstr>
      <vt:lpstr>Zonas Francas en Panamá</vt:lpstr>
      <vt:lpstr>Promoción de la Inversión en Panamá – PROINVEX </vt:lpstr>
      <vt:lpstr>www.proexport.com.co </vt:lpstr>
    </vt:vector>
  </TitlesOfParts>
  <Company>EUREKA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abarth</dc:creator>
  <cp:lastModifiedBy>mmordo</cp:lastModifiedBy>
  <cp:revision>912</cp:revision>
  <dcterms:created xsi:type="dcterms:W3CDTF">2011-10-27T14:53:09Z</dcterms:created>
  <dcterms:modified xsi:type="dcterms:W3CDTF">2012-08-01T15:26:16Z</dcterms:modified>
</cp:coreProperties>
</file>