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rawings/drawing5.xml" ContentType="application/vnd.openxmlformats-officedocument.drawingml.chartshape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charts/chart16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  <p:sldMasterId id="2147483705" r:id="rId2"/>
  </p:sldMasterIdLst>
  <p:notesMasterIdLst>
    <p:notesMasterId r:id="rId71"/>
  </p:notesMasterIdLst>
  <p:sldIdLst>
    <p:sldId id="454" r:id="rId3"/>
    <p:sldId id="391" r:id="rId4"/>
    <p:sldId id="368" r:id="rId5"/>
    <p:sldId id="366" r:id="rId6"/>
    <p:sldId id="367" r:id="rId7"/>
    <p:sldId id="445" r:id="rId8"/>
    <p:sldId id="446" r:id="rId9"/>
    <p:sldId id="356" r:id="rId10"/>
    <p:sldId id="357" r:id="rId11"/>
    <p:sldId id="362" r:id="rId12"/>
    <p:sldId id="363" r:id="rId13"/>
    <p:sldId id="425" r:id="rId14"/>
    <p:sldId id="426" r:id="rId15"/>
    <p:sldId id="448" r:id="rId16"/>
    <p:sldId id="447" r:id="rId17"/>
    <p:sldId id="429" r:id="rId18"/>
    <p:sldId id="450" r:id="rId19"/>
    <p:sldId id="432" r:id="rId20"/>
    <p:sldId id="433" r:id="rId21"/>
    <p:sldId id="435" r:id="rId22"/>
    <p:sldId id="453" r:id="rId23"/>
    <p:sldId id="326" r:id="rId24"/>
    <p:sldId id="437" r:id="rId25"/>
    <p:sldId id="438" r:id="rId26"/>
    <p:sldId id="439" r:id="rId27"/>
    <p:sldId id="330" r:id="rId28"/>
    <p:sldId id="387" r:id="rId29"/>
    <p:sldId id="332" r:id="rId30"/>
    <p:sldId id="333" r:id="rId31"/>
    <p:sldId id="334" r:id="rId32"/>
    <p:sldId id="335" r:id="rId33"/>
    <p:sldId id="336" r:id="rId34"/>
    <p:sldId id="452" r:id="rId35"/>
    <p:sldId id="338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291" r:id="rId47"/>
    <p:sldId id="389" r:id="rId48"/>
    <p:sldId id="388" r:id="rId49"/>
    <p:sldId id="408" r:id="rId50"/>
    <p:sldId id="379" r:id="rId51"/>
    <p:sldId id="376" r:id="rId52"/>
    <p:sldId id="401" r:id="rId53"/>
    <p:sldId id="402" r:id="rId54"/>
    <p:sldId id="403" r:id="rId55"/>
    <p:sldId id="416" r:id="rId56"/>
    <p:sldId id="412" r:id="rId57"/>
    <p:sldId id="410" r:id="rId58"/>
    <p:sldId id="411" r:id="rId59"/>
    <p:sldId id="413" r:id="rId60"/>
    <p:sldId id="414" r:id="rId61"/>
    <p:sldId id="415" r:id="rId62"/>
    <p:sldId id="380" r:id="rId63"/>
    <p:sldId id="381" r:id="rId64"/>
    <p:sldId id="417" r:id="rId65"/>
    <p:sldId id="296" r:id="rId66"/>
    <p:sldId id="422" r:id="rId67"/>
    <p:sldId id="423" r:id="rId68"/>
    <p:sldId id="424" r:id="rId69"/>
    <p:sldId id="349" r:id="rId70"/>
  </p:sldIdLst>
  <p:sldSz cx="9144000" cy="6858000" type="screen4x3"/>
  <p:notesSz cx="6797675" cy="9928225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EBEBE"/>
    <a:srgbClr val="E8ECEB"/>
    <a:srgbClr val="0066CC"/>
    <a:srgbClr val="0033CC"/>
    <a:srgbClr val="FF0000"/>
    <a:srgbClr val="E12D1F"/>
    <a:srgbClr val="EAEAEA"/>
    <a:srgbClr val="A6A6A6"/>
    <a:srgbClr val="008000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9" autoAdjust="0"/>
    <p:restoredTop sz="74237" autoAdjust="0"/>
  </p:normalViewPr>
  <p:slideViewPr>
    <p:cSldViewPr>
      <p:cViewPr>
        <p:scale>
          <a:sx n="70" d="100"/>
          <a:sy n="70" d="100"/>
        </p:scale>
        <p:origin x="-91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proexpquisrv\Inf_Usuarios\SEGUIMIENTO%20IMPORT%20ECUADOR\DANE%20Exportaciones%20Col%20a%20Ecuador%20mensual\A&#241;o%202011\Exportaciones%20colombianas%20hacia%20Ecuador%20Enero%20-%20diciembre%20201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dmin\AppData\Local\Microsoft\Windows\Temporary%20Internet%20Files\Content.Outlook\9SUK1GME\tablas%20datos%20ordenados%20indicador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Microsoft\Windows\Temporary%20Internet%20Files\Content.Outlook\9SUK1GME\tablas%20datos%20ordenados%20indicador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PROEXPORT%20CORPORATIVA\PLANEACI&#211;N%20E%20INFORMES\Planeaci&#243;n%202012\Presentaci&#243;n%20oportunidades%20julio%202012\Importaciones%20Ecuador%20de%20Mundo%202009%2010%20y%2011.xlsx" TargetMode="External"/><Relationship Id="rId1" Type="http://schemas.openxmlformats.org/officeDocument/2006/relationships/themeOverride" Target="../theme/themeOverride1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Libro1" TargetMode="Externa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Libro1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Microsoft\Windows\Temporary%20Internet%20Files\Content.Outlook\9SUK1GME\tablas%20datos%20ordenados%20indicado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Microsoft\Windows\Temporary%20Internet%20Files\Content.Outlook\9SUK1GME\tablas%20datos%20ordenados%20indicador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Microsoft\Windows\Temporary%20Internet%20Files\Content.Outlook\9SUK1GME\graficas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dmin\Desktop\COMPOSICION%20SALARI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BALANZA%20COMERCIAL%20COLOMBI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BALANZA%20COMERCIAL%20COLOMBI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BALANZA%20COMERCIAL%20COLOMBIA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dmin\Desktop\BALANZA%20COMERCIAL%20COLOMB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/>
      <c:barChart>
        <c:barDir val="bar"/>
        <c:grouping val="clustered"/>
        <c:ser>
          <c:idx val="0"/>
          <c:order val="0"/>
          <c:dLbls>
            <c:dLbl>
              <c:idx val="14"/>
              <c:layout>
                <c:manualLayout>
                  <c:x val="-0.15138888888888891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s-CO"/>
              </a:p>
            </c:txPr>
            <c:showVal val="1"/>
          </c:dLbls>
          <c:cat>
            <c:strRef>
              <c:f>Hoja1!$B$4:$B$18</c:f>
              <c:strCache>
                <c:ptCount val="15"/>
                <c:pt idx="0">
                  <c:v>ELECTRICIDAD</c:v>
                </c:pt>
                <c:pt idx="1">
                  <c:v>CONSTRUCCION</c:v>
                </c:pt>
                <c:pt idx="2">
                  <c:v>INTERMADIACION FINANCIERA</c:v>
                </c:pt>
                <c:pt idx="3">
                  <c:v>REFINACION DE PETROLEO</c:v>
                </c:pt>
                <c:pt idx="4">
                  <c:v>OTROS SERVICIOS</c:v>
                </c:pt>
                <c:pt idx="5">
                  <c:v>PESCA</c:v>
                </c:pt>
                <c:pt idx="6">
                  <c:v>PIB</c:v>
                </c:pt>
                <c:pt idx="7">
                  <c:v>INDUSTRIA MANUFACTURERA</c:v>
                </c:pt>
                <c:pt idx="8">
                  <c:v>COMERCIO</c:v>
                </c:pt>
                <c:pt idx="9">
                  <c:v>TRANSPORTE Y ALMACENAMIENTO</c:v>
                </c:pt>
                <c:pt idx="10">
                  <c:v>AGRICULTURA</c:v>
                </c:pt>
                <c:pt idx="11">
                  <c:v>OTROS ELEMENTOS</c:v>
                </c:pt>
                <c:pt idx="12">
                  <c:v>EXPLOTACION DE MINAS</c:v>
                </c:pt>
                <c:pt idx="13">
                  <c:v>GOBIERNO GENERAL</c:v>
                </c:pt>
                <c:pt idx="14">
                  <c:v>SERVICIO DOMESTICO</c:v>
                </c:pt>
              </c:strCache>
            </c:strRef>
          </c:cat>
          <c:val>
            <c:numRef>
              <c:f>Hoja1!$C$4:$C$18</c:f>
              <c:numCache>
                <c:formatCode>General</c:formatCode>
                <c:ptCount val="15"/>
                <c:pt idx="0">
                  <c:v>31</c:v>
                </c:pt>
                <c:pt idx="1">
                  <c:v>21</c:v>
                </c:pt>
                <c:pt idx="2">
                  <c:v>11.1</c:v>
                </c:pt>
                <c:pt idx="3">
                  <c:v>9.8000000000000007</c:v>
                </c:pt>
                <c:pt idx="4">
                  <c:v>9.3000000000000007</c:v>
                </c:pt>
                <c:pt idx="5">
                  <c:v>8.5</c:v>
                </c:pt>
                <c:pt idx="6">
                  <c:v>7.8</c:v>
                </c:pt>
                <c:pt idx="7">
                  <c:v>6.9</c:v>
                </c:pt>
                <c:pt idx="8">
                  <c:v>6.3</c:v>
                </c:pt>
                <c:pt idx="9">
                  <c:v>6.1</c:v>
                </c:pt>
                <c:pt idx="10">
                  <c:v>5.9</c:v>
                </c:pt>
                <c:pt idx="11">
                  <c:v>4.0999999999999996</c:v>
                </c:pt>
                <c:pt idx="12">
                  <c:v>3.6</c:v>
                </c:pt>
                <c:pt idx="13">
                  <c:v>2.4</c:v>
                </c:pt>
                <c:pt idx="14">
                  <c:v>-5.0999999999999996</c:v>
                </c:pt>
              </c:numCache>
            </c:numRef>
          </c:val>
        </c:ser>
        <c:axId val="89071616"/>
        <c:axId val="89073152"/>
      </c:barChart>
      <c:catAx>
        <c:axId val="89071616"/>
        <c:scaling>
          <c:orientation val="minMax"/>
        </c:scaling>
        <c:axPos val="l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89073152"/>
        <c:crosses val="autoZero"/>
        <c:auto val="1"/>
        <c:lblAlgn val="ctr"/>
        <c:lblOffset val="100"/>
      </c:catAx>
      <c:valAx>
        <c:axId val="89073152"/>
        <c:scaling>
          <c:orientation val="minMax"/>
        </c:scaling>
        <c:axPos val="b"/>
        <c:majorGridlines/>
        <c:numFmt formatCode="General" sourceLinked="1"/>
        <c:tickLblPos val="nextTo"/>
        <c:crossAx val="89071616"/>
        <c:crosses val="autoZero"/>
        <c:crossBetween val="between"/>
      </c:valAx>
    </c:plotArea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Lbls>
            <c:dLbl>
              <c:idx val="0"/>
              <c:layout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1"/>
              <c:layout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2"/>
              <c:layout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3"/>
              <c:layout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Hoja2!$B$4:$B$8</c:f>
              <c:strCache>
                <c:ptCount val="5"/>
                <c:pt idx="0">
                  <c:v>MATERIAS PRIMAS</c:v>
                </c:pt>
                <c:pt idx="1">
                  <c:v>BIENES DE CAPITAL</c:v>
                </c:pt>
                <c:pt idx="2">
                  <c:v>BIENES DE CONSUMO</c:v>
                </c:pt>
                <c:pt idx="3">
                  <c:v>COMBUSTIBLES Y LUBRICANTES</c:v>
                </c:pt>
                <c:pt idx="4">
                  <c:v>DIVERSOS</c:v>
                </c:pt>
              </c:strCache>
            </c:strRef>
          </c:cat>
          <c:val>
            <c:numRef>
              <c:f>Hoja2!$C$4:$C$8</c:f>
              <c:numCache>
                <c:formatCode>0.00%</c:formatCode>
                <c:ptCount val="5"/>
                <c:pt idx="0">
                  <c:v>0.30680000000000163</c:v>
                </c:pt>
                <c:pt idx="1">
                  <c:v>0.26600000000000001</c:v>
                </c:pt>
                <c:pt idx="2">
                  <c:v>0.21350000000000041</c:v>
                </c:pt>
                <c:pt idx="3">
                  <c:v>0.20979000000000075</c:v>
                </c:pt>
                <c:pt idx="4">
                  <c:v>3.9000000000000128E-3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7156495384746386"/>
          <c:y val="0.66428871390190802"/>
          <c:w val="0.30947193848339521"/>
          <c:h val="0.24545016047344381"/>
        </c:manualLayout>
      </c:layout>
      <c:txPr>
        <a:bodyPr/>
        <a:lstStyle/>
        <a:p>
          <a:pPr>
            <a:defRPr sz="1400"/>
          </a:pPr>
          <a:endParaRPr lang="es-CO"/>
        </a:p>
      </c:txPr>
    </c:legend>
    <c:plotVisOnly val="1"/>
  </c:chart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600" b="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</c:dLbl>
            <c:txPr>
              <a:bodyPr/>
              <a:lstStyle/>
              <a:p>
                <a:pPr>
                  <a:defRPr sz="1600" b="0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Val val="1"/>
            <c:showLeaderLines val="1"/>
          </c:dLbls>
          <c:cat>
            <c:strRef>
              <c:f>Hoja2!$D$2:$D$4</c:f>
              <c:strCache>
                <c:ptCount val="3"/>
                <c:pt idx="0">
                  <c:v>INDUSTRIALES</c:v>
                </c:pt>
                <c:pt idx="1">
                  <c:v>AGRICOLAS</c:v>
                </c:pt>
                <c:pt idx="2">
                  <c:v>MATERIALES DE LA CONSTRUCCION</c:v>
                </c:pt>
              </c:strCache>
            </c:strRef>
          </c:cat>
          <c:val>
            <c:numRef>
              <c:f>Hoja2!$E$2:$E$4</c:f>
              <c:numCache>
                <c:formatCode>0.00%</c:formatCode>
                <c:ptCount val="3"/>
                <c:pt idx="0">
                  <c:v>0.78</c:v>
                </c:pt>
                <c:pt idx="1">
                  <c:v>0.13</c:v>
                </c:pt>
                <c:pt idx="2">
                  <c:v>9.0000000000000024E-2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6152110439897693"/>
          <c:y val="0.10568128411305026"/>
          <c:w val="0.26966167576252098"/>
          <c:h val="0.74951586390596436"/>
        </c:manualLayout>
      </c:layout>
      <c:txPr>
        <a:bodyPr/>
        <a:lstStyle/>
        <a:p>
          <a:pPr>
            <a:defRPr sz="1100"/>
          </a:pPr>
          <a:endParaRPr lang="es-CO"/>
        </a:p>
      </c:txPr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view3D>
      <c:rAngAx val="1"/>
    </c:view3D>
    <c:plotArea>
      <c:layout>
        <c:manualLayout>
          <c:layoutTarget val="inner"/>
          <c:xMode val="edge"/>
          <c:yMode val="edge"/>
          <c:x val="0.40842992753891588"/>
          <c:y val="5.7119392573489495E-3"/>
          <c:w val="0.55123224243322011"/>
          <c:h val="0.87581996687075225"/>
        </c:manualLayout>
      </c:layout>
      <c:bar3DChart>
        <c:barDir val="bar"/>
        <c:grouping val="clustered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Lbls>
            <c:dLbl>
              <c:idx val="0"/>
              <c:layout/>
              <c:showVal val="1"/>
            </c:dLbl>
            <c:delete val="1"/>
          </c:dLbls>
          <c:cat>
            <c:strRef>
              <c:f>Hoja3!$A$20:$A$28</c:f>
              <c:strCache>
                <c:ptCount val="9"/>
                <c:pt idx="0">
                  <c:v>Catalogos</c:v>
                </c:pt>
                <c:pt idx="1">
                  <c:v>Centros Comerciales Ahorro</c:v>
                </c:pt>
                <c:pt idx="2">
                  <c:v>Malls Shoppings</c:v>
                </c:pt>
                <c:pt idx="3">
                  <c:v>Calle</c:v>
                </c:pt>
                <c:pt idx="4">
                  <c:v>Tiendas Popylares</c:v>
                </c:pt>
                <c:pt idx="5">
                  <c:v>Ninguna</c:v>
                </c:pt>
                <c:pt idx="6">
                  <c:v>Otro</c:v>
                </c:pt>
                <c:pt idx="7">
                  <c:v>Locales excklusivos marca</c:v>
                </c:pt>
                <c:pt idx="8">
                  <c:v>Cadenas</c:v>
                </c:pt>
              </c:strCache>
            </c:strRef>
          </c:cat>
          <c:val>
            <c:numRef>
              <c:f>Hoja3!$B$20:$B$28</c:f>
              <c:numCache>
                <c:formatCode>0%</c:formatCode>
                <c:ptCount val="9"/>
                <c:pt idx="0">
                  <c:v>0.41000000000000031</c:v>
                </c:pt>
                <c:pt idx="1">
                  <c:v>0.16</c:v>
                </c:pt>
                <c:pt idx="2">
                  <c:v>0.25</c:v>
                </c:pt>
                <c:pt idx="3">
                  <c:v>4.0000000000000022E-2</c:v>
                </c:pt>
                <c:pt idx="4">
                  <c:v>3.0000000000000002E-2</c:v>
                </c:pt>
                <c:pt idx="5">
                  <c:v>1.0000000000000005E-2</c:v>
                </c:pt>
                <c:pt idx="6">
                  <c:v>2.0000000000000011E-2</c:v>
                </c:pt>
                <c:pt idx="7">
                  <c:v>0.05</c:v>
                </c:pt>
                <c:pt idx="8">
                  <c:v>3.0000000000000002E-2</c:v>
                </c:pt>
              </c:numCache>
            </c:numRef>
          </c:val>
        </c:ser>
        <c:shape val="box"/>
        <c:axId val="100418688"/>
        <c:axId val="100420224"/>
        <c:axId val="0"/>
      </c:bar3DChart>
      <c:catAx>
        <c:axId val="100418688"/>
        <c:scaling>
          <c:orientation val="minMax"/>
        </c:scaling>
        <c:axPos val="l"/>
        <c:tickLblPos val="nextTo"/>
        <c:txPr>
          <a:bodyPr/>
          <a:lstStyle/>
          <a:p>
            <a:pPr>
              <a:defRPr lang="es-ES" sz="1800"/>
            </a:pPr>
            <a:endParaRPr lang="es-CO"/>
          </a:p>
        </c:txPr>
        <c:crossAx val="100420224"/>
        <c:crosses val="autoZero"/>
        <c:auto val="1"/>
        <c:lblAlgn val="ctr"/>
        <c:lblOffset val="100"/>
      </c:catAx>
      <c:valAx>
        <c:axId val="100420224"/>
        <c:scaling>
          <c:orientation val="minMax"/>
        </c:scaling>
        <c:axPos val="b"/>
        <c:majorGridlines/>
        <c:numFmt formatCode="0%" sourceLinked="1"/>
        <c:tickLblPos val="nextTo"/>
        <c:txPr>
          <a:bodyPr/>
          <a:lstStyle/>
          <a:p>
            <a:pPr>
              <a:defRPr lang="es-ES"/>
            </a:pPr>
            <a:endParaRPr lang="es-CO"/>
          </a:p>
        </c:txPr>
        <c:crossAx val="100418688"/>
        <c:crosses val="autoZero"/>
        <c:crossBetween val="between"/>
      </c:valAx>
    </c:plotArea>
    <c:plotVisOnly val="1"/>
    <c:dispBlanksAs val="gap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 lang="es-ES"/>
            </a:pPr>
            <a:r>
              <a:rPr lang="en-US"/>
              <a:t>IMP ECUATORIANAS CALZADO Y CAPELLADAS 2011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Hoja1!$K$8</c:f>
              <c:strCache>
                <c:ptCount val="1"/>
                <c:pt idx="0">
                  <c:v>2011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ES" sz="1800" b="1"/>
                </a:pPr>
                <a:endParaRPr lang="es-CO"/>
              </a:p>
            </c:txPr>
            <c:showVal val="1"/>
            <c:showLeaderLines val="1"/>
          </c:dLbls>
          <c:cat>
            <c:strRef>
              <c:f>Hoja1!$J$9:$J$14</c:f>
              <c:strCache>
                <c:ptCount val="6"/>
                <c:pt idx="0">
                  <c:v>Panama</c:v>
                </c:pt>
                <c:pt idx="1">
                  <c:v>Colombia</c:v>
                </c:pt>
                <c:pt idx="2">
                  <c:v>Peru</c:v>
                </c:pt>
                <c:pt idx="3">
                  <c:v>Brazil</c:v>
                </c:pt>
                <c:pt idx="4">
                  <c:v>China</c:v>
                </c:pt>
                <c:pt idx="5">
                  <c:v>Otros</c:v>
                </c:pt>
              </c:strCache>
            </c:strRef>
          </c:cat>
          <c:val>
            <c:numRef>
              <c:f>Hoja1!$K$9:$K$14</c:f>
              <c:numCache>
                <c:formatCode>0%</c:formatCode>
                <c:ptCount val="6"/>
                <c:pt idx="0">
                  <c:v>0.38000000000000161</c:v>
                </c:pt>
                <c:pt idx="1">
                  <c:v>0.19</c:v>
                </c:pt>
                <c:pt idx="2">
                  <c:v>0.11</c:v>
                </c:pt>
                <c:pt idx="3">
                  <c:v>9.0000000000000024E-2</c:v>
                </c:pt>
                <c:pt idx="4">
                  <c:v>8.0000000000000043E-2</c:v>
                </c:pt>
                <c:pt idx="5">
                  <c:v>0.15000000000000024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7849668107694958"/>
          <c:y val="0.27316160166774661"/>
          <c:w val="0.20406020210208708"/>
          <c:h val="0.44346775241593805"/>
        </c:manualLayout>
      </c:layout>
      <c:txPr>
        <a:bodyPr/>
        <a:lstStyle/>
        <a:p>
          <a:pPr>
            <a:defRPr lang="es-ES" sz="1600"/>
          </a:pPr>
          <a:endParaRPr lang="es-CO"/>
        </a:p>
      </c:txPr>
    </c:legend>
    <c:plotVisOnly val="1"/>
    <c:dispBlanksAs val="zero"/>
  </c:chart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 lang="es-ES"/>
            </a:pPr>
            <a:r>
              <a:rPr lang="es-ES" dirty="0"/>
              <a:t>En número de </a:t>
            </a:r>
            <a:r>
              <a:rPr lang="es-ES" dirty="0" smtClean="0"/>
              <a:t>Clientes Formales</a:t>
            </a:r>
            <a:endParaRPr lang="es-E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Hoja1!$E$112</c:f>
              <c:strCache>
                <c:ptCount val="1"/>
                <c:pt idx="0">
                  <c:v># Clientes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ES" sz="1800"/>
                </a:pPr>
                <a:endParaRPr lang="es-CO"/>
              </a:p>
            </c:txPr>
            <c:showVal val="1"/>
            <c:showLeaderLines val="1"/>
          </c:dLbls>
          <c:cat>
            <c:strRef>
              <c:f>Hoja1!$C$113:$D$117</c:f>
              <c:strCache>
                <c:ptCount val="5"/>
                <c:pt idx="0">
                  <c:v>Cadenas de Almacenes</c:v>
                </c:pt>
                <c:pt idx="1">
                  <c:v>Ventas por Catalogo</c:v>
                </c:pt>
                <c:pt idx="2">
                  <c:v>Boutiqueros</c:v>
                </c:pt>
                <c:pt idx="3">
                  <c:v>Importadores Mayoristas</c:v>
                </c:pt>
                <c:pt idx="4">
                  <c:v>Otros</c:v>
                </c:pt>
              </c:strCache>
            </c:strRef>
          </c:cat>
          <c:val>
            <c:numRef>
              <c:f>Hoja1!$E$113:$E$117</c:f>
              <c:numCache>
                <c:formatCode>0%</c:formatCode>
                <c:ptCount val="5"/>
                <c:pt idx="0">
                  <c:v>3.0000000000000002E-2</c:v>
                </c:pt>
                <c:pt idx="1">
                  <c:v>9.0000000000000024E-2</c:v>
                </c:pt>
                <c:pt idx="2">
                  <c:v>0.59</c:v>
                </c:pt>
                <c:pt idx="3">
                  <c:v>0.13</c:v>
                </c:pt>
                <c:pt idx="4">
                  <c:v>0.16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434664347639671"/>
          <c:y val="0.20625699139297343"/>
          <c:w val="0.32132655758555662"/>
          <c:h val="0.75515237449193551"/>
        </c:manualLayout>
      </c:layout>
      <c:txPr>
        <a:bodyPr/>
        <a:lstStyle/>
        <a:p>
          <a:pPr>
            <a:defRPr lang="es-ES" sz="1600"/>
          </a:pPr>
          <a:endParaRPr lang="es-CO"/>
        </a:p>
      </c:txPr>
    </c:legend>
    <c:plotVisOnly val="1"/>
    <c:dispBlanksAs val="zero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 lang="es-ES"/>
            </a:pPr>
            <a:r>
              <a:rPr lang="es-ES" dirty="0" smtClean="0"/>
              <a:t>IMPORTACIONES  </a:t>
            </a:r>
            <a:r>
              <a:rPr lang="es-ES" dirty="0"/>
              <a:t>ECUATORIANAS</a:t>
            </a:r>
            <a:r>
              <a:rPr lang="es-ES" baseline="0" dirty="0"/>
              <a:t> INSUMOS CONFECCION </a:t>
            </a:r>
            <a:r>
              <a:rPr lang="es-ES" dirty="0"/>
              <a:t>2011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Hoja1!$L$86</c:f>
              <c:strCache>
                <c:ptCount val="1"/>
                <c:pt idx="0">
                  <c:v>2011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ES" sz="1800"/>
                </a:pPr>
                <a:endParaRPr lang="es-CO"/>
              </a:p>
            </c:txPr>
            <c:showVal val="1"/>
            <c:showLeaderLines val="1"/>
          </c:dLbls>
          <c:cat>
            <c:strRef>
              <c:f>Hoja1!$K$87:$K$90</c:f>
              <c:strCache>
                <c:ptCount val="4"/>
                <c:pt idx="0">
                  <c:v>Colombia</c:v>
                </c:pt>
                <c:pt idx="1">
                  <c:v>Peru</c:v>
                </c:pt>
                <c:pt idx="2">
                  <c:v>Brasil</c:v>
                </c:pt>
                <c:pt idx="3">
                  <c:v>Otros</c:v>
                </c:pt>
              </c:strCache>
            </c:strRef>
          </c:cat>
          <c:val>
            <c:numRef>
              <c:f>Hoja1!$L$87:$L$90</c:f>
              <c:numCache>
                <c:formatCode>0%</c:formatCode>
                <c:ptCount val="4"/>
                <c:pt idx="0">
                  <c:v>0.49000000000000032</c:v>
                </c:pt>
                <c:pt idx="1">
                  <c:v>0.15000000000000024</c:v>
                </c:pt>
                <c:pt idx="2">
                  <c:v>0.19</c:v>
                </c:pt>
                <c:pt idx="3">
                  <c:v>0.17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lang="es-ES" sz="1800"/>
          </a:pPr>
          <a:endParaRPr lang="es-CO"/>
        </a:p>
      </c:txPr>
    </c:legend>
    <c:plotVisOnly val="1"/>
    <c:dispBlanksAs val="zero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style val="42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dLbl>
              <c:idx val="2"/>
              <c:layout>
                <c:manualLayout>
                  <c:x val="-1.8832683814352529E-2"/>
                  <c:y val="-5.2396660418346725E-3"/>
                </c:manualLayout>
              </c:layout>
              <c:showVal val="1"/>
              <c:showCatName val="1"/>
            </c:dLbl>
            <c:txPr>
              <a:bodyPr/>
              <a:lstStyle/>
              <a:p>
                <a:pPr>
                  <a:defRPr lang="es-EC" sz="1600" b="1">
                    <a:solidFill>
                      <a:schemeClr val="tx1"/>
                    </a:solidFill>
                  </a:defRPr>
                </a:pPr>
                <a:endParaRPr lang="es-CO"/>
              </a:p>
            </c:txPr>
            <c:showVal val="1"/>
            <c:showCatName val="1"/>
            <c:showLeaderLines val="1"/>
          </c:dLbls>
          <c:cat>
            <c:strRef>
              <c:f>Hoja6!$A$7:$A$12</c:f>
              <c:strCache>
                <c:ptCount val="6"/>
                <c:pt idx="0">
                  <c:v>China</c:v>
                </c:pt>
                <c:pt idx="1">
                  <c:v>Colombia</c:v>
                </c:pt>
                <c:pt idx="2">
                  <c:v>Estados Unidos</c:v>
                </c:pt>
                <c:pt idx="3">
                  <c:v>México</c:v>
                </c:pt>
                <c:pt idx="4">
                  <c:v>Perú</c:v>
                </c:pt>
                <c:pt idx="5">
                  <c:v>Otros</c:v>
                </c:pt>
              </c:strCache>
            </c:strRef>
          </c:cat>
          <c:val>
            <c:numRef>
              <c:f>Hoja6!$B$7:$B$12</c:f>
              <c:numCache>
                <c:formatCode>0%</c:formatCode>
                <c:ptCount val="6"/>
                <c:pt idx="0">
                  <c:v>0.21000000000000021</c:v>
                </c:pt>
                <c:pt idx="1">
                  <c:v>0.19000000000000003</c:v>
                </c:pt>
                <c:pt idx="2">
                  <c:v>0.13</c:v>
                </c:pt>
                <c:pt idx="3">
                  <c:v>9.0000000000000066E-2</c:v>
                </c:pt>
                <c:pt idx="4">
                  <c:v>7.0000000000000034E-2</c:v>
                </c:pt>
                <c:pt idx="5">
                  <c:v>0.31000000000000139</c:v>
                </c:pt>
              </c:numCache>
            </c:numRef>
          </c:val>
        </c:ser>
      </c:pie3DChart>
    </c:plotArea>
    <c:plotVisOnly val="1"/>
  </c:chart>
  <c:spPr>
    <a:noFill/>
    <a:ln>
      <a:noFill/>
    </a:ln>
  </c:sp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592519685039393E-2"/>
          <c:y val="1.7955264453492824E-3"/>
          <c:w val="0.68551848206474186"/>
          <c:h val="0.82730374680857965"/>
        </c:manualLayout>
      </c:layout>
      <c:pie3DChart>
        <c:varyColors val="1"/>
        <c:ser>
          <c:idx val="0"/>
          <c:order val="0"/>
          <c:tx>
            <c:strRef>
              <c:f>CONFITERIA!$B$24</c:f>
              <c:strCache>
                <c:ptCount val="1"/>
                <c:pt idx="0">
                  <c:v>PORCENTAJE</c:v>
                </c:pt>
              </c:strCache>
            </c:strRef>
          </c:tx>
          <c:explosion val="25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s-CO"/>
              </a:p>
            </c:txPr>
            <c:showVal val="1"/>
            <c:showLeaderLines val="1"/>
          </c:dLbls>
          <c:cat>
            <c:strRef>
              <c:f>CONFITERIA!$A$25:$A$30</c:f>
              <c:strCache>
                <c:ptCount val="6"/>
                <c:pt idx="0">
                  <c:v>COLOMBIA</c:v>
                </c:pt>
                <c:pt idx="1">
                  <c:v>PERU</c:v>
                </c:pt>
                <c:pt idx="2">
                  <c:v>ARGENTINA</c:v>
                </c:pt>
                <c:pt idx="3">
                  <c:v>CHINA</c:v>
                </c:pt>
                <c:pt idx="4">
                  <c:v>BRASIL</c:v>
                </c:pt>
                <c:pt idx="5">
                  <c:v>OTROS</c:v>
                </c:pt>
              </c:strCache>
            </c:strRef>
          </c:cat>
          <c:val>
            <c:numRef>
              <c:f>CONFITERIA!$B$25:$B$30</c:f>
              <c:numCache>
                <c:formatCode>0.00%</c:formatCode>
                <c:ptCount val="6"/>
                <c:pt idx="0">
                  <c:v>0.62210000000000065</c:v>
                </c:pt>
                <c:pt idx="1">
                  <c:v>7.7600000000000002E-2</c:v>
                </c:pt>
                <c:pt idx="2">
                  <c:v>5.8000000000000003E-2</c:v>
                </c:pt>
                <c:pt idx="3">
                  <c:v>4.3299999999999998E-2</c:v>
                </c:pt>
                <c:pt idx="4">
                  <c:v>4.0700000000000014E-2</c:v>
                </c:pt>
                <c:pt idx="5">
                  <c:v>0.15830000000000041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420352143482073"/>
          <c:y val="0.54875354479051508"/>
          <c:w val="0.17329647856518018"/>
          <c:h val="0.39246438821337287"/>
        </c:manualLayout>
      </c:layout>
      <c:txPr>
        <a:bodyPr/>
        <a:lstStyle/>
        <a:p>
          <a:pPr>
            <a:defRPr sz="2000"/>
          </a:pPr>
          <a:endParaRPr lang="es-CO"/>
        </a:p>
      </c:txPr>
    </c:legend>
    <c:plotVisOnly val="1"/>
  </c:chart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3.1292104111986005E-2"/>
          <c:y val="2.5643695718528228E-2"/>
          <c:w val="0.68809011373578488"/>
          <c:h val="0.74925519282363062"/>
        </c:manualLayout>
      </c:layout>
      <c:pie3DChart>
        <c:varyColors val="1"/>
        <c:ser>
          <c:idx val="0"/>
          <c:order val="0"/>
          <c:tx>
            <c:strRef>
              <c:f>'PREPARAC ALIMENT NO EXPRESADAS'!$B$17</c:f>
              <c:strCache>
                <c:ptCount val="1"/>
                <c:pt idx="0">
                  <c:v>PORCENTAJE</c:v>
                </c:pt>
              </c:strCache>
            </c:strRef>
          </c:tx>
          <c:explosion val="25"/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s-CO"/>
              </a:p>
            </c:txPr>
            <c:showVal val="1"/>
            <c:showLeaderLines val="1"/>
          </c:dLbls>
          <c:cat>
            <c:strRef>
              <c:f>'PREPARAC ALIMENT NO EXPRESADAS'!$A$18:$A$22</c:f>
              <c:strCache>
                <c:ptCount val="5"/>
                <c:pt idx="0">
                  <c:v>CHILE</c:v>
                </c:pt>
                <c:pt idx="1">
                  <c:v>COLOMBIA</c:v>
                </c:pt>
                <c:pt idx="2">
                  <c:v>EEUU</c:v>
                </c:pt>
                <c:pt idx="3">
                  <c:v>COSTA RICA</c:v>
                </c:pt>
                <c:pt idx="4">
                  <c:v>OTROS</c:v>
                </c:pt>
              </c:strCache>
            </c:strRef>
          </c:cat>
          <c:val>
            <c:numRef>
              <c:f>'PREPARAC ALIMENT NO EXPRESADAS'!$B$18:$B$22</c:f>
              <c:numCache>
                <c:formatCode>0.00%</c:formatCode>
                <c:ptCount val="5"/>
                <c:pt idx="0">
                  <c:v>0.39910000000000107</c:v>
                </c:pt>
                <c:pt idx="1">
                  <c:v>0.20710000000000001</c:v>
                </c:pt>
                <c:pt idx="2">
                  <c:v>0.13589999999999999</c:v>
                </c:pt>
                <c:pt idx="3">
                  <c:v>6.59E-2</c:v>
                </c:pt>
                <c:pt idx="4">
                  <c:v>0.192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76366185476815673"/>
          <c:y val="0.572786763566143"/>
          <c:w val="0.17106036745406841"/>
          <c:h val="0.32705365684447701"/>
        </c:manualLayout>
      </c:layout>
      <c:txPr>
        <a:bodyPr/>
        <a:lstStyle/>
        <a:p>
          <a:pPr>
            <a:defRPr sz="2000"/>
          </a:pPr>
          <a:endParaRPr lang="es-CO"/>
        </a:p>
      </c:txPr>
    </c:legend>
    <c:plotVisOnly val="1"/>
  </c:chart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view3D>
      <c:rotX val="75"/>
      <c:perspective val="30"/>
    </c:view3D>
    <c:plotArea>
      <c:layout>
        <c:manualLayout>
          <c:layoutTarget val="inner"/>
          <c:xMode val="edge"/>
          <c:yMode val="edge"/>
          <c:x val="1.6141951006124245E-2"/>
          <c:y val="3.6366166160426212E-2"/>
          <c:w val="0.71582797462817582"/>
          <c:h val="0.85476166784442764"/>
        </c:manualLayout>
      </c:layout>
      <c:pie3DChart>
        <c:varyColors val="1"/>
        <c:ser>
          <c:idx val="0"/>
          <c:order val="0"/>
          <c:explosion val="25"/>
          <c:dPt>
            <c:idx val="3"/>
            <c:spPr>
              <a:solidFill>
                <a:srgbClr val="E12D1F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Lbls>
            <c:txPr>
              <a:bodyPr/>
              <a:lstStyle/>
              <a:p>
                <a:pPr>
                  <a:defRPr sz="2000"/>
                </a:pPr>
                <a:endParaRPr lang="es-CO"/>
              </a:p>
            </c:txPr>
            <c:showVal val="1"/>
            <c:showLeaderLines val="1"/>
          </c:dLbls>
          <c:cat>
            <c:strRef>
              <c:f>LICORES!$B$3:$B$8</c:f>
              <c:strCache>
                <c:ptCount val="6"/>
                <c:pt idx="0">
                  <c:v>REINO UNIDO</c:v>
                </c:pt>
                <c:pt idx="1">
                  <c:v>ALEMANIA</c:v>
                </c:pt>
                <c:pt idx="2">
                  <c:v>CHILE</c:v>
                </c:pt>
                <c:pt idx="3">
                  <c:v>PANAMA</c:v>
                </c:pt>
                <c:pt idx="4">
                  <c:v>MEXICO</c:v>
                </c:pt>
                <c:pt idx="5">
                  <c:v>OTROS</c:v>
                </c:pt>
              </c:strCache>
            </c:strRef>
          </c:cat>
          <c:val>
            <c:numRef>
              <c:f>LICORES!$C$3:$C$8</c:f>
              <c:numCache>
                <c:formatCode>0%</c:formatCode>
                <c:ptCount val="6"/>
                <c:pt idx="0">
                  <c:v>0.22</c:v>
                </c:pt>
                <c:pt idx="1">
                  <c:v>0.22</c:v>
                </c:pt>
                <c:pt idx="2">
                  <c:v>0.17</c:v>
                </c:pt>
                <c:pt idx="3">
                  <c:v>6.0000000000000032E-2</c:v>
                </c:pt>
                <c:pt idx="4">
                  <c:v>6.0000000000000032E-2</c:v>
                </c:pt>
                <c:pt idx="5">
                  <c:v>0.27</c:v>
                </c:pt>
              </c:numCache>
            </c:numRef>
          </c:val>
        </c:ser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687018810148762"/>
          <c:y val="0.13389944563719763"/>
          <c:w val="0.21899365704287047"/>
          <c:h val="0.58794484368385869"/>
        </c:manualLayout>
      </c:layout>
      <c:txPr>
        <a:bodyPr/>
        <a:lstStyle/>
        <a:p>
          <a:pPr>
            <a:defRPr sz="2000"/>
          </a:pPr>
          <a:endParaRPr lang="es-CO"/>
        </a:p>
      </c:txPr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/>
      <c:lineChart>
        <c:grouping val="standard"/>
        <c:ser>
          <c:idx val="0"/>
          <c:order val="0"/>
          <c:marker>
            <c:spPr>
              <a:solidFill>
                <a:srgbClr val="FFC000"/>
              </a:solidFill>
            </c:spPr>
          </c:marker>
          <c:dLbls>
            <c:dLbl>
              <c:idx val="0"/>
              <c:layout>
                <c:manualLayout>
                  <c:x val="-9.0394847541141708E-3"/>
                  <c:y val="-2.7542843217934692E-2"/>
                </c:manualLayout>
              </c:layout>
              <c:showVal val="1"/>
            </c:dLbl>
            <c:dLbl>
              <c:idx val="1"/>
              <c:layout>
                <c:manualLayout>
                  <c:x val="-7.9848781994675114E-2"/>
                  <c:y val="2.7542843217934692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1.7527263865958403E-2"/>
                </c:manualLayout>
              </c:layout>
              <c:showVal val="1"/>
            </c:dLbl>
            <c:dLbl>
              <c:idx val="3"/>
              <c:layout>
                <c:manualLayout>
                  <c:x val="-4.5197423770570823E-2"/>
                  <c:y val="4.2566212245899113E-2"/>
                </c:manualLayout>
              </c:layout>
              <c:showVal val="1"/>
            </c:dLbl>
            <c:dLbl>
              <c:idx val="4"/>
              <c:layout>
                <c:manualLayout>
                  <c:x val="-1.5065807923523586E-2"/>
                  <c:y val="-3.0046738055928796E-2"/>
                </c:manualLayout>
              </c:layout>
              <c:showVal val="1"/>
            </c:dLbl>
            <c:dLbl>
              <c:idx val="5"/>
              <c:layout>
                <c:manualLayout>
                  <c:x val="-5.2730327732332903E-2"/>
                  <c:y val="4.5070107083893085E-2"/>
                </c:manualLayout>
              </c:layout>
              <c:showVal val="1"/>
            </c:dLbl>
            <c:dLbl>
              <c:idx val="6"/>
              <c:layout>
                <c:manualLayout>
                  <c:x val="-2.2598711885285391E-2"/>
                  <c:y val="-5.2581791597875314E-2"/>
                </c:manualLayout>
              </c:layout>
              <c:showVal val="1"/>
            </c:dLbl>
            <c:dLbl>
              <c:idx val="7"/>
              <c:layout>
                <c:manualLayout>
                  <c:x val="-4.2184262185866052E-2"/>
                  <c:y val="3.7558422569910911E-2"/>
                </c:manualLayout>
              </c:layout>
              <c:showVal val="1"/>
            </c:dLbl>
            <c:dLbl>
              <c:idx val="8"/>
              <c:layout>
                <c:manualLayout>
                  <c:x val="-2.1092131092933022E-2"/>
                  <c:y val="4.0062317407904974E-2"/>
                </c:manualLayout>
              </c:layout>
              <c:showVal val="1"/>
            </c:dLbl>
            <c:dLbl>
              <c:idx val="9"/>
              <c:layout>
                <c:manualLayout>
                  <c:x val="-1.5065807923523586E-2"/>
                  <c:y val="-3.5054527731916849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s-CO"/>
              </a:p>
            </c:txPr>
            <c:showVal val="1"/>
          </c:dLbls>
          <c:cat>
            <c:strRef>
              <c:f>Hoja1!$B$41:$B$50</c:f>
              <c:strCache>
                <c:ptCount val="10"/>
                <c:pt idx="0">
                  <c:v>Marzo-31-2010</c:v>
                </c:pt>
                <c:pt idx="1">
                  <c:v>Junio-30-2010</c:v>
                </c:pt>
                <c:pt idx="2">
                  <c:v>Septiembre-30-2010</c:v>
                </c:pt>
                <c:pt idx="3">
                  <c:v>Diciembre-31-2010</c:v>
                </c:pt>
                <c:pt idx="4">
                  <c:v>Marzo-31-2011</c:v>
                </c:pt>
                <c:pt idx="5">
                  <c:v>Junio-30-2011</c:v>
                </c:pt>
                <c:pt idx="6">
                  <c:v>Septiembre-30-2011</c:v>
                </c:pt>
                <c:pt idx="7">
                  <c:v>Diciembre-31-2011</c:v>
                </c:pt>
                <c:pt idx="8">
                  <c:v>Marzo-31-2012</c:v>
                </c:pt>
                <c:pt idx="9">
                  <c:v>Junio-30-2012</c:v>
                </c:pt>
              </c:strCache>
            </c:strRef>
          </c:cat>
          <c:val>
            <c:numRef>
              <c:f>Hoja1!$C$41:$C$50</c:f>
              <c:numCache>
                <c:formatCode>0.00%</c:formatCode>
                <c:ptCount val="10"/>
                <c:pt idx="0">
                  <c:v>9.0900000000000022E-2</c:v>
                </c:pt>
                <c:pt idx="1">
                  <c:v>7.7100000000000002E-2</c:v>
                </c:pt>
                <c:pt idx="2">
                  <c:v>7.4400000000000133E-2</c:v>
                </c:pt>
                <c:pt idx="3">
                  <c:v>6.1100000000000002E-2</c:v>
                </c:pt>
                <c:pt idx="4">
                  <c:v>7.0400000000000004E-2</c:v>
                </c:pt>
                <c:pt idx="5">
                  <c:v>6.3600000000000004E-2</c:v>
                </c:pt>
                <c:pt idx="6">
                  <c:v>5.5199999999999999E-2</c:v>
                </c:pt>
                <c:pt idx="7">
                  <c:v>5.0700000000000023E-2</c:v>
                </c:pt>
                <c:pt idx="8">
                  <c:v>4.8800000000000003E-2</c:v>
                </c:pt>
                <c:pt idx="9">
                  <c:v>5.1900000000000002E-2</c:v>
                </c:pt>
              </c:numCache>
            </c:numRef>
          </c:val>
        </c:ser>
        <c:marker val="1"/>
        <c:axId val="89114496"/>
        <c:axId val="89116032"/>
      </c:lineChart>
      <c:catAx>
        <c:axId val="8911449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89116032"/>
        <c:crosses val="autoZero"/>
        <c:auto val="1"/>
        <c:lblAlgn val="ctr"/>
        <c:lblOffset val="100"/>
      </c:catAx>
      <c:valAx>
        <c:axId val="89116032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89114496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/>
      <c:lineChart>
        <c:grouping val="standard"/>
        <c:ser>
          <c:idx val="0"/>
          <c:order val="0"/>
          <c:spPr>
            <a:ln w="28575">
              <a:solidFill>
                <a:srgbClr val="0070C0"/>
              </a:solidFill>
            </a:ln>
          </c:spPr>
          <c:marker>
            <c:spPr>
              <a:solidFill>
                <a:srgbClr val="FFC000"/>
              </a:solidFill>
              <a:ln w="28575"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333333333333334E-2"/>
                  <c:y val="5.5555555555555455E-2"/>
                </c:manualLayout>
              </c:layout>
              <c:showVal val="1"/>
            </c:dLbl>
            <c:dLbl>
              <c:idx val="1"/>
              <c:layout>
                <c:manualLayout>
                  <c:x val="-6.4017567072450793E-2"/>
                  <c:y val="-4.3409720101885464E-2"/>
                </c:manualLayout>
              </c:layout>
              <c:showVal val="1"/>
            </c:dLbl>
            <c:dLbl>
              <c:idx val="2"/>
              <c:layout>
                <c:manualLayout>
                  <c:x val="-2.9280847971546214E-2"/>
                  <c:y val="4.4578574956096656E-2"/>
                </c:manualLayout>
              </c:layout>
              <c:showVal val="1"/>
            </c:dLbl>
            <c:dLbl>
              <c:idx val="3"/>
              <c:layout>
                <c:manualLayout>
                  <c:x val="-6.4117274296192434E-2"/>
                  <c:y val="-2.8381746441525142E-2"/>
                </c:manualLayout>
              </c:layout>
              <c:showVal val="1"/>
            </c:dLbl>
            <c:dLbl>
              <c:idx val="4"/>
              <c:layout>
                <c:manualLayout>
                  <c:x val="-4.4444444444444502E-2"/>
                  <c:y val="5.5555555555555455E-2"/>
                </c:manualLayout>
              </c:layout>
              <c:showVal val="1"/>
            </c:dLbl>
            <c:dLbl>
              <c:idx val="5"/>
              <c:layout>
                <c:manualLayout>
                  <c:x val="-0.05"/>
                  <c:y val="-5.5555555555555455E-2"/>
                </c:manualLayout>
              </c:layout>
              <c:showVal val="1"/>
            </c:dLbl>
            <c:dLbl>
              <c:idx val="6"/>
              <c:layout>
                <c:manualLayout>
                  <c:x val="-0.05"/>
                  <c:y val="5.5555555555555455E-2"/>
                </c:manualLayout>
              </c:layout>
              <c:showVal val="1"/>
            </c:dLbl>
            <c:dLbl>
              <c:idx val="7"/>
              <c:layout>
                <c:manualLayout>
                  <c:x val="-5.2777777777777792E-2"/>
                  <c:y val="-5.5555555555555455E-2"/>
                </c:manualLayout>
              </c:layout>
              <c:showVal val="1"/>
            </c:dLbl>
            <c:dLbl>
              <c:idx val="8"/>
              <c:layout>
                <c:manualLayout>
                  <c:x val="-4.4444444444444502E-2"/>
                  <c:y val="5.0925925925925923E-2"/>
                </c:manualLayout>
              </c:layout>
              <c:showVal val="1"/>
            </c:dLbl>
            <c:dLbl>
              <c:idx val="9"/>
              <c:layout>
                <c:manualLayout>
                  <c:x val="-5.8333333333333813E-2"/>
                  <c:y val="-5.0925925925925923E-2"/>
                </c:manualLayout>
              </c:layout>
              <c:showVal val="1"/>
            </c:dLbl>
            <c:dLbl>
              <c:idx val="10"/>
              <c:layout>
                <c:manualLayout>
                  <c:x val="-2.2222222222222251E-2"/>
                  <c:y val="-4.1666666666666664E-2"/>
                </c:manualLayout>
              </c:layout>
              <c:showVal val="1"/>
            </c:dLbl>
            <c:dLbl>
              <c:idx val="11"/>
              <c:layout>
                <c:manualLayout>
                  <c:x val="-7.5000000000000011E-2"/>
                  <c:y val="4.1666666666666664E-2"/>
                </c:manualLayout>
              </c:layout>
              <c:showVal val="1"/>
            </c:dLbl>
            <c:dLbl>
              <c:idx val="12"/>
              <c:layout>
                <c:manualLayout>
                  <c:x val="-9.3987973249919227E-3"/>
                  <c:y val="3.412753049893776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s-CO"/>
              </a:p>
            </c:txPr>
            <c:showVal val="1"/>
          </c:dLbls>
          <c:cat>
            <c:strRef>
              <c:f>Hoja1!$B$61:$B$73</c:f>
              <c:strCache>
                <c:ptCount val="13"/>
                <c:pt idx="0">
                  <c:v>Junio-30-2011</c:v>
                </c:pt>
                <c:pt idx="1">
                  <c:v>Julio-31-2011</c:v>
                </c:pt>
                <c:pt idx="2">
                  <c:v>Agosto-31-2011</c:v>
                </c:pt>
                <c:pt idx="3">
                  <c:v>Septiembre-30-2011</c:v>
                </c:pt>
                <c:pt idx="4">
                  <c:v>Octubre-31-2011</c:v>
                </c:pt>
                <c:pt idx="5">
                  <c:v>Noviembre-30-2011</c:v>
                </c:pt>
                <c:pt idx="6">
                  <c:v>Diciembre-31-2011</c:v>
                </c:pt>
                <c:pt idx="7">
                  <c:v>Enero-31-2012</c:v>
                </c:pt>
                <c:pt idx="8">
                  <c:v>Febrero-29-2012</c:v>
                </c:pt>
                <c:pt idx="9">
                  <c:v>Marzo-31-2012</c:v>
                </c:pt>
                <c:pt idx="10">
                  <c:v>Abril-30-2012</c:v>
                </c:pt>
                <c:pt idx="11">
                  <c:v>Mayo-31-2012</c:v>
                </c:pt>
                <c:pt idx="12">
                  <c:v>Junio-30-2012</c:v>
                </c:pt>
              </c:strCache>
            </c:strRef>
          </c:cat>
          <c:val>
            <c:numRef>
              <c:f>Hoja1!$C$61:$C$73</c:f>
              <c:numCache>
                <c:formatCode>0.00%</c:formatCode>
                <c:ptCount val="13"/>
                <c:pt idx="0">
                  <c:v>4.2800000000000032E-2</c:v>
                </c:pt>
                <c:pt idx="1">
                  <c:v>4.4400000000000113E-2</c:v>
                </c:pt>
                <c:pt idx="2">
                  <c:v>4.8400000000000012E-2</c:v>
                </c:pt>
                <c:pt idx="3">
                  <c:v>5.3900000000000003E-2</c:v>
                </c:pt>
                <c:pt idx="4">
                  <c:v>5.5000000000000014E-2</c:v>
                </c:pt>
                <c:pt idx="5">
                  <c:v>5.5300000000000113E-2</c:v>
                </c:pt>
                <c:pt idx="6">
                  <c:v>5.4100000000000023E-2</c:v>
                </c:pt>
                <c:pt idx="7">
                  <c:v>5.2900000000000023E-2</c:v>
                </c:pt>
                <c:pt idx="8">
                  <c:v>5.5300000000000113E-2</c:v>
                </c:pt>
                <c:pt idx="9">
                  <c:v>6.1199999999999997E-2</c:v>
                </c:pt>
                <c:pt idx="10">
                  <c:v>5.4200000000000012E-2</c:v>
                </c:pt>
                <c:pt idx="11">
                  <c:v>4.8500000000000001E-2</c:v>
                </c:pt>
                <c:pt idx="12">
                  <c:v>0.05</c:v>
                </c:pt>
              </c:numCache>
            </c:numRef>
          </c:val>
        </c:ser>
        <c:marker val="1"/>
        <c:axId val="86743680"/>
        <c:axId val="86765952"/>
      </c:lineChart>
      <c:catAx>
        <c:axId val="86743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s-CO"/>
          </a:p>
        </c:txPr>
        <c:crossAx val="86765952"/>
        <c:crosses val="autoZero"/>
        <c:auto val="1"/>
        <c:lblAlgn val="ctr"/>
        <c:lblOffset val="100"/>
      </c:catAx>
      <c:valAx>
        <c:axId val="86765952"/>
        <c:scaling>
          <c:orientation val="minMax"/>
        </c:scaling>
        <c:axPos val="l"/>
        <c:majorGridlines/>
        <c:numFmt formatCode="0.00%" sourceLinked="1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8674368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dPt>
            <c:idx val="1"/>
            <c:spPr>
              <a:solidFill>
                <a:srgbClr val="92D050"/>
              </a:solidFill>
            </c:spPr>
          </c:dPt>
          <c:dPt>
            <c:idx val="2"/>
            <c:spPr>
              <a:solidFill>
                <a:srgbClr val="FF3300"/>
              </a:solidFill>
            </c:spPr>
          </c:dPt>
          <c:dPt>
            <c:idx val="3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6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2.233737374295755E-2"/>
                  <c:y val="1.6374154401092765E-2"/>
                </c:manualLayout>
              </c:layout>
              <c:showVal val="1"/>
            </c:dLbl>
            <c:dLbl>
              <c:idx val="1"/>
              <c:layout>
                <c:manualLayout>
                  <c:x val="1.5955266959255275E-2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9.5731601755531647E-3"/>
                  <c:y val="-2.3391649144418199E-3"/>
                </c:manualLayout>
              </c:layout>
              <c:showVal val="1"/>
            </c:dLbl>
            <c:dLbl>
              <c:idx val="3"/>
              <c:layout>
                <c:manualLayout>
                  <c:x val="1.5955266959255275E-2"/>
                  <c:y val="4.6783298288836754E-3"/>
                </c:manualLayout>
              </c:layout>
              <c:showVal val="1"/>
            </c:dLbl>
            <c:dLbl>
              <c:idx val="4"/>
              <c:layout>
                <c:manualLayout>
                  <c:x val="2.5528427134808282E-2"/>
                  <c:y val="1.4034989486650919E-2"/>
                </c:manualLayout>
              </c:layout>
              <c:showVal val="1"/>
            </c:dLbl>
            <c:dLbl>
              <c:idx val="5"/>
              <c:layout>
                <c:manualLayout>
                  <c:x val="2.8719480526659489E-2"/>
                  <c:y val="9.356659657767448E-3"/>
                </c:manualLayout>
              </c:layout>
              <c:showVal val="1"/>
            </c:dLbl>
            <c:dLbl>
              <c:idx val="6"/>
              <c:layout>
                <c:manualLayout>
                  <c:x val="2.0741847047031886E-2"/>
                  <c:y val="4.6783298288836754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es-CO"/>
              </a:p>
            </c:txPr>
            <c:showVal val="1"/>
          </c:dLbls>
          <c:cat>
            <c:strRef>
              <c:f>Hoja4!$B$8:$B$14</c:f>
              <c:strCache>
                <c:ptCount val="7"/>
                <c:pt idx="0">
                  <c:v>GUAYAQUIL</c:v>
                </c:pt>
                <c:pt idx="1">
                  <c:v>QUITO</c:v>
                </c:pt>
                <c:pt idx="2">
                  <c:v>CUENCA</c:v>
                </c:pt>
                <c:pt idx="3">
                  <c:v>PORTOVIEJO</c:v>
                </c:pt>
                <c:pt idx="4">
                  <c:v>MACHALA</c:v>
                </c:pt>
                <c:pt idx="5">
                  <c:v>SANTO DOMINGO</c:v>
                </c:pt>
                <c:pt idx="6">
                  <c:v>AMBATO</c:v>
                </c:pt>
              </c:strCache>
            </c:strRef>
          </c:cat>
          <c:val>
            <c:numRef>
              <c:f>Hoja4!$C$8:$C$14</c:f>
              <c:numCache>
                <c:formatCode>#,##0</c:formatCode>
                <c:ptCount val="7"/>
                <c:pt idx="0">
                  <c:v>3050728</c:v>
                </c:pt>
                <c:pt idx="1">
                  <c:v>2551993</c:v>
                </c:pt>
                <c:pt idx="2">
                  <c:v>400000</c:v>
                </c:pt>
                <c:pt idx="3">
                  <c:v>257000</c:v>
                </c:pt>
                <c:pt idx="4">
                  <c:v>250000</c:v>
                </c:pt>
                <c:pt idx="5">
                  <c:v>231000</c:v>
                </c:pt>
                <c:pt idx="6">
                  <c:v>224000</c:v>
                </c:pt>
              </c:numCache>
            </c:numRef>
          </c:val>
        </c:ser>
        <c:shape val="box"/>
        <c:axId val="89393408"/>
        <c:axId val="89415680"/>
        <c:axId val="0"/>
      </c:bar3DChart>
      <c:catAx>
        <c:axId val="89393408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89415680"/>
        <c:crosses val="autoZero"/>
        <c:auto val="1"/>
        <c:lblAlgn val="ctr"/>
        <c:lblOffset val="100"/>
      </c:catAx>
      <c:valAx>
        <c:axId val="89415680"/>
        <c:scaling>
          <c:orientation val="minMax"/>
        </c:scaling>
        <c:delete val="1"/>
        <c:axPos val="b"/>
        <c:majorGridlines/>
        <c:numFmt formatCode="#,##0" sourceLinked="1"/>
        <c:tickLblPos val="none"/>
        <c:crossAx val="8939340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s-CO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/>
      <c:pieChart>
        <c:varyColors val="1"/>
        <c:ser>
          <c:idx val="0"/>
          <c:order val="0"/>
          <c:tx>
            <c:strRef>
              <c:f>Hoja3!$F$2</c:f>
              <c:strCache>
                <c:ptCount val="1"/>
                <c:pt idx="0">
                  <c:v>ESTRATO SOCIO-ECONOMICO INEC</c:v>
                </c:pt>
              </c:strCache>
            </c:strRef>
          </c:tx>
          <c:dPt>
            <c:idx val="1"/>
            <c:spPr>
              <a:solidFill>
                <a:srgbClr val="E12D1F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s-EC" sz="18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lang="es-EC" sz="18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lang="es-EC" sz="18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lang="es-EC" sz="1800" b="1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lang="es-EC" sz="1800" b="0"/>
                  </a:pPr>
                  <a:endParaRPr lang="es-CO"/>
                </a:p>
              </c:txPr>
            </c:dLbl>
            <c:txPr>
              <a:bodyPr/>
              <a:lstStyle/>
              <a:p>
                <a:pPr>
                  <a:defRPr lang="es-EC" sz="1600"/>
                </a:pPr>
                <a:endParaRPr lang="es-CO"/>
              </a:p>
            </c:txPr>
            <c:showVal val="1"/>
            <c:showLeaderLines val="1"/>
          </c:dLbls>
          <c:cat>
            <c:strRef>
              <c:f>Hoja3!$E$3:$E$7</c:f>
              <c:strCache>
                <c:ptCount val="5"/>
                <c:pt idx="0">
                  <c:v>BAJO</c:v>
                </c:pt>
                <c:pt idx="1">
                  <c:v>MEDIO BAJO</c:v>
                </c:pt>
                <c:pt idx="2">
                  <c:v>MEDIO BAJO</c:v>
                </c:pt>
                <c:pt idx="3">
                  <c:v>MEDIO ALTO</c:v>
                </c:pt>
                <c:pt idx="4">
                  <c:v>ALTO</c:v>
                </c:pt>
              </c:strCache>
            </c:strRef>
          </c:cat>
          <c:val>
            <c:numRef>
              <c:f>Hoja3!$F$3:$F$7</c:f>
              <c:numCache>
                <c:formatCode>0.00%</c:formatCode>
                <c:ptCount val="5"/>
                <c:pt idx="0">
                  <c:v>0.14900000000000024</c:v>
                </c:pt>
                <c:pt idx="1">
                  <c:v>0.49200000000000038</c:v>
                </c:pt>
                <c:pt idx="2">
                  <c:v>0.22800000000000001</c:v>
                </c:pt>
                <c:pt idx="3">
                  <c:v>0.112</c:v>
                </c:pt>
                <c:pt idx="4">
                  <c:v>1.9000000000000117E-2</c:v>
                </c:pt>
              </c:numCache>
            </c:numRef>
          </c:val>
        </c:ser>
        <c:firstSliceAng val="0"/>
      </c:pieChart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65920484003358615"/>
          <c:y val="0.59352545710879845"/>
          <c:w val="0.22666619600415638"/>
          <c:h val="0.35677159750715381"/>
        </c:manualLayout>
      </c:layout>
      <c:txPr>
        <a:bodyPr/>
        <a:lstStyle/>
        <a:p>
          <a:pPr>
            <a:defRPr lang="es-EC" sz="2000"/>
          </a:pPr>
          <a:endParaRPr lang="es-CO"/>
        </a:p>
      </c:txPr>
    </c:legend>
    <c:plotVisOnly val="1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/>
      <c:pieChart>
        <c:varyColors val="1"/>
        <c:ser>
          <c:idx val="0"/>
          <c:order val="0"/>
          <c:tx>
            <c:strRef>
              <c:f>Hoja5!$D$6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spPr>
              <a:solidFill>
                <a:srgbClr val="00206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</c:dLbl>
            <c:dLbl>
              <c:idx val="3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</c:dLbl>
            <c:dLbl>
              <c:idx val="4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</c:dLbl>
            <c:dLbl>
              <c:idx val="5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</c:dLbl>
            <c:txPr>
              <a:bodyPr/>
              <a:lstStyle/>
              <a:p>
                <a:pPr>
                  <a:defRPr sz="1600"/>
                </a:pPr>
                <a:endParaRPr lang="es-CO"/>
              </a:p>
            </c:txPr>
            <c:showVal val="1"/>
            <c:showLeaderLines val="1"/>
          </c:dLbls>
          <c:cat>
            <c:strRef>
              <c:f>Hoja5!$C$7:$C$15</c:f>
              <c:strCache>
                <c:ptCount val="9"/>
                <c:pt idx="0">
                  <c:v>Estados Unidos           </c:v>
                </c:pt>
                <c:pt idx="1">
                  <c:v>Colombia                 </c:v>
                </c:pt>
                <c:pt idx="2">
                  <c:v>Panamá                   </c:v>
                </c:pt>
                <c:pt idx="3">
                  <c:v>Perú                     </c:v>
                </c:pt>
                <c:pt idx="4">
                  <c:v>Venezuela                </c:v>
                </c:pt>
                <c:pt idx="5">
                  <c:v>Brazil                   </c:v>
                </c:pt>
                <c:pt idx="6">
                  <c:v>México                   </c:v>
                </c:pt>
                <c:pt idx="7">
                  <c:v>Chile                    </c:v>
                </c:pt>
                <c:pt idx="8">
                  <c:v>Argentina                </c:v>
                </c:pt>
              </c:strCache>
            </c:strRef>
          </c:cat>
          <c:val>
            <c:numRef>
              <c:f>Hoja5!$D$7:$D$15</c:f>
              <c:numCache>
                <c:formatCode>0.00%</c:formatCode>
                <c:ptCount val="9"/>
                <c:pt idx="0">
                  <c:v>0.25190000000000001</c:v>
                </c:pt>
                <c:pt idx="1">
                  <c:v>9.1500000000000026E-2</c:v>
                </c:pt>
                <c:pt idx="2">
                  <c:v>8.1500000000000045E-2</c:v>
                </c:pt>
                <c:pt idx="3">
                  <c:v>4.7000000000000014E-2</c:v>
                </c:pt>
                <c:pt idx="4">
                  <c:v>3.9300000000000002E-2</c:v>
                </c:pt>
                <c:pt idx="5">
                  <c:v>3.8600000000000002E-2</c:v>
                </c:pt>
                <c:pt idx="6">
                  <c:v>3.5799999999999998E-2</c:v>
                </c:pt>
                <c:pt idx="7">
                  <c:v>2.5500000000000002E-2</c:v>
                </c:pt>
                <c:pt idx="8">
                  <c:v>2.2400000000000052E-2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444444444444444"/>
          <c:y val="0.13901005067331121"/>
          <c:w val="0.34166666666666834"/>
          <c:h val="0.74766682410824992"/>
        </c:manualLayout>
      </c:layout>
      <c:txPr>
        <a:bodyPr/>
        <a:lstStyle/>
        <a:p>
          <a:pPr>
            <a:defRPr sz="2000"/>
          </a:pPr>
          <a:endParaRPr lang="es-CO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title>
      <c:tx>
        <c:rich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r>
              <a:rPr lang="en-US" sz="2400" b="0" dirty="0" smtClean="0">
                <a:solidFill>
                  <a:schemeClr val="bg1">
                    <a:lumMod val="50000"/>
                  </a:schemeClr>
                </a:solidFill>
              </a:rPr>
              <a:t>LATINOAMERICA</a:t>
            </a:r>
            <a:endParaRPr lang="en-US" sz="2400" b="0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8.0395888013998246E-2"/>
          <c:y val="6.290554262222002E-2"/>
        </c:manualLayout>
      </c:layout>
    </c:title>
    <c:plotArea>
      <c:layout/>
      <c:pieChart>
        <c:varyColors val="1"/>
        <c:firstSliceAng val="0"/>
      </c:pieChart>
    </c:plotArea>
    <c:legend>
      <c:legendPos val="r"/>
      <c:layout>
        <c:manualLayout>
          <c:xMode val="edge"/>
          <c:yMode val="edge"/>
          <c:x val="0.59444444444444444"/>
          <c:y val="0.13901005067331121"/>
          <c:w val="0.34166666666666823"/>
          <c:h val="0.5641554699395066"/>
        </c:manualLayout>
      </c:layout>
      <c:txPr>
        <a:bodyPr/>
        <a:lstStyle/>
        <a:p>
          <a:pPr>
            <a:defRPr sz="1400"/>
          </a:pPr>
          <a:endParaRPr lang="es-CO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autoTitleDeleted val="1"/>
    <c:plotArea>
      <c:layout>
        <c:manualLayout>
          <c:layoutTarget val="inner"/>
          <c:xMode val="edge"/>
          <c:yMode val="edge"/>
          <c:x val="0.12460727284039003"/>
          <c:y val="2.5188656126878397E-2"/>
          <c:w val="0.42428609201480938"/>
          <c:h val="0.75428716792702144"/>
        </c:manualLayout>
      </c:layout>
      <c:pieChart>
        <c:varyColors val="1"/>
        <c:ser>
          <c:idx val="0"/>
          <c:order val="0"/>
          <c:tx>
            <c:strRef>
              <c:f>Hoja5!$G$6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CO"/>
              </a:p>
            </c:txPr>
            <c:showVal val="1"/>
            <c:showLeaderLines val="1"/>
          </c:dLbls>
          <c:cat>
            <c:strRef>
              <c:f>Hoja5!$F$7:$F$10</c:f>
              <c:strCache>
                <c:ptCount val="4"/>
                <c:pt idx="0">
                  <c:v>China                    </c:v>
                </c:pt>
                <c:pt idx="1">
                  <c:v>Corea Del Sur            </c:v>
                </c:pt>
                <c:pt idx="2">
                  <c:v>Japón                    </c:v>
                </c:pt>
                <c:pt idx="3">
                  <c:v>Alemania                 </c:v>
                </c:pt>
              </c:strCache>
            </c:strRef>
          </c:cat>
          <c:val>
            <c:numRef>
              <c:f>Hoja5!$G$7:$G$10</c:f>
              <c:numCache>
                <c:formatCode>0.00%</c:formatCode>
                <c:ptCount val="4"/>
                <c:pt idx="0">
                  <c:v>9.4300000000000023E-2</c:v>
                </c:pt>
                <c:pt idx="1">
                  <c:v>3.8300000000000001E-2</c:v>
                </c:pt>
                <c:pt idx="2">
                  <c:v>2.7200000000000012E-2</c:v>
                </c:pt>
                <c:pt idx="3">
                  <c:v>2.3400000000000001E-2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1615907005319892"/>
          <c:y val="6.0463454820517508E-2"/>
          <c:w val="0.19871765451550574"/>
          <c:h val="0.49845495394608103"/>
        </c:manualLayout>
      </c:layout>
      <c:txPr>
        <a:bodyPr/>
        <a:lstStyle/>
        <a:p>
          <a:pPr>
            <a:defRPr sz="2400"/>
          </a:pPr>
          <a:endParaRPr lang="es-CO"/>
        </a:p>
      </c:txPr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CO"/>
  <c:chart>
    <c:plotArea>
      <c:layout/>
      <c:barChart>
        <c:barDir val="col"/>
        <c:grouping val="clustered"/>
        <c:ser>
          <c:idx val="0"/>
          <c:order val="0"/>
          <c:tx>
            <c:strRef>
              <c:f>Hoja10!$B$5:$C$5</c:f>
              <c:strCache>
                <c:ptCount val="1"/>
                <c:pt idx="0">
                  <c:v>IMPORTACIONES  FOB </c:v>
                </c:pt>
              </c:strCache>
            </c:strRef>
          </c:tx>
          <c:dLbls>
            <c:dLbl>
              <c:idx val="0"/>
              <c:layout>
                <c:manualLayout>
                  <c:x val="3.4246598093119515E-2"/>
                  <c:y val="-2.479782257783069E-2"/>
                </c:manualLayout>
              </c:layout>
              <c:showVal val="1"/>
            </c:dLbl>
            <c:dLbl>
              <c:idx val="1"/>
              <c:layout>
                <c:manualLayout>
                  <c:x val="3.1432494978459451E-2"/>
                  <c:y val="-1.3844556080241243E-2"/>
                </c:manualLayout>
              </c:layout>
              <c:showVal val="1"/>
            </c:dLbl>
            <c:dLbl>
              <c:idx val="3"/>
              <c:layout>
                <c:manualLayout>
                  <c:x val="3.3144777431751891E-2"/>
                  <c:y val="-4.8705899588377625E-3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Val val="1"/>
          </c:dLbls>
          <c:cat>
            <c:strRef>
              <c:f>Hoja10!$D$3:$G$4</c:f>
              <c:strCache>
                <c:ptCount val="4"/>
                <c:pt idx="0">
                  <c:v>2009</c:v>
                </c:pt>
                <c:pt idx="2">
                  <c:v>2010</c:v>
                </c:pt>
                <c:pt idx="3">
                  <c:v>2011</c:v>
                </c:pt>
              </c:strCache>
            </c:strRef>
          </c:cat>
          <c:val>
            <c:numRef>
              <c:f>Hoja10!$D$5:$G$5</c:f>
              <c:numCache>
                <c:formatCode>#,##0.00</c:formatCode>
                <c:ptCount val="4"/>
                <c:pt idx="0">
                  <c:v>14071449.210000001</c:v>
                </c:pt>
                <c:pt idx="1">
                  <c:v>19278702.379999999</c:v>
                </c:pt>
                <c:pt idx="3">
                  <c:v>22945794.279999997</c:v>
                </c:pt>
              </c:numCache>
            </c:numRef>
          </c:val>
        </c:ser>
        <c:ser>
          <c:idx val="1"/>
          <c:order val="1"/>
          <c:tx>
            <c:strRef>
              <c:f>Hoja10!$B$6:$C$6</c:f>
              <c:strCache>
                <c:ptCount val="1"/>
                <c:pt idx="0">
                  <c:v>EXPORTACIONES  FOB 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4.4042694838858039E-2"/>
                  <c:y val="1.247676402605267E-2"/>
                </c:manualLayout>
              </c:layout>
              <c:showVal val="1"/>
            </c:dLbl>
            <c:dLbl>
              <c:idx val="1"/>
              <c:layout>
                <c:manualLayout>
                  <c:x val="5.020840638866178E-2"/>
                  <c:y val="4.8705899588377625E-3"/>
                </c:manualLayout>
              </c:layout>
              <c:showVal val="1"/>
            </c:dLbl>
            <c:dLbl>
              <c:idx val="3"/>
              <c:layout>
                <c:manualLayout>
                  <c:x val="7.8222979651431823E-2"/>
                  <c:y val="3.3471499570276016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/>
                </a:pPr>
                <a:endParaRPr lang="es-CO"/>
              </a:p>
            </c:txPr>
            <c:showVal val="1"/>
          </c:dLbls>
          <c:cat>
            <c:strRef>
              <c:f>Hoja10!$D$3:$G$4</c:f>
              <c:strCache>
                <c:ptCount val="4"/>
                <c:pt idx="0">
                  <c:v>2009</c:v>
                </c:pt>
                <c:pt idx="2">
                  <c:v>2010</c:v>
                </c:pt>
                <c:pt idx="3">
                  <c:v>2011</c:v>
                </c:pt>
              </c:strCache>
            </c:strRef>
          </c:cat>
          <c:val>
            <c:numRef>
              <c:f>Hoja10!$D$6:$G$6</c:f>
              <c:numCache>
                <c:formatCode>#,##0.00</c:formatCode>
                <c:ptCount val="4"/>
                <c:pt idx="0">
                  <c:v>13863054.229999973</c:v>
                </c:pt>
                <c:pt idx="1">
                  <c:v>17489922.109999999</c:v>
                </c:pt>
                <c:pt idx="3">
                  <c:v>22322347.890000001</c:v>
                </c:pt>
              </c:numCache>
            </c:numRef>
          </c:val>
        </c:ser>
        <c:ser>
          <c:idx val="2"/>
          <c:order val="2"/>
          <c:tx>
            <c:strRef>
              <c:f>Hoja10!$B$7:$C$7</c:f>
              <c:strCache>
                <c:ptCount val="1"/>
                <c:pt idx="0">
                  <c:v>BALANZA COMERCIAL</c:v>
                </c:pt>
              </c:strCache>
            </c:strRef>
          </c:tx>
          <c:spPr>
            <a:solidFill>
              <a:srgbClr val="E12D1F"/>
            </a:solidFill>
          </c:spPr>
          <c:dLbls>
            <c:txPr>
              <a:bodyPr/>
              <a:lstStyle/>
              <a:p>
                <a:pPr>
                  <a:defRPr sz="1200">
                    <a:solidFill>
                      <a:srgbClr val="FF0000"/>
                    </a:solidFill>
                  </a:defRPr>
                </a:pPr>
                <a:endParaRPr lang="es-CO"/>
              </a:p>
            </c:txPr>
            <c:showVal val="1"/>
          </c:dLbls>
          <c:cat>
            <c:strRef>
              <c:f>Hoja10!$D$3:$G$4</c:f>
              <c:strCache>
                <c:ptCount val="4"/>
                <c:pt idx="0">
                  <c:v>2009</c:v>
                </c:pt>
                <c:pt idx="2">
                  <c:v>2010</c:v>
                </c:pt>
                <c:pt idx="3">
                  <c:v>2011</c:v>
                </c:pt>
              </c:strCache>
            </c:strRef>
          </c:cat>
          <c:val>
            <c:numRef>
              <c:f>Hoja10!$D$7:$G$7</c:f>
              <c:numCache>
                <c:formatCode>#,##0.00</c:formatCode>
                <c:ptCount val="4"/>
                <c:pt idx="0">
                  <c:v>-208394.97999999998</c:v>
                </c:pt>
                <c:pt idx="1">
                  <c:v>-1788780.27</c:v>
                </c:pt>
                <c:pt idx="3">
                  <c:v>-623446.39</c:v>
                </c:pt>
              </c:numCache>
            </c:numRef>
          </c:val>
        </c:ser>
        <c:axId val="87261568"/>
        <c:axId val="87263104"/>
      </c:barChart>
      <c:catAx>
        <c:axId val="87261568"/>
        <c:scaling>
          <c:orientation val="minMax"/>
        </c:scaling>
        <c:axPos val="b"/>
        <c:tickLblPos val="high"/>
        <c:txPr>
          <a:bodyPr/>
          <a:lstStyle/>
          <a:p>
            <a:pPr>
              <a:defRPr sz="1800" b="1"/>
            </a:pPr>
            <a:endParaRPr lang="es-CO"/>
          </a:p>
        </c:txPr>
        <c:crossAx val="87263104"/>
        <c:crosses val="autoZero"/>
        <c:auto val="1"/>
        <c:lblAlgn val="ctr"/>
        <c:lblOffset val="100"/>
      </c:catAx>
      <c:valAx>
        <c:axId val="87263104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/>
            </a:pPr>
            <a:endParaRPr lang="es-CO"/>
          </a:p>
        </c:txPr>
        <c:crossAx val="872615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es-CO"/>
        </a:p>
      </c:txPr>
    </c:legend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0.6087</cdr:x>
      <cdr:y>0.06173</cdr:y>
    </cdr:from>
    <cdr:to>
      <cdr:x>0.99275</cdr:x>
      <cdr:y>0.22222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6000792" y="357190"/>
          <a:ext cx="3786214" cy="928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CO" sz="1100" dirty="0"/>
        </a:p>
      </cdr:txBody>
    </cdr:sp>
  </cdr:relSizeAnchor>
  <cdr:relSizeAnchor xmlns:cdr="http://schemas.openxmlformats.org/drawingml/2006/chartDrawing">
    <cdr:from>
      <cdr:x>0.65942</cdr:x>
      <cdr:y>0.06173</cdr:y>
    </cdr:from>
    <cdr:to>
      <cdr:x>0.98551</cdr:x>
      <cdr:y>0.35802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6500858" y="357190"/>
          <a:ext cx="3214710" cy="1714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r>
            <a:rPr lang="es-CO" sz="2200" dirty="0" smtClean="0"/>
            <a:t>La tasa anual de crecimiento demográfico es del 2,3%; el valor rural es inferior por migración hacia las ciudades</a:t>
          </a:r>
          <a:endParaRPr lang="es-CO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0.73438</cdr:x>
      <cdr:y>0.89873</cdr:y>
    </cdr:from>
    <cdr:to>
      <cdr:x>0.98438</cdr:x>
      <cdr:y>0.94509</cdr:y>
    </cdr:to>
    <cdr:sp macro="" textlink="">
      <cdr:nvSpPr>
        <cdr:cNvPr id="2" name="5 Rectángulo"/>
        <cdr:cNvSpPr/>
      </cdr:nvSpPr>
      <cdr:spPr>
        <a:xfrm xmlns:a="http://schemas.openxmlformats.org/drawingml/2006/main">
          <a:off x="6715140" y="5072098"/>
          <a:ext cx="2286016" cy="261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CO" sz="1100" b="1" dirty="0" smtClean="0">
              <a:solidFill>
                <a:srgbClr val="595959"/>
              </a:solidFill>
            </a:rPr>
            <a:t>Fuente</a:t>
          </a:r>
          <a:r>
            <a:rPr lang="es-CO" sz="1100" dirty="0" smtClean="0">
              <a:solidFill>
                <a:srgbClr val="595959"/>
              </a:solidFill>
            </a:rPr>
            <a:t>: Banco Central del Ecuador</a:t>
          </a:r>
          <a:endParaRPr lang="es-CO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0.57242</cdr:x>
      <cdr:y>0.39759</cdr:y>
    </cdr:from>
    <cdr:to>
      <cdr:x>0.76552</cdr:x>
      <cdr:y>0.42169</cdr:y>
    </cdr:to>
    <cdr:sp macro="" textlink="">
      <cdr:nvSpPr>
        <cdr:cNvPr id="3" name="2 Conector recto"/>
        <cdr:cNvSpPr/>
      </cdr:nvSpPr>
      <cdr:spPr>
        <a:xfrm xmlns:a="http://schemas.openxmlformats.org/drawingml/2006/main">
          <a:off x="5929354" y="2357454"/>
          <a:ext cx="2000264" cy="142876"/>
        </a:xfrm>
        <a:prstGeom xmlns:a="http://schemas.openxmlformats.org/drawingml/2006/main" prst="line">
          <a:avLst/>
        </a:prstGeom>
        <a:ln xmlns:a="http://schemas.openxmlformats.org/drawingml/2006/main" w="19050">
          <a:prstDash val="sysDot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s-CO"/>
        </a:p>
      </cdr:txBody>
    </cdr:sp>
  </cdr:relSizeAnchor>
  <cdr:relSizeAnchor xmlns:cdr="http://schemas.openxmlformats.org/drawingml/2006/chartDrawing">
    <cdr:from>
      <cdr:x>0.75173</cdr:x>
      <cdr:y>0.53012</cdr:y>
    </cdr:from>
    <cdr:to>
      <cdr:x>0.89655</cdr:x>
      <cdr:y>0.57684</cdr:y>
    </cdr:to>
    <cdr:sp macro="" textlink="">
      <cdr:nvSpPr>
        <cdr:cNvPr id="4" name="16 CuadroTexto"/>
        <cdr:cNvSpPr txBox="1"/>
      </cdr:nvSpPr>
      <cdr:spPr>
        <a:xfrm xmlns:a="http://schemas.openxmlformats.org/drawingml/2006/main">
          <a:off x="7786742" y="3143272"/>
          <a:ext cx="1500198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CO" sz="1200" b="1" dirty="0" smtClean="0"/>
            <a:t>Fuente: </a:t>
          </a:r>
          <a:r>
            <a:rPr lang="es-CO" sz="1200" dirty="0" smtClean="0"/>
            <a:t>INEC</a:t>
          </a:r>
          <a:endParaRPr lang="es-CO" sz="1200" b="1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0.04687</cdr:x>
      <cdr:y>0.79269</cdr:y>
    </cdr:from>
    <cdr:to>
      <cdr:x>0.64844</cdr:x>
      <cdr:y>0.86586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428596" y="4643470"/>
          <a:ext cx="550072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s-EC" sz="2400" dirty="0" smtClean="0">
              <a:latin typeface="Arial Narrow" pitchFamily="34" charset="0"/>
            </a:rPr>
            <a:t>Importaciones Ecuador US$ 39 millones CIF de productos de confitería en 2011</a:t>
          </a:r>
          <a:endParaRPr lang="es-CO" sz="24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0.03125</cdr:x>
      <cdr:y>0.73171</cdr:y>
    </cdr:from>
    <cdr:to>
      <cdr:x>0.67969</cdr:x>
      <cdr:y>0.80488</cdr:y>
    </cdr:to>
    <cdr:sp macro="" textlink="">
      <cdr:nvSpPr>
        <cdr:cNvPr id="4" name="3 CuadroTexto"/>
        <cdr:cNvSpPr txBox="1"/>
      </cdr:nvSpPr>
      <cdr:spPr>
        <a:xfrm xmlns:a="http://schemas.openxmlformats.org/drawingml/2006/main">
          <a:off x="285720" y="4286280"/>
          <a:ext cx="5929354" cy="4286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just"/>
          <a:r>
            <a:rPr lang="es-EC" sz="2400" dirty="0" smtClean="0">
              <a:latin typeface="Arial Narrow" pitchFamily="34" charset="0"/>
            </a:rPr>
            <a:t>Importaciones Ecuador US$ 129 millones CIF de preparaciones alimenticias diversas no expresadas en 2011</a:t>
          </a:r>
          <a:endParaRPr lang="es-CO" sz="24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0.03906</cdr:x>
      <cdr:y>0.86747</cdr:y>
    </cdr:from>
    <cdr:to>
      <cdr:x>0.20313</cdr:x>
      <cdr:y>0.92036</cdr:y>
    </cdr:to>
    <cdr:sp macro="" textlink="">
      <cdr:nvSpPr>
        <cdr:cNvPr id="2" name="16 CuadroTexto"/>
        <cdr:cNvSpPr txBox="1"/>
      </cdr:nvSpPr>
      <cdr:spPr>
        <a:xfrm xmlns:a="http://schemas.openxmlformats.org/drawingml/2006/main">
          <a:off x="357158" y="5143536"/>
          <a:ext cx="1500256" cy="31360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CO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s-CO" sz="1200" b="1" dirty="0" smtClean="0"/>
            <a:t>Fuente: </a:t>
          </a:r>
          <a:r>
            <a:rPr lang="es-CO" sz="1200" dirty="0" smtClean="0"/>
            <a:t>SENAE</a:t>
          </a:r>
          <a:endParaRPr lang="es-CO" sz="1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CA51F-911B-4C0B-9095-23ABFAF0E1CF}" type="datetimeFigureOut">
              <a:rPr lang="es-CO" smtClean="0"/>
              <a:pPr/>
              <a:t>01/08/2012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95495-FC63-4F42-B002-4FE9F95C2C38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20360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CO" smtClean="0"/>
              <a:t>En la diapositiva inicial solo deben incluirse los elementos que se observan en esta guía:</a:t>
            </a:r>
          </a:p>
          <a:p>
            <a:pPr eaLnBrk="1" hangingPunct="1">
              <a:spcBef>
                <a:spcPct val="0"/>
              </a:spcBef>
            </a:pPr>
            <a:endParaRPr lang="es-CO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CO" smtClean="0"/>
              <a:t>  LOGO DE PROEXPORT Y SU DESCRIPTOR</a:t>
            </a:r>
          </a:p>
          <a:p>
            <a:pPr eaLnBrk="1" hangingPunct="1">
              <a:spcBef>
                <a:spcPct val="0"/>
              </a:spcBef>
            </a:pPr>
            <a:endParaRPr lang="es-CO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CO" smtClean="0"/>
              <a:t>  TITULO DE LA PRESENTACION</a:t>
            </a:r>
          </a:p>
          <a:p>
            <a:pPr eaLnBrk="1" hangingPunct="1">
              <a:spcBef>
                <a:spcPct val="0"/>
              </a:spcBef>
            </a:pPr>
            <a:endParaRPr lang="es-CO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s-CO" smtClean="0"/>
              <a:t>  NOMBRE DE QUIEN REALIZA LA PRESENTACION  (solo el nombre sin cargo) O el área que realizó la presentación si esta se va a enviar como    </a:t>
            </a:r>
          </a:p>
          <a:p>
            <a:pPr eaLnBrk="1" hangingPunct="1">
              <a:spcBef>
                <a:spcPct val="0"/>
              </a:spcBef>
            </a:pPr>
            <a:r>
              <a:rPr lang="es-CO" smtClean="0"/>
              <a:t>   documento y no se va a presentar ante un auditorio.</a:t>
            </a:r>
          </a:p>
          <a:p>
            <a:pPr eaLnBrk="1" hangingPunct="1">
              <a:spcBef>
                <a:spcPct val="0"/>
              </a:spcBef>
            </a:pPr>
            <a:endParaRPr lang="es-CO" smtClean="0"/>
          </a:p>
          <a:p>
            <a:pPr eaLnBrk="1" hangingPunct="1">
              <a:spcBef>
                <a:spcPct val="0"/>
              </a:spcBef>
            </a:pPr>
            <a:endParaRPr lang="es-CO" smtClean="0"/>
          </a:p>
          <a:p>
            <a:pPr eaLnBrk="1" hangingPunct="1">
              <a:spcBef>
                <a:spcPct val="0"/>
              </a:spcBef>
            </a:pPr>
            <a:endParaRPr lang="es-CO" smtClean="0"/>
          </a:p>
          <a:p>
            <a:pPr eaLnBrk="1" hangingPunct="1">
              <a:spcBef>
                <a:spcPct val="0"/>
              </a:spcBef>
            </a:pPr>
            <a:endParaRPr lang="es-CO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53FD88F-2462-4A21-B785-56DF4E69E79F}" type="slidenum">
              <a:rPr lang="es-CO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CO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Plantilla a usarse en diapositivas con contenidos Que tengan TITULO como:</a:t>
            </a:r>
          </a:p>
          <a:p>
            <a:endParaRPr lang="es-CO" smtClean="0"/>
          </a:p>
          <a:p>
            <a:pPr>
              <a:buFontTx/>
              <a:buChar char="•"/>
            </a:pPr>
            <a:r>
              <a:rPr lang="es-CO" smtClean="0"/>
              <a:t>  TEXTO</a:t>
            </a:r>
          </a:p>
          <a:p>
            <a:pPr>
              <a:buFontTx/>
              <a:buChar char="•"/>
            </a:pPr>
            <a:r>
              <a:rPr lang="es-CO" smtClean="0"/>
              <a:t>  GRAFICAS Y CUADROS PEQUEÑOS</a:t>
            </a:r>
          </a:p>
          <a:p>
            <a:pPr>
              <a:buFontTx/>
              <a:buChar char="•"/>
            </a:pPr>
            <a:r>
              <a:rPr lang="es-CO" smtClean="0"/>
              <a:t>  TEXTO Y FOTOS</a:t>
            </a:r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54DD2A-A5D3-4E94-B5B6-10446650406A}" type="slidenum">
              <a:rPr lang="es-CO" smtClean="0"/>
              <a:pPr>
                <a:defRPr/>
              </a:pPr>
              <a:t>31</a:t>
            </a:fld>
            <a:endParaRPr 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Plantilla a usarse en diapositivas con contenidos Que tengan TITULO como:</a:t>
            </a:r>
          </a:p>
          <a:p>
            <a:endParaRPr lang="es-CO" smtClean="0"/>
          </a:p>
          <a:p>
            <a:pPr>
              <a:buFontTx/>
              <a:buChar char="•"/>
            </a:pPr>
            <a:r>
              <a:rPr lang="es-CO" smtClean="0"/>
              <a:t>  TEXTO</a:t>
            </a:r>
          </a:p>
          <a:p>
            <a:pPr>
              <a:buFontTx/>
              <a:buChar char="•"/>
            </a:pPr>
            <a:r>
              <a:rPr lang="es-CO" smtClean="0"/>
              <a:t>  GRAFICAS Y CUADROS PEQUEÑOS</a:t>
            </a:r>
          </a:p>
          <a:p>
            <a:pPr>
              <a:buFontTx/>
              <a:buChar char="•"/>
            </a:pPr>
            <a:r>
              <a:rPr lang="es-CO" smtClean="0"/>
              <a:t>  TEXTO Y FOTOS</a:t>
            </a:r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999A37-EB63-43BF-97B7-9643BE224865}" type="slidenum">
              <a:rPr lang="es-CO" smtClean="0"/>
              <a:pPr>
                <a:defRPr/>
              </a:pPr>
              <a:t>32</a:t>
            </a:fld>
            <a:endParaRPr 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81EED9-0562-4F4A-8677-2941D177F695}" type="slidenum">
              <a:rPr lang="es-CO" smtClean="0"/>
              <a:pPr>
                <a:defRPr/>
              </a:pPr>
              <a:t>33</a:t>
            </a:fld>
            <a:endParaRPr 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Plantilla a usarse en diapositivas con contenidos Que tengan TITULO como:</a:t>
            </a:r>
          </a:p>
          <a:p>
            <a:endParaRPr lang="es-CO" smtClean="0"/>
          </a:p>
          <a:p>
            <a:pPr>
              <a:buFontTx/>
              <a:buChar char="•"/>
            </a:pPr>
            <a:r>
              <a:rPr lang="es-CO" smtClean="0"/>
              <a:t>  TEXTO</a:t>
            </a:r>
          </a:p>
          <a:p>
            <a:pPr>
              <a:buFontTx/>
              <a:buChar char="•"/>
            </a:pPr>
            <a:r>
              <a:rPr lang="es-CO" smtClean="0"/>
              <a:t>  GRAFICAS Y CUADROS PEQUEÑOS</a:t>
            </a:r>
          </a:p>
          <a:p>
            <a:pPr>
              <a:buFontTx/>
              <a:buChar char="•"/>
            </a:pPr>
            <a:r>
              <a:rPr lang="es-CO" smtClean="0"/>
              <a:t>  TEXTO Y FOTOS</a:t>
            </a:r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80A088-1BA4-449A-9172-EDE461BB6709}" type="slidenum">
              <a:rPr lang="es-CO" smtClean="0"/>
              <a:pPr>
                <a:defRPr/>
              </a:pPr>
              <a:t>34</a:t>
            </a:fld>
            <a:endParaRPr 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Plantilla a usarse en diapositivas con contenidos Que tengan TITULO como:</a:t>
            </a:r>
          </a:p>
          <a:p>
            <a:endParaRPr lang="es-CO" smtClean="0"/>
          </a:p>
          <a:p>
            <a:pPr>
              <a:buFontTx/>
              <a:buChar char="•"/>
            </a:pPr>
            <a:r>
              <a:rPr lang="es-CO" smtClean="0"/>
              <a:t>  TEXTO</a:t>
            </a:r>
          </a:p>
          <a:p>
            <a:pPr>
              <a:buFontTx/>
              <a:buChar char="•"/>
            </a:pPr>
            <a:r>
              <a:rPr lang="es-CO" smtClean="0"/>
              <a:t>  GRAFICAS Y CUADROS PEQUEÑOS</a:t>
            </a:r>
          </a:p>
          <a:p>
            <a:pPr>
              <a:buFontTx/>
              <a:buChar char="•"/>
            </a:pPr>
            <a:r>
              <a:rPr lang="es-CO" smtClean="0"/>
              <a:t>  TEXTO Y FOTOS</a:t>
            </a:r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4FDB7B-57F8-4D0A-B1CF-2EA11F834931}" type="slidenum">
              <a:rPr lang="es-CO" smtClean="0"/>
              <a:pPr>
                <a:defRPr/>
              </a:pPr>
              <a:t>35</a:t>
            </a:fld>
            <a:endParaRPr 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 </a:t>
            </a:r>
          </a:p>
          <a:p>
            <a:r>
              <a:rPr lang="es-CO" sz="1400" smtClean="0"/>
              <a:t>Utilice títulos cortos y que llamen la atención, un buen recurso siempre es una pregunta. Ejm: Por que Colombia?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AF41A-8C51-4E41-BEA4-9DF9BCECAD41}" type="slidenum">
              <a:rPr lang="es-CO" smtClean="0"/>
              <a:pPr>
                <a:defRPr/>
              </a:pPr>
              <a:t>36</a:t>
            </a:fld>
            <a:endParaRPr 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 </a:t>
            </a:r>
          </a:p>
          <a:p>
            <a:r>
              <a:rPr lang="es-CO" sz="1400" smtClean="0"/>
              <a:t>Utilice títulos cortos y que llamen la atención, un buen recurso siempre es una pregunta. Ejm: Por que Colombia?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90CEE-5E49-40B3-ACC1-00801876E957}" type="slidenum">
              <a:rPr lang="es-CO" smtClean="0"/>
              <a:pPr>
                <a:defRPr/>
              </a:pPr>
              <a:t>37</a:t>
            </a:fld>
            <a:endParaRPr 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Plantilla a usarse en diapositivas con contenidos Que tengan TITULO como:</a:t>
            </a:r>
          </a:p>
          <a:p>
            <a:endParaRPr lang="es-CO" smtClean="0"/>
          </a:p>
          <a:p>
            <a:pPr>
              <a:buFontTx/>
              <a:buChar char="•"/>
            </a:pPr>
            <a:r>
              <a:rPr lang="es-CO" smtClean="0"/>
              <a:t>  TEXTO</a:t>
            </a:r>
          </a:p>
          <a:p>
            <a:pPr>
              <a:buFontTx/>
              <a:buChar char="•"/>
            </a:pPr>
            <a:r>
              <a:rPr lang="es-CO" smtClean="0"/>
              <a:t>  GRAFICAS Y CUADROS PEQUEÑOS</a:t>
            </a:r>
          </a:p>
          <a:p>
            <a:pPr>
              <a:buFontTx/>
              <a:buChar char="•"/>
            </a:pPr>
            <a:r>
              <a:rPr lang="es-CO" smtClean="0"/>
              <a:t>  TEXTO Y FOTOS</a:t>
            </a:r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8A77-BEA8-4DBC-A7CA-4DC3D3FA4235}" type="slidenum">
              <a:rPr lang="es-CO" smtClean="0"/>
              <a:pPr>
                <a:defRPr/>
              </a:pPr>
              <a:t>39</a:t>
            </a:fld>
            <a:endParaRPr lang="es-C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Plantilla a usarse en diapositivas con contenidos Que tengan TITULO como:</a:t>
            </a:r>
          </a:p>
          <a:p>
            <a:endParaRPr lang="es-CO" smtClean="0"/>
          </a:p>
          <a:p>
            <a:pPr>
              <a:buFontTx/>
              <a:buChar char="•"/>
            </a:pPr>
            <a:r>
              <a:rPr lang="es-CO" smtClean="0"/>
              <a:t>  TEXTO</a:t>
            </a:r>
          </a:p>
          <a:p>
            <a:pPr>
              <a:buFontTx/>
              <a:buChar char="•"/>
            </a:pPr>
            <a:r>
              <a:rPr lang="es-CO" smtClean="0"/>
              <a:t>  GRAFICAS Y CUADROS PEQUEÑOS</a:t>
            </a:r>
          </a:p>
          <a:p>
            <a:pPr>
              <a:buFontTx/>
              <a:buChar char="•"/>
            </a:pPr>
            <a:r>
              <a:rPr lang="es-CO" smtClean="0"/>
              <a:t>  TEXTO Y FOTOS</a:t>
            </a:r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803B65-6ED9-4DA4-B475-F908EE114D67}" type="slidenum">
              <a:rPr lang="es-CO" smtClean="0"/>
              <a:pPr>
                <a:defRPr/>
              </a:pPr>
              <a:t>40</a:t>
            </a:fld>
            <a:endParaRPr 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Plantilla a usarse en diapositivas con contenidos Que tengan TITULO como:</a:t>
            </a:r>
          </a:p>
          <a:p>
            <a:endParaRPr lang="es-CO" smtClean="0"/>
          </a:p>
          <a:p>
            <a:pPr>
              <a:buFontTx/>
              <a:buChar char="•"/>
            </a:pPr>
            <a:r>
              <a:rPr lang="es-CO" smtClean="0"/>
              <a:t>  TEXTO</a:t>
            </a:r>
          </a:p>
          <a:p>
            <a:pPr>
              <a:buFontTx/>
              <a:buChar char="•"/>
            </a:pPr>
            <a:r>
              <a:rPr lang="es-CO" smtClean="0"/>
              <a:t>  GRAFICAS Y CUADROS PEQUEÑOS</a:t>
            </a:r>
          </a:p>
          <a:p>
            <a:pPr>
              <a:buFontTx/>
              <a:buChar char="•"/>
            </a:pPr>
            <a:r>
              <a:rPr lang="es-CO" smtClean="0"/>
              <a:t>  TEXTO Y FOTOS</a:t>
            </a:r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ADB5C-3876-43C7-9BA6-5DD8DA019DA2}" type="slidenum">
              <a:rPr lang="es-CO" smtClean="0"/>
              <a:pPr>
                <a:defRPr/>
              </a:pPr>
              <a:t>41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 </a:t>
            </a:r>
          </a:p>
          <a:p>
            <a:r>
              <a:rPr lang="es-CO" sz="1400" dirty="0" smtClean="0"/>
              <a:t>Utilice títulos cortos y que llamen la atención, un buen recurso siempre es una pregunta. </a:t>
            </a:r>
            <a:r>
              <a:rPr lang="es-CO" sz="1400" dirty="0" err="1" smtClean="0"/>
              <a:t>Ejm</a:t>
            </a:r>
            <a:r>
              <a:rPr lang="es-CO" sz="1400" smtClean="0"/>
              <a:t>: Por que Colombia?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90CEE-5E49-40B3-ACC1-00801876E957}" type="slidenum">
              <a:rPr lang="es-CO" smtClean="0"/>
              <a:pPr>
                <a:defRPr/>
              </a:pPr>
              <a:t>2</a:t>
            </a:fld>
            <a:endParaRPr lang="es-C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902EB8-AE96-494D-8A5A-834AC3125187}" type="slidenum">
              <a:rPr lang="es-CO" smtClean="0"/>
              <a:pPr>
                <a:defRPr/>
              </a:pPr>
              <a:t>42</a:t>
            </a:fld>
            <a:endParaRPr lang="es-C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Plantilla a usarse en diapositivas con contenidos Que tengan TITULO como:</a:t>
            </a:r>
          </a:p>
          <a:p>
            <a:endParaRPr lang="es-CO" smtClean="0"/>
          </a:p>
          <a:p>
            <a:pPr>
              <a:buFontTx/>
              <a:buChar char="•"/>
            </a:pPr>
            <a:r>
              <a:rPr lang="es-CO" smtClean="0"/>
              <a:t>  TEXTO</a:t>
            </a:r>
          </a:p>
          <a:p>
            <a:pPr>
              <a:buFontTx/>
              <a:buChar char="•"/>
            </a:pPr>
            <a:r>
              <a:rPr lang="es-CO" smtClean="0"/>
              <a:t>  GRAFICAS Y CUADROS PEQUEÑOS</a:t>
            </a:r>
          </a:p>
          <a:p>
            <a:pPr>
              <a:buFontTx/>
              <a:buChar char="•"/>
            </a:pPr>
            <a:r>
              <a:rPr lang="es-CO" smtClean="0"/>
              <a:t>  TEXTO Y FOTOS</a:t>
            </a:r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2D8EED-A683-41CE-ABF2-C4426E67736E}" type="slidenum">
              <a:rPr lang="es-CO" smtClean="0"/>
              <a:pPr>
                <a:defRPr/>
              </a:pPr>
              <a:t>43</a:t>
            </a:fld>
            <a:endParaRPr lang="es-C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Plantilla a usarse en diapositivas con contenidos Que tengan TITULO como:</a:t>
            </a:r>
          </a:p>
          <a:p>
            <a:endParaRPr lang="es-CO" smtClean="0"/>
          </a:p>
          <a:p>
            <a:pPr>
              <a:buFontTx/>
              <a:buChar char="•"/>
            </a:pPr>
            <a:r>
              <a:rPr lang="es-CO" smtClean="0"/>
              <a:t>  TEXTO</a:t>
            </a:r>
          </a:p>
          <a:p>
            <a:pPr>
              <a:buFontTx/>
              <a:buChar char="•"/>
            </a:pPr>
            <a:r>
              <a:rPr lang="es-CO" smtClean="0"/>
              <a:t>  GRAFICAS Y CUADROS PEQUEÑOS</a:t>
            </a:r>
          </a:p>
          <a:p>
            <a:pPr>
              <a:buFontTx/>
              <a:buChar char="•"/>
            </a:pPr>
            <a:r>
              <a:rPr lang="es-CO" smtClean="0"/>
              <a:t>  TEXTO Y FOTOS</a:t>
            </a:r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pPr>
              <a:buFontTx/>
              <a:buChar char="•"/>
            </a:pPr>
            <a:endParaRPr lang="es-CO" smtClean="0"/>
          </a:p>
          <a:p>
            <a:endParaRPr lang="es-CO" smtClean="0"/>
          </a:p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1C930-2AA1-49C6-B087-A212896E0B1B}" type="slidenum">
              <a:rPr lang="es-CO" smtClean="0"/>
              <a:pPr>
                <a:defRPr/>
              </a:pPr>
              <a:t>44</a:t>
            </a:fld>
            <a:endParaRPr lang="es-CO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BBE215-C7E6-4DBD-86EA-2E5E9889BC9D}" type="slidenum">
              <a:rPr lang="es-CO" smtClean="0"/>
              <a:pPr>
                <a:defRPr/>
              </a:pPr>
              <a:t>47</a:t>
            </a:fld>
            <a:endParaRPr lang="es-C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 </a:t>
            </a:r>
          </a:p>
          <a:p>
            <a:r>
              <a:rPr lang="es-CO" sz="1400" smtClean="0"/>
              <a:t>Utilice títulos cortos y que llamen la atención, un buen recurso siempre es una pregunta. Ejm: Por que Colombia?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90CEE-5E49-40B3-ACC1-00801876E957}" type="slidenum">
              <a:rPr lang="es-CO" smtClean="0"/>
              <a:pPr>
                <a:defRPr/>
              </a:pPr>
              <a:t>48</a:t>
            </a:fld>
            <a:endParaRPr lang="es-CO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 </a:t>
            </a:r>
          </a:p>
          <a:p>
            <a:r>
              <a:rPr lang="es-CO" sz="1400" smtClean="0"/>
              <a:t>Utilice títulos cortos y que llamen la atención, un buen recurso siempre es una pregunta. Ejm: Por que Colombia?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90CEE-5E49-40B3-ACC1-00801876E957}" type="slidenum">
              <a:rPr lang="es-CO" smtClean="0"/>
              <a:pPr>
                <a:defRPr/>
              </a:pPr>
              <a:t>54</a:t>
            </a:fld>
            <a:endParaRPr lang="es-CO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 </a:t>
            </a:r>
          </a:p>
          <a:p>
            <a:r>
              <a:rPr lang="es-CO" sz="1400" smtClean="0"/>
              <a:t>Utilice títulos cortos y que llamen la atención, un buen recurso siempre es una pregunta. Ejm: Por que Colombia?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90CEE-5E49-40B3-ACC1-00801876E957}" type="slidenum">
              <a:rPr lang="es-CO" smtClean="0"/>
              <a:pPr>
                <a:defRPr/>
              </a:pPr>
              <a:t>55</a:t>
            </a:fld>
            <a:endParaRPr lang="es-C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 </a:t>
            </a:r>
          </a:p>
          <a:p>
            <a:r>
              <a:rPr lang="es-CO" sz="1400" smtClean="0"/>
              <a:t>Utilice títulos cortos y que llamen la atención, un buen recurso siempre es una pregunta. Ejm: Por que Colombia?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90CEE-5E49-40B3-ACC1-00801876E957}" type="slidenum">
              <a:rPr lang="es-CO" smtClean="0"/>
              <a:pPr>
                <a:defRPr/>
              </a:pPr>
              <a:t>59</a:t>
            </a:fld>
            <a:endParaRPr lang="es-C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 </a:t>
            </a:r>
          </a:p>
          <a:p>
            <a:r>
              <a:rPr lang="es-CO" sz="1400" smtClean="0"/>
              <a:t>Utilice títulos cortos y que llamen la atención, un buen recurso siempre es una pregunta. Ejm: Por que Colombia?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90CEE-5E49-40B3-ACC1-00801876E957}" type="slidenum">
              <a:rPr lang="es-CO" smtClean="0"/>
              <a:pPr>
                <a:defRPr/>
              </a:pPr>
              <a:t>63</a:t>
            </a:fld>
            <a:endParaRPr lang="es-C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 </a:t>
            </a:r>
          </a:p>
          <a:p>
            <a:r>
              <a:rPr lang="es-CO" sz="1400" smtClean="0"/>
              <a:t>Utilice títulos cortos y que llamen la atención, un buen recurso siempre es una pregunta. Ejm: Por que Colombia?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90CEE-5E49-40B3-ACC1-00801876E957}" type="slidenum">
              <a:rPr lang="es-CO" smtClean="0"/>
              <a:pPr>
                <a:defRPr/>
              </a:pPr>
              <a:t>65</a:t>
            </a:fld>
            <a:endParaRPr 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Ente mas información incluya en los recuadros, menor impacto va a tener en su público objetivo.  Aquí </a:t>
            </a:r>
            <a:r>
              <a:rPr lang="es-CO" b="1" dirty="0" smtClean="0"/>
              <a:t>MENOS</a:t>
            </a:r>
            <a:r>
              <a:rPr lang="es-CO" dirty="0" smtClean="0"/>
              <a:t> es </a:t>
            </a:r>
            <a:r>
              <a:rPr lang="es-CO" b="1" dirty="0" smtClean="0"/>
              <a:t>MAS</a:t>
            </a:r>
            <a:r>
              <a:rPr lang="es-CO" dirty="0" smtClean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27CACD-073B-4200-B6F9-26340A1DAEA9}" type="slidenum">
              <a:rPr lang="es-CO" smtClean="0"/>
              <a:pPr>
                <a:defRPr/>
              </a:pPr>
              <a:t>14</a:t>
            </a:fld>
            <a:endParaRPr lang="es-CO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dirty="0" smtClean="0"/>
              <a:t> </a:t>
            </a:r>
          </a:p>
          <a:p>
            <a:r>
              <a:rPr lang="es-CO" sz="1400" dirty="0" smtClean="0"/>
              <a:t>Utilice títulos cortos y que llamen la atención, un buen recurso siempre es una pregunta. </a:t>
            </a:r>
            <a:r>
              <a:rPr lang="es-CO" sz="1400" dirty="0" err="1" smtClean="0"/>
              <a:t>Ejm</a:t>
            </a:r>
            <a:r>
              <a:rPr lang="es-CO" sz="1400" dirty="0" smtClean="0"/>
              <a:t>: Por que Colombia?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90CEE-5E49-40B3-ACC1-00801876E957}" type="slidenum">
              <a:rPr lang="es-CO" smtClean="0"/>
              <a:pPr>
                <a:defRPr/>
              </a:pPr>
              <a:t>66</a:t>
            </a:fld>
            <a:endParaRPr lang="es-CO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 </a:t>
            </a:r>
          </a:p>
          <a:p>
            <a:r>
              <a:rPr lang="es-CO" sz="1400" smtClean="0"/>
              <a:t>Utilice títulos cortos y que llamen la atención, un buen recurso siempre es una pregunta. Ejm: Por que Colombia?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290CEE-5E49-40B3-ACC1-00801876E957}" type="slidenum">
              <a:rPr lang="es-CO" smtClean="0"/>
              <a:pPr>
                <a:defRPr/>
              </a:pPr>
              <a:t>67</a:t>
            </a:fld>
            <a:endParaRPr 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BBE215-C7E6-4DBD-86EA-2E5E9889BC9D}" type="slidenum">
              <a:rPr lang="es-CO" smtClean="0"/>
              <a:pPr>
                <a:defRPr/>
              </a:pPr>
              <a:t>17</a:t>
            </a:fld>
            <a:endParaRPr 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Este tipo de plantilla de Diapositiva SOLO para los siguientes casos:</a:t>
            </a:r>
          </a:p>
          <a:p>
            <a:pPr>
              <a:buFontTx/>
              <a:buChar char="•"/>
            </a:pPr>
            <a:r>
              <a:rPr lang="es-CO" smtClean="0"/>
              <a:t> Incluir frases contundentes</a:t>
            </a:r>
          </a:p>
          <a:p>
            <a:pPr>
              <a:buFontTx/>
              <a:buChar char="•"/>
            </a:pPr>
            <a:r>
              <a:rPr lang="es-CO" smtClean="0"/>
              <a:t> Diapositivas que NO tengan título ni subtitulo y que contengan imágenes, fotos o gráficos NUNCA en diapositivas con solo texto.</a:t>
            </a:r>
          </a:p>
          <a:p>
            <a:pPr>
              <a:buFontTx/>
              <a:buChar char="•"/>
            </a:pPr>
            <a:r>
              <a:rPr lang="es-CO" smtClean="0"/>
              <a:t> Diapositiva para anunciar un nuevo tema o desarrollar en adelante.</a:t>
            </a:r>
          </a:p>
          <a:p>
            <a:pPr>
              <a:buFontTx/>
              <a:buChar char="•"/>
            </a:pPr>
            <a:endParaRPr lang="es-CO" smtClean="0"/>
          </a:p>
          <a:p>
            <a:r>
              <a:rPr lang="es-CO" smtClean="0"/>
              <a:t>En este tipo de diapositivas se puede resaltar UNA palabra de la frase en rojo.</a:t>
            </a:r>
          </a:p>
          <a:p>
            <a:endParaRPr lang="es-CO" smtClean="0"/>
          </a:p>
          <a:p>
            <a:endParaRPr lang="es-CO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A75BA7-199C-41F7-9C14-057A27819A08}" type="slidenum">
              <a:rPr lang="es-CO" smtClean="0"/>
              <a:pPr>
                <a:defRPr/>
              </a:pPr>
              <a:t>22</a:t>
            </a:fld>
            <a:endParaRPr 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B573A1-3638-41EB-B3B1-11EE1E5EBC4D}" type="slidenum">
              <a:rPr lang="es-CO" smtClean="0"/>
              <a:pPr>
                <a:defRPr/>
              </a:pPr>
              <a:t>26</a:t>
            </a:fld>
            <a:endParaRPr 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BBE215-C7E6-4DBD-86EA-2E5E9889BC9D}" type="slidenum">
              <a:rPr lang="es-CO" smtClean="0"/>
              <a:pPr>
                <a:defRPr/>
              </a:pPr>
              <a:t>27</a:t>
            </a:fld>
            <a:endParaRPr 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 </a:t>
            </a:r>
          </a:p>
          <a:p>
            <a:r>
              <a:rPr lang="es-CO" sz="1400" smtClean="0"/>
              <a:t>Utilice títulos cortos y que llamen la atención, un buen recurso siempre es una pregunta. Ejm: Por que Colombia?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8D69FA-601F-428B-9620-373A1DFF37C5}" type="slidenum">
              <a:rPr lang="es-CO" smtClean="0"/>
              <a:pPr>
                <a:defRPr/>
              </a:pPr>
              <a:t>28</a:t>
            </a:fld>
            <a:endParaRPr 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CO" smtClean="0"/>
              <a:t> </a:t>
            </a:r>
          </a:p>
          <a:p>
            <a:r>
              <a:rPr lang="es-CO" sz="1400" smtClean="0"/>
              <a:t>Utilice títulos cortos y que llamen la atención, un buen recurso siempre es una pregunta. Ejm: Por que Colombia?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422A7A-F020-479C-85F0-DEBB49A87292}" type="slidenum">
              <a:rPr lang="es-CO" smtClean="0"/>
              <a:pPr>
                <a:defRPr/>
              </a:pPr>
              <a:t>29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 descr="descriptor-01.JPG"/>
          <p:cNvPicPr>
            <a:picLocks noChangeAspect="1"/>
          </p:cNvPicPr>
          <p:nvPr/>
        </p:nvPicPr>
        <p:blipFill>
          <a:blip r:embed="rId2" cstate="print"/>
          <a:srcRect l="8621" t="43700" r="9431" b="43700"/>
          <a:stretch>
            <a:fillRect/>
          </a:stretch>
        </p:blipFill>
        <p:spPr bwMode="auto">
          <a:xfrm>
            <a:off x="0" y="5876925"/>
            <a:ext cx="90916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5 Imagen" descr="Imagen1franja bandera ppt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4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484313"/>
            <a:ext cx="42179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Marcador de contenido"/>
          <p:cNvSpPr>
            <a:spLocks noGrp="1"/>
          </p:cNvSpPr>
          <p:nvPr>
            <p:ph sz="quarter" idx="10"/>
          </p:nvPr>
        </p:nvSpPr>
        <p:spPr>
          <a:xfrm>
            <a:off x="1763712" y="4221163"/>
            <a:ext cx="6120655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9CE73-354A-4E48-A9EF-D367732C400B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F7C2-2C60-40A8-9F84-EA66939C504C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51F0E-9A44-4E96-B7D3-12F71D3A1D3A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FCEAD-C26B-45F3-978F-5A55059FD2C7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3E77-BBC0-4FDC-9BC0-75B104444B69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3D52F-094B-48FB-AE60-F2C6E483160C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AD36-BCBD-468D-82B2-45F45076D9E6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F09EF-0648-4096-8D96-30944D182642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D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85B31-9E88-493C-AC75-70373C6B6422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1F1C8-CE20-4D7E-B11E-C77692D9F2C9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6F85C-EAE1-45FD-8999-57AA87B5EF8E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DA718-91C6-434D-8ED9-3E220F4072B0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28343-A174-4FD8-B572-58BBAC8A3F85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BC7D4-826F-43EB-9919-D39B0A279DDD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4 Imagen" descr="descriptor-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76925"/>
            <a:ext cx="9091613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4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1484313"/>
            <a:ext cx="4217987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Marcador de contenido"/>
          <p:cNvSpPr>
            <a:spLocks noGrp="1"/>
          </p:cNvSpPr>
          <p:nvPr>
            <p:ph sz="quarter" idx="10"/>
          </p:nvPr>
        </p:nvSpPr>
        <p:spPr>
          <a:xfrm>
            <a:off x="1763712" y="4221163"/>
            <a:ext cx="6120655" cy="914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algn="ctr">
              <a:buNone/>
              <a:defRPr sz="28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5" name="5 Imagen" descr="franj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4" name="5 Imagen" descr="Imagen1franja bandera pp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5" name="5 Imagen" descr="franj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 dirty="0"/>
          </a:p>
        </p:txBody>
      </p:sp>
      <p:sp>
        <p:nvSpPr>
          <p:cNvPr id="16" name="15 Marcador de contenido"/>
          <p:cNvSpPr>
            <a:spLocks noGrp="1"/>
          </p:cNvSpPr>
          <p:nvPr>
            <p:ph sz="quarter" idx="10"/>
          </p:nvPr>
        </p:nvSpPr>
        <p:spPr>
          <a:xfrm>
            <a:off x="827088" y="1773238"/>
            <a:ext cx="7416800" cy="439261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r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CO"/>
          </a:p>
        </p:txBody>
      </p:sp>
      <p:pic>
        <p:nvPicPr>
          <p:cNvPr id="4" name="5 Imagen" descr="Imagen1franja bandera ppt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9 Imagen" descr="Logo jp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6237288"/>
            <a:ext cx="1033462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Imagen" descr="Logo jp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05038"/>
            <a:ext cx="2341562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2 Conector recto"/>
          <p:cNvCxnSpPr/>
          <p:nvPr/>
        </p:nvCxnSpPr>
        <p:spPr>
          <a:xfrm rot="5400000">
            <a:off x="2628106" y="2853532"/>
            <a:ext cx="1871663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6 Imagen" descr="background GRACIAS 2.jpg"/>
          <p:cNvPicPr>
            <a:picLocks noChangeAspect="1"/>
          </p:cNvPicPr>
          <p:nvPr/>
        </p:nvPicPr>
        <p:blipFill>
          <a:blip r:embed="rId3" cstate="print"/>
          <a:srcRect t="38591" b="37323"/>
          <a:stretch>
            <a:fillRect/>
          </a:stretch>
        </p:blipFill>
        <p:spPr bwMode="auto">
          <a:xfrm>
            <a:off x="0" y="5489575"/>
            <a:ext cx="91440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5 Imagen" descr="Imagen1franja bandera pp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625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FE2D-98C3-4A76-A527-484E6D03146C}" type="slidenum">
              <a:rPr lang="es-CO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CO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40AA-C4EE-4D25-909E-3F2118BB9B6F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1C33-6AF7-4579-91EB-B43741B86DC9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660EA-DEA6-404E-B566-D928ADC9B913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B517-991E-4C37-BCAB-E59392F76F26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68871-63A2-407B-9450-FB997A163EB7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307F-1AB9-483C-9BFD-6C103F2D2CBE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D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11E04-FAFE-4F51-BB39-83474A875790}" type="datetimeFigureOut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1B260-EDBF-4561-96F1-61BE37643EE0}" type="slidenum">
              <a:rPr lang="es-D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6 Imagen" descr="Logo jpg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313" y="1916113"/>
            <a:ext cx="31940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8 Imagen" descr="desciptor.jpg"/>
          <p:cNvPicPr>
            <a:picLocks noChangeAspect="1"/>
          </p:cNvPicPr>
          <p:nvPr/>
        </p:nvPicPr>
        <p:blipFill>
          <a:blip r:embed="rId8" cstate="print"/>
          <a:srcRect t="10091" b="40648"/>
          <a:stretch>
            <a:fillRect/>
          </a:stretch>
        </p:blipFill>
        <p:spPr bwMode="auto">
          <a:xfrm>
            <a:off x="0" y="6021388"/>
            <a:ext cx="914400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7 Imagen" descr="Imagen1franja bandera ppt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021388"/>
            <a:ext cx="9144000" cy="5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s-DO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DO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8AB05C-E8CA-4C40-87A3-62AD437A0D31}" type="datetimeFigureOut">
              <a:rPr lang="es-DO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>
                <a:defRPr/>
              </a:pPr>
              <a:t>01/08/2012</a:t>
            </a:fld>
            <a:endParaRPr lang="es-DO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DO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286DD5-4E3B-42FB-A6F1-A8225343F914}" type="slidenum">
              <a:rPr lang="es-DO">
                <a:solidFill>
                  <a:prstClr val="black">
                    <a:tint val="75000"/>
                  </a:prstClr>
                </a:solidFill>
                <a:ea typeface="ＭＳ Ｐゴシック" charset="-128"/>
              </a:rPr>
              <a:pPr>
                <a:defRPr/>
              </a:pPr>
              <a:t>‹Nº›</a:t>
            </a:fld>
            <a:endParaRPr lang="es-DO">
              <a:solidFill>
                <a:prstClr val="black">
                  <a:tint val="75000"/>
                </a:prstClr>
              </a:solidFill>
              <a:ea typeface="ＭＳ Ｐゴシック" charset="-128"/>
            </a:endParaRPr>
          </a:p>
        </p:txBody>
      </p:sp>
      <p:sp>
        <p:nvSpPr>
          <p:cNvPr id="7" name="3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pic>
        <p:nvPicPr>
          <p:cNvPr id="5128" name="5 Imagen" descr="franja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hyperlink" Target="http://www.deprati.com.ec/" TargetMode="Externa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hyperlink" Target="http://www.shutterstock.com/pic.mhtml?rid=645724&amp;id=97643489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www.shutterstock.com/pic.mhtml?rid=645724&amp;id=86501332" TargetMode="External"/><Relationship Id="rId7" Type="http://schemas.openxmlformats.org/officeDocument/2006/relationships/hyperlink" Target="http://www.shutterstock.com/pic.mhtml?rid=645724&amp;id=77353195" TargetMode="Externa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hyperlink" Target="http://www.shutterstock.com/pic.mhtml?rid=645724&amp;id=86246656" TargetMode="Externa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quarter" idx="10"/>
          </p:nvPr>
        </p:nvSpPr>
        <p:spPr>
          <a:xfrm>
            <a:off x="395288" y="4221163"/>
            <a:ext cx="8137525" cy="9144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Seminario Oportunidades Comerciales en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Ecuador</a:t>
            </a:r>
            <a:endParaRPr lang="es-E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O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Adriana Gutiérrez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Julio-Agosto </a:t>
            </a:r>
            <a:r>
              <a:rPr lang="es-CO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2012</a:t>
            </a:r>
            <a:endParaRPr lang="es-C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sz="quarter" idx="10"/>
          </p:nvPr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Balanza Comercial (en miles de USD)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Composición de Importaciones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3 Gráfico"/>
          <p:cNvGraphicFramePr>
            <a:graphicFrameLocks noGrp="1"/>
          </p:cNvGraphicFramePr>
          <p:nvPr>
            <p:ph sz="quarter" idx="10"/>
          </p:nvPr>
        </p:nvGraphicFramePr>
        <p:xfrm>
          <a:off x="-1214478" y="928670"/>
          <a:ext cx="10358478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 Gráfico"/>
          <p:cNvGraphicFramePr/>
          <p:nvPr/>
        </p:nvGraphicFramePr>
        <p:xfrm>
          <a:off x="4929190" y="1214422"/>
          <a:ext cx="4214810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9 Conector recto"/>
          <p:cNvCxnSpPr/>
          <p:nvPr/>
        </p:nvCxnSpPr>
        <p:spPr>
          <a:xfrm rot="5400000">
            <a:off x="3929058" y="1142984"/>
            <a:ext cx="1000132" cy="857256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1071538" y="1071546"/>
            <a:ext cx="7416800" cy="5786454"/>
          </a:xfrm>
        </p:spPr>
        <p:txBody>
          <a:bodyPr/>
          <a:lstStyle/>
          <a:p>
            <a:pPr marL="0" indent="0">
              <a:buNone/>
            </a:pPr>
            <a:r>
              <a:rPr lang="es-EC" sz="2400" dirty="0" smtClean="0"/>
              <a:t>Acuerdos Vigentes</a:t>
            </a:r>
          </a:p>
          <a:p>
            <a:pPr marL="0" indent="0">
              <a:buNone/>
            </a:pPr>
            <a:endParaRPr lang="es-EC" sz="2400" dirty="0" smtClean="0"/>
          </a:p>
          <a:p>
            <a:pPr>
              <a:buFontTx/>
              <a:buBlip>
                <a:blip r:embed="rId2"/>
              </a:buBlip>
            </a:pPr>
            <a:r>
              <a:rPr lang="es-CO" dirty="0" smtClean="0">
                <a:solidFill>
                  <a:srgbClr val="404040"/>
                </a:solidFill>
              </a:rPr>
              <a:t> </a:t>
            </a:r>
            <a:r>
              <a:rPr lang="es-EC" sz="2400" dirty="0" smtClean="0"/>
              <a:t>CAN (Comunidad Andina de Naciones: Colombia, Perú y Bolivia 0% arancel)</a:t>
            </a:r>
          </a:p>
          <a:p>
            <a:pPr>
              <a:buFontTx/>
              <a:buBlip>
                <a:blip r:embed="rId2"/>
              </a:buBlip>
            </a:pPr>
            <a:endParaRPr lang="es-EC" sz="2400" dirty="0" smtClean="0"/>
          </a:p>
          <a:p>
            <a:pPr>
              <a:buFontTx/>
              <a:buBlip>
                <a:blip r:embed="rId2"/>
              </a:buBlip>
            </a:pPr>
            <a:r>
              <a:rPr lang="es-EC" sz="2400" dirty="0" smtClean="0"/>
              <a:t>Venezuela (Acuerdo que reemplaza la CAN desde abril 2012)</a:t>
            </a:r>
          </a:p>
          <a:p>
            <a:pPr>
              <a:buNone/>
            </a:pPr>
            <a:endParaRPr lang="es-EC" sz="2400" dirty="0" smtClean="0"/>
          </a:p>
          <a:p>
            <a:pPr>
              <a:buFontTx/>
              <a:buBlip>
                <a:blip r:embed="rId2"/>
              </a:buBlip>
            </a:pPr>
            <a:r>
              <a:rPr lang="es-EC" sz="2400" dirty="0" smtClean="0"/>
              <a:t>Acuerdos Estratégicos para Ecuador</a:t>
            </a:r>
          </a:p>
          <a:p>
            <a:pPr lvl="1">
              <a:buFontTx/>
              <a:buBlip>
                <a:blip r:embed="rId2"/>
              </a:buBlip>
            </a:pPr>
            <a:r>
              <a:rPr lang="es-EC" sz="2400" dirty="0" smtClean="0"/>
              <a:t>ATPDEA, termina en el 2013 y están en búsqueda de la renovación/TLC difícil negociación</a:t>
            </a:r>
          </a:p>
          <a:p>
            <a:pPr lvl="1">
              <a:buFontTx/>
              <a:buBlip>
                <a:blip r:embed="rId2"/>
              </a:buBlip>
            </a:pPr>
            <a:r>
              <a:rPr lang="es-EC" sz="2400" dirty="0" smtClean="0"/>
              <a:t>Búsqueda de un TLC con Unión Europea (tema va muy lento)</a:t>
            </a:r>
          </a:p>
          <a:p>
            <a:pPr marL="0" indent="0">
              <a:buFont typeface="Wingdings" pitchFamily="2" charset="2"/>
              <a:buChar char="Ø"/>
            </a:pPr>
            <a:endParaRPr lang="es-EC" sz="2400" dirty="0" smtClean="0"/>
          </a:p>
          <a:p>
            <a:pPr marL="0" indent="0">
              <a:buNone/>
            </a:pPr>
            <a:endParaRPr lang="es-EC" sz="2400" dirty="0" smtClean="0"/>
          </a:p>
          <a:p>
            <a:pPr marL="0" indent="0">
              <a:buNone/>
            </a:pPr>
            <a:endParaRPr lang="es-EC" dirty="0"/>
          </a:p>
          <a:p>
            <a:endParaRPr lang="es-EC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es-EC" b="0" dirty="0" smtClean="0">
                <a:latin typeface="Arial" pitchFamily="34" charset="0"/>
                <a:cs typeface="Arial" pitchFamily="34" charset="0"/>
              </a:rPr>
              <a:t>Ecuador Apertura Comercial</a:t>
            </a:r>
            <a:endParaRPr lang="es-EC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8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0" dirty="0" smtClean="0">
                <a:latin typeface="Arial" pitchFamily="34" charset="0"/>
                <a:cs typeface="Arial" pitchFamily="34" charset="0"/>
              </a:rPr>
              <a:t>Ecuador Apertura Comercial</a:t>
            </a:r>
            <a:endParaRPr lang="es-EC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642910" y="1357298"/>
            <a:ext cx="7416800" cy="523093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C" sz="2400" dirty="0" smtClean="0"/>
              <a:t>Acuerdos en Negociación:</a:t>
            </a:r>
          </a:p>
          <a:p>
            <a:pPr>
              <a:buFontTx/>
              <a:buBlip>
                <a:blip r:embed="rId2"/>
              </a:buBlip>
            </a:pPr>
            <a:r>
              <a:rPr lang="es-CO" sz="2400" dirty="0" smtClean="0">
                <a:solidFill>
                  <a:srgbClr val="404040"/>
                </a:solidFill>
              </a:rPr>
              <a:t> </a:t>
            </a:r>
            <a:r>
              <a:rPr lang="es-EC" sz="2400" dirty="0" smtClean="0"/>
              <a:t>Rusia </a:t>
            </a:r>
            <a:r>
              <a:rPr lang="es-EC" sz="2400" dirty="0"/>
              <a:t>(Negociación en </a:t>
            </a:r>
            <a:r>
              <a:rPr lang="es-EC" sz="2400" dirty="0" smtClean="0"/>
              <a:t>Proceso)</a:t>
            </a:r>
          </a:p>
          <a:p>
            <a:pPr>
              <a:buFontTx/>
              <a:buBlip>
                <a:blip r:embed="rId2"/>
              </a:buBlip>
            </a:pPr>
            <a:r>
              <a:rPr lang="es-EC" sz="2400" dirty="0" smtClean="0"/>
              <a:t>Canadá </a:t>
            </a:r>
            <a:r>
              <a:rPr lang="es-EC" sz="2400" dirty="0"/>
              <a:t>( Arranque </a:t>
            </a:r>
            <a:r>
              <a:rPr lang="es-EC" sz="2400" dirty="0" smtClean="0"/>
              <a:t>negociaciones)</a:t>
            </a:r>
          </a:p>
          <a:p>
            <a:pPr>
              <a:buFontTx/>
              <a:buBlip>
                <a:blip r:embed="rId2"/>
              </a:buBlip>
            </a:pPr>
            <a:r>
              <a:rPr lang="es-EC" sz="2400" dirty="0" smtClean="0"/>
              <a:t>China </a:t>
            </a:r>
            <a:r>
              <a:rPr lang="es-EC" sz="2400" dirty="0"/>
              <a:t>( </a:t>
            </a:r>
            <a:r>
              <a:rPr lang="es-EC" sz="2400" dirty="0" smtClean="0"/>
              <a:t>Propuesta)</a:t>
            </a:r>
          </a:p>
          <a:p>
            <a:pPr>
              <a:buFontTx/>
              <a:buBlip>
                <a:blip r:embed="rId2"/>
              </a:buBlip>
            </a:pPr>
            <a:r>
              <a:rPr lang="es-EC" sz="2400" dirty="0" smtClean="0"/>
              <a:t>Japón </a:t>
            </a:r>
            <a:r>
              <a:rPr lang="es-EC" sz="2400" dirty="0"/>
              <a:t>(</a:t>
            </a:r>
            <a:r>
              <a:rPr lang="es-EC" sz="2400" dirty="0" smtClean="0"/>
              <a:t>Planteamiento)</a:t>
            </a:r>
          </a:p>
          <a:p>
            <a:pPr>
              <a:buFontTx/>
              <a:buBlip>
                <a:blip r:embed="rId2"/>
              </a:buBlip>
            </a:pPr>
            <a:r>
              <a:rPr lang="es-EC" sz="2400" dirty="0" smtClean="0"/>
              <a:t>Corea </a:t>
            </a:r>
            <a:r>
              <a:rPr lang="es-EC" sz="2400" dirty="0"/>
              <a:t>del Sur (</a:t>
            </a:r>
            <a:r>
              <a:rPr lang="es-EC" sz="2400" dirty="0" smtClean="0"/>
              <a:t>estudio)</a:t>
            </a:r>
          </a:p>
          <a:p>
            <a:pPr>
              <a:buFontTx/>
              <a:buBlip>
                <a:blip r:embed="rId2"/>
              </a:buBlip>
            </a:pPr>
            <a:r>
              <a:rPr lang="es-EC" sz="2400" dirty="0" smtClean="0"/>
              <a:t>India </a:t>
            </a:r>
            <a:r>
              <a:rPr lang="es-EC" sz="2400" dirty="0"/>
              <a:t>( </a:t>
            </a:r>
            <a:r>
              <a:rPr lang="es-EC" sz="2400" dirty="0" smtClean="0"/>
              <a:t>negociaciones)</a:t>
            </a:r>
          </a:p>
          <a:p>
            <a:pPr>
              <a:buFontTx/>
              <a:buBlip>
                <a:blip r:embed="rId2"/>
              </a:buBlip>
            </a:pPr>
            <a:r>
              <a:rPr lang="es-EC" sz="2400" dirty="0" smtClean="0"/>
              <a:t>Australia </a:t>
            </a:r>
            <a:r>
              <a:rPr lang="es-EC" sz="2400" dirty="0"/>
              <a:t>(</a:t>
            </a:r>
            <a:r>
              <a:rPr lang="es-EC" sz="2400" dirty="0" smtClean="0"/>
              <a:t>estudio)</a:t>
            </a:r>
          </a:p>
          <a:p>
            <a:pPr>
              <a:buFontTx/>
              <a:buBlip>
                <a:blip r:embed="rId2"/>
              </a:buBlip>
            </a:pPr>
            <a:r>
              <a:rPr lang="es-EC" sz="2400" dirty="0" smtClean="0"/>
              <a:t>Turquía </a:t>
            </a:r>
            <a:r>
              <a:rPr lang="es-EC" sz="2400" dirty="0"/>
              <a:t>(</a:t>
            </a:r>
            <a:r>
              <a:rPr lang="es-EC" sz="2400" dirty="0" smtClean="0"/>
              <a:t>Proceso)</a:t>
            </a:r>
          </a:p>
          <a:p>
            <a:pPr>
              <a:buFontTx/>
              <a:buBlip>
                <a:blip r:embed="rId2"/>
              </a:buBlip>
            </a:pPr>
            <a:r>
              <a:rPr lang="es-EC" sz="2400" dirty="0" smtClean="0"/>
              <a:t>Golfo </a:t>
            </a:r>
            <a:r>
              <a:rPr lang="es-EC" sz="2400" dirty="0"/>
              <a:t>Pérsico (</a:t>
            </a:r>
            <a:r>
              <a:rPr lang="es-EC" sz="2400" dirty="0" smtClean="0"/>
              <a:t>Proceso)</a:t>
            </a:r>
          </a:p>
          <a:p>
            <a:pPr>
              <a:buFontTx/>
              <a:buBlip>
                <a:blip r:embed="rId2"/>
              </a:buBlip>
            </a:pPr>
            <a:r>
              <a:rPr lang="es-EC" sz="2400" dirty="0" smtClean="0"/>
              <a:t>Sudeste </a:t>
            </a:r>
            <a:r>
              <a:rPr lang="es-EC" sz="2400" dirty="0"/>
              <a:t>Asiático </a:t>
            </a:r>
            <a:r>
              <a:rPr lang="es-EC" sz="2400" dirty="0" smtClean="0"/>
              <a:t>(Proceso)</a:t>
            </a:r>
            <a:endParaRPr lang="es-EC" sz="2400" dirty="0"/>
          </a:p>
        </p:txBody>
      </p:sp>
    </p:spTree>
    <p:extLst>
      <p:ext uri="{BB962C8B-B14F-4D97-AF65-F5344CB8AC3E}">
        <p14:creationId xmlns="" xmlns:p14="http://schemas.microsoft.com/office/powerpoint/2010/main" val="205211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293632" y="1071546"/>
            <a:ext cx="2519362" cy="5397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CONSUMO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00034" y="1071546"/>
            <a:ext cx="3733808" cy="50006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000" b="1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RELACIONES COMERCIALES</a:t>
            </a:r>
            <a:endParaRPr lang="es-CO" sz="20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357158" y="142853"/>
            <a:ext cx="6500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Tendencias Ecuador</a:t>
            </a:r>
            <a:endParaRPr lang="es-CO" sz="2800" dirty="0"/>
          </a:p>
        </p:txBody>
      </p:sp>
      <p:sp>
        <p:nvSpPr>
          <p:cNvPr id="8" name="Round Diagonal Corner Rectangle 19"/>
          <p:cNvSpPr/>
          <p:nvPr/>
        </p:nvSpPr>
        <p:spPr>
          <a:xfrm>
            <a:off x="500034" y="1714488"/>
            <a:ext cx="3571900" cy="4919674"/>
          </a:xfrm>
          <a:prstGeom prst="round2DiagRect">
            <a:avLst/>
          </a:prstGeom>
          <a:solidFill>
            <a:srgbClr val="00B0F0"/>
          </a:solidFill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buBlip>
                <a:blip r:embed="rId3"/>
              </a:buBlip>
            </a:pPr>
            <a:r>
              <a:rPr lang="es-CO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Informalidad en las negociaciones</a:t>
            </a:r>
          </a:p>
          <a:p>
            <a:pPr lvl="0"/>
            <a:endParaRPr lang="es-CO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lvl="0">
              <a:buBlip>
                <a:blip r:embed="rId3"/>
              </a:buBlip>
            </a:pPr>
            <a:r>
              <a:rPr lang="es-CO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Solicitud de crédito directo (90 días)</a:t>
            </a:r>
          </a:p>
          <a:p>
            <a:pPr lvl="0"/>
            <a:endParaRPr lang="es-CO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lvl="0">
              <a:buBlip>
                <a:blip r:embed="rId3"/>
              </a:buBlip>
            </a:pPr>
            <a:r>
              <a:rPr lang="es-CO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Negociaciones por escrito </a:t>
            </a:r>
          </a:p>
          <a:p>
            <a:pPr lvl="0"/>
            <a:endParaRPr lang="es-CO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lvl="0">
              <a:buBlip>
                <a:blip r:embed="rId3"/>
              </a:buBlip>
            </a:pPr>
            <a:r>
              <a:rPr lang="es-CO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Lenta toma de decisiones</a:t>
            </a:r>
          </a:p>
          <a:p>
            <a:pPr lvl="0"/>
            <a:endParaRPr lang="es-CO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lvl="0">
              <a:buBlip>
                <a:blip r:embed="rId3"/>
              </a:buBlip>
            </a:pPr>
            <a:r>
              <a:rPr lang="es-CO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Protección de Marca</a:t>
            </a:r>
          </a:p>
        </p:txBody>
      </p:sp>
      <p:sp>
        <p:nvSpPr>
          <p:cNvPr id="9" name="Round Diagonal Corner Rectangle 19"/>
          <p:cNvSpPr/>
          <p:nvPr/>
        </p:nvSpPr>
        <p:spPr>
          <a:xfrm>
            <a:off x="5072066" y="1714488"/>
            <a:ext cx="2786082" cy="4919674"/>
          </a:xfrm>
          <a:prstGeom prst="round2DiagRect">
            <a:avLst/>
          </a:prstGeom>
          <a:solidFill>
            <a:srgbClr val="00B0F0"/>
          </a:solidFill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285750">
              <a:buFont typeface="Arial" pitchFamily="34" charset="0"/>
              <a:buChar char="•"/>
              <a:defRPr/>
            </a:pPr>
            <a:endParaRPr lang="es-CO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lvl="0">
              <a:buBlip>
                <a:blip r:embed="rId3"/>
              </a:buBlip>
            </a:pPr>
            <a:r>
              <a:rPr lang="es-CO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Consumo con tarjetas de Crédito</a:t>
            </a:r>
          </a:p>
          <a:p>
            <a:pPr lvl="0"/>
            <a:endParaRPr lang="es-CO" dirty="0" smtClean="0">
              <a:solidFill>
                <a:schemeClr val="tx1"/>
              </a:solidFill>
              <a:latin typeface="Arial Narrow" pitchFamily="34" charset="0"/>
              <a:cs typeface="Arial" charset="0"/>
            </a:endParaRPr>
          </a:p>
          <a:p>
            <a:pPr lvl="0">
              <a:buBlip>
                <a:blip r:embed="rId3"/>
              </a:buBlip>
            </a:pPr>
            <a:r>
              <a:rPr lang="es-CO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Mercado de Precios</a:t>
            </a:r>
          </a:p>
        </p:txBody>
      </p:sp>
    </p:spTree>
    <p:extLst>
      <p:ext uri="{BB962C8B-B14F-4D97-AF65-F5344CB8AC3E}">
        <p14:creationId xmlns="" xmlns:p14="http://schemas.microsoft.com/office/powerpoint/2010/main" val="25270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67544" y="2799834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SE CALCULA UN APROXIMADO DEL</a:t>
            </a:r>
            <a:r>
              <a:rPr lang="es-EC" b="1" dirty="0" smtClean="0">
                <a:solidFill>
                  <a:srgbClr val="FF0000"/>
                </a:solidFill>
              </a:rPr>
              <a:t> 23%  </a:t>
            </a:r>
            <a:r>
              <a:rPr lang="es-EC" b="1" dirty="0" smtClean="0"/>
              <a:t>PARA NACIONALIZAR EL PRODUCTO</a:t>
            </a:r>
            <a:endParaRPr lang="es-ES" b="1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886200" y="3140968"/>
            <a:ext cx="2269976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V="1">
            <a:off x="3886200" y="2204864"/>
            <a:ext cx="2269976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3886200" y="3140968"/>
            <a:ext cx="2269976" cy="129614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stock vector : Global logistics concept illustration.. Globe, airplane (aeroplane), truck, train and cargo container ship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07" y="4221088"/>
            <a:ext cx="2900683" cy="22496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9 Conector recto de flecha"/>
          <p:cNvCxnSpPr/>
          <p:nvPr/>
        </p:nvCxnSpPr>
        <p:spPr>
          <a:xfrm>
            <a:off x="3886200" y="3140968"/>
            <a:ext cx="2269976" cy="25922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372200" y="1571600"/>
            <a:ext cx="244827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r>
              <a:rPr lang="es-EC" sz="2400" dirty="0" smtClean="0">
                <a:latin typeface="Arial Narrow" pitchFamily="34" charset="0"/>
              </a:rPr>
              <a:t>12% IVA</a:t>
            </a:r>
          </a:p>
          <a:p>
            <a:endParaRPr lang="es-EC" sz="2400" dirty="0">
              <a:latin typeface="Arial Narrow" pitchFamily="34" charset="0"/>
            </a:endParaRPr>
          </a:p>
          <a:p>
            <a:endParaRPr lang="es-EC" sz="2400" dirty="0" smtClean="0">
              <a:latin typeface="Arial Narrow" pitchFamily="34" charset="0"/>
            </a:endParaRPr>
          </a:p>
          <a:p>
            <a:r>
              <a:rPr lang="es-EC" sz="2400" dirty="0" smtClean="0">
                <a:latin typeface="Arial Narrow" pitchFamily="34" charset="0"/>
              </a:rPr>
              <a:t>5% </a:t>
            </a:r>
            <a:r>
              <a:rPr lang="es-EC" sz="2400" dirty="0" err="1" smtClean="0">
                <a:latin typeface="Arial Narrow" pitchFamily="34" charset="0"/>
              </a:rPr>
              <a:t>Fodinfa</a:t>
            </a:r>
            <a:endParaRPr lang="es-EC" sz="2400" dirty="0" smtClean="0">
              <a:latin typeface="Arial Narrow" pitchFamily="34" charset="0"/>
            </a:endParaRPr>
          </a:p>
          <a:p>
            <a:endParaRPr lang="es-EC" sz="2800" dirty="0">
              <a:latin typeface="Arial Narrow" pitchFamily="34" charset="0"/>
            </a:endParaRPr>
          </a:p>
          <a:p>
            <a:endParaRPr lang="es-EC" sz="2400" dirty="0" smtClean="0">
              <a:latin typeface="Arial Narrow" pitchFamily="34" charset="0"/>
            </a:endParaRPr>
          </a:p>
          <a:p>
            <a:r>
              <a:rPr lang="es-EC" sz="2400" dirty="0" smtClean="0">
                <a:latin typeface="Arial Narrow" pitchFamily="34" charset="0"/>
              </a:rPr>
              <a:t>3% Agente Afianzado </a:t>
            </a:r>
          </a:p>
          <a:p>
            <a:endParaRPr lang="es-EC" sz="2400" dirty="0">
              <a:latin typeface="Arial Narrow" pitchFamily="34" charset="0"/>
            </a:endParaRPr>
          </a:p>
          <a:p>
            <a:endParaRPr lang="es-EC" sz="2400" dirty="0" smtClean="0">
              <a:latin typeface="Arial Narrow" pitchFamily="34" charset="0"/>
            </a:endParaRPr>
          </a:p>
          <a:p>
            <a:r>
              <a:rPr lang="es-EC" sz="2400" dirty="0" smtClean="0">
                <a:latin typeface="Arial Narrow" pitchFamily="34" charset="0"/>
              </a:rPr>
              <a:t>3% Costo Seguro y Flete </a:t>
            </a:r>
          </a:p>
          <a:p>
            <a:endParaRPr lang="es-ES" sz="2400" b="1" dirty="0"/>
          </a:p>
        </p:txBody>
      </p:sp>
      <p:sp>
        <p:nvSpPr>
          <p:cNvPr id="12" name="1 Título"/>
          <p:cNvSpPr txBox="1">
            <a:spLocks noGrp="1"/>
          </p:cNvSpPr>
          <p:nvPr>
            <p:ph type="title"/>
          </p:nvPr>
        </p:nvSpPr>
        <p:spPr>
          <a:xfrm>
            <a:off x="251520" y="0"/>
            <a:ext cx="8229600" cy="78579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Información Comercial General- </a:t>
            </a:r>
            <a:br>
              <a:rPr lang="es-E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" sz="28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Nacionalización</a:t>
            </a:r>
            <a:endParaRPr lang="es-ES" sz="28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94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tock photo : collection dress, sho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1500174"/>
            <a:ext cx="2689590" cy="2360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214282" y="214290"/>
            <a:ext cx="6915144" cy="57150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Oportunidades Prendas de Vestir</a:t>
            </a:r>
            <a:endParaRPr lang="es-E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57158" y="1857364"/>
            <a:ext cx="39290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 Narrow" pitchFamily="34" charset="0"/>
              </a:rPr>
              <a:t>CALZADO Y CAPELLADAS</a:t>
            </a:r>
            <a:endParaRPr lang="es-ES" sz="2400" dirty="0">
              <a:latin typeface="Arial Narrow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286380" y="4448049"/>
            <a:ext cx="2357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latin typeface="Arial Narrow" pitchFamily="34" charset="0"/>
              </a:rPr>
              <a:t>INSUMOS PARA LA CONFECCION</a:t>
            </a:r>
            <a:endParaRPr lang="es-ES" sz="2400" dirty="0">
              <a:latin typeface="Arial Narrow" pitchFamily="34" charset="0"/>
            </a:endParaRPr>
          </a:p>
        </p:txBody>
      </p:sp>
      <p:pic>
        <p:nvPicPr>
          <p:cNvPr id="7" name="Picture 2" descr="stock photo : Women's shoes at the 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4071942"/>
            <a:ext cx="3143272" cy="20002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94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0" y="1000108"/>
            <a:ext cx="9144000" cy="58578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500034" y="1785926"/>
            <a:ext cx="7441258" cy="1500198"/>
            <a:chOff x="152405" y="2280329"/>
            <a:chExt cx="1338398" cy="66919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Rounded Rectangle 32"/>
            <p:cNvSpPr>
              <a:spLocks noChangeArrowheads="1"/>
            </p:cNvSpPr>
            <p:nvPr/>
          </p:nvSpPr>
          <p:spPr bwMode="auto">
            <a:xfrm>
              <a:off x="152405" y="2280329"/>
              <a:ext cx="1338398" cy="669199"/>
            </a:xfrm>
            <a:prstGeom prst="roundRect">
              <a:avLst>
                <a:gd name="adj" fmla="val 10000"/>
              </a:avLst>
            </a:prstGeom>
            <a:grp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en-US" sz="2000" dirty="0">
                <a:latin typeface="Arial Narrow" pitchFamily="34" charset="0"/>
              </a:endParaRPr>
            </a:p>
          </p:txBody>
        </p:sp>
        <p:sp>
          <p:nvSpPr>
            <p:cNvPr id="15" name="Rounded Rectangle 6"/>
            <p:cNvSpPr/>
            <p:nvPr/>
          </p:nvSpPr>
          <p:spPr>
            <a:xfrm>
              <a:off x="242348" y="2280329"/>
              <a:ext cx="1235246" cy="63105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7620" tIns="7620" rIns="7620" bIns="7620" spcCol="1270" anchor="ctr"/>
            <a:lstStyle/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000" dirty="0" smtClean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 </a:t>
              </a:r>
            </a:p>
            <a:p>
              <a:pPr defTabSz="533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CO" sz="2000" dirty="0" smtClean="0">
                  <a:solidFill>
                    <a:schemeClr val="bg2"/>
                  </a:solidFill>
                  <a:latin typeface="Arial Narrow" pitchFamily="34" charset="0"/>
                  <a:cs typeface="Arial" charset="0"/>
                </a:rPr>
                <a:t>Mayoría de Clientes Pymes o Informales/ El 67% suele no importar l       legalmente</a:t>
              </a:r>
            </a:p>
            <a:p>
              <a:pPr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endParaRPr lang="en-US" sz="2000" kern="0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16" name="Rounded Rectangle 35"/>
          <p:cNvSpPr>
            <a:spLocks noChangeArrowheads="1"/>
          </p:cNvSpPr>
          <p:nvPr/>
        </p:nvSpPr>
        <p:spPr bwMode="auto">
          <a:xfrm>
            <a:off x="642910" y="4929198"/>
            <a:ext cx="7127875" cy="793748"/>
          </a:xfrm>
          <a:prstGeom prst="roundRect">
            <a:avLst>
              <a:gd name="adj" fmla="val 10000"/>
            </a:avLst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     Norma </a:t>
            </a:r>
            <a:r>
              <a:rPr lang="en-US" sz="20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INEN 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de </a:t>
            </a:r>
            <a:r>
              <a:rPr lang="en-US" sz="2000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etiquetado</a:t>
            </a:r>
            <a:r>
              <a:rPr lang="en-US" sz="20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obligatorio</a:t>
            </a:r>
            <a:endParaRPr lang="en-US" sz="20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9" name="Rounded Rectangle 32"/>
          <p:cNvSpPr>
            <a:spLocks noChangeArrowheads="1"/>
          </p:cNvSpPr>
          <p:nvPr/>
        </p:nvSpPr>
        <p:spPr bwMode="auto">
          <a:xfrm>
            <a:off x="571472" y="3714752"/>
            <a:ext cx="7189788" cy="642942"/>
          </a:xfrm>
          <a:prstGeom prst="roundRect">
            <a:avLst>
              <a:gd name="adj" fmla="val 10000"/>
            </a:avLst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s-CO" sz="2800" dirty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   </a:t>
            </a:r>
            <a:r>
              <a:rPr lang="es-CO" sz="2800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CO" sz="2000" dirty="0" err="1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Epocas</a:t>
            </a:r>
            <a:r>
              <a:rPr lang="es-CO" sz="2000" dirty="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 Claves de Compra</a:t>
            </a:r>
            <a:endParaRPr lang="en-US" sz="2000" dirty="0">
              <a:latin typeface="Arial Narrow" pitchFamily="34" charset="0"/>
              <a:cs typeface="Arial" charset="0"/>
            </a:endParaRPr>
          </a:p>
        </p:txBody>
      </p:sp>
      <p:sp>
        <p:nvSpPr>
          <p:cNvPr id="25" name="Oval 40"/>
          <p:cNvSpPr/>
          <p:nvPr/>
        </p:nvSpPr>
        <p:spPr>
          <a:xfrm>
            <a:off x="285720" y="5000636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solidFill>
                  <a:srgbClr val="333399">
                    <a:lumMod val="75000"/>
                  </a:srgbClr>
                </a:solidFill>
                <a:latin typeface="Arial"/>
                <a:cs typeface="+mn-cs"/>
              </a:rPr>
              <a:t>3</a:t>
            </a:r>
            <a:endParaRPr lang="en-US" b="1" kern="0" dirty="0">
              <a:ln>
                <a:prstDash val="solid"/>
              </a:ln>
              <a:solidFill>
                <a:srgbClr val="333399">
                  <a:lumMod val="7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28" name="Oval 39"/>
          <p:cNvSpPr/>
          <p:nvPr/>
        </p:nvSpPr>
        <p:spPr>
          <a:xfrm>
            <a:off x="214282" y="3786190"/>
            <a:ext cx="571504" cy="57150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solidFill>
                  <a:srgbClr val="333399">
                    <a:lumMod val="75000"/>
                  </a:srgbClr>
                </a:solidFill>
                <a:latin typeface="Arial"/>
                <a:cs typeface="+mn-cs"/>
              </a:rPr>
              <a:t>2</a:t>
            </a:r>
            <a:endParaRPr lang="en-US" b="1" kern="0" dirty="0">
              <a:ln>
                <a:prstDash val="solid"/>
              </a:ln>
              <a:solidFill>
                <a:srgbClr val="333399">
                  <a:lumMod val="7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30" name="Oval 38"/>
          <p:cNvSpPr/>
          <p:nvPr/>
        </p:nvSpPr>
        <p:spPr>
          <a:xfrm>
            <a:off x="285720" y="2285992"/>
            <a:ext cx="533898" cy="50006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>
                <a:ln>
                  <a:prstDash val="solid"/>
                </a:ln>
                <a:latin typeface="Arial"/>
              </a:rPr>
              <a:t>1</a:t>
            </a:r>
            <a:endParaRPr lang="en-US" b="1" kern="0" dirty="0">
              <a:ln>
                <a:prstDash val="solid"/>
              </a:ln>
              <a:latin typeface="Arial"/>
              <a:cs typeface="+mn-cs"/>
            </a:endParaRPr>
          </a:p>
        </p:txBody>
      </p:sp>
      <p:sp>
        <p:nvSpPr>
          <p:cNvPr id="6155" name="24 Rectángulo"/>
          <p:cNvSpPr>
            <a:spLocks noChangeArrowheads="1"/>
          </p:cNvSpPr>
          <p:nvPr/>
        </p:nvSpPr>
        <p:spPr bwMode="auto">
          <a:xfrm>
            <a:off x="323850" y="260350"/>
            <a:ext cx="630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Arial" pitchFamily="34" charset="0"/>
              </a:rPr>
              <a:t>Prendas de Vestir </a:t>
            </a:r>
            <a:r>
              <a:rPr lang="es-CO" sz="2800" dirty="0">
                <a:solidFill>
                  <a:schemeClr val="bg1"/>
                </a:solidFill>
                <a:latin typeface="Arial" pitchFamily="34" charset="0"/>
              </a:rPr>
              <a:t>- Generalidades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071538" y="324433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2000" dirty="0" smtClean="0">
              <a:solidFill>
                <a:schemeClr val="bg2"/>
              </a:solidFill>
              <a:latin typeface="Arial Narrow" pitchFamily="34" charset="0"/>
              <a:cs typeface="Arial" charset="0"/>
            </a:endParaRPr>
          </a:p>
          <a:p>
            <a:r>
              <a:rPr lang="es-CO" sz="2800" dirty="0" smtClean="0">
                <a:solidFill>
                  <a:schemeClr val="bg2"/>
                </a:solidFill>
                <a:latin typeface="Arial Narrow" pitchFamily="34" charset="0"/>
                <a:cs typeface="Arial" charset="0"/>
              </a:rPr>
              <a:t> </a:t>
            </a:r>
            <a:endParaRPr lang="es-CO" sz="2800" dirty="0">
              <a:solidFill>
                <a:schemeClr val="bg2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98239452"/>
              </p:ext>
            </p:extLst>
          </p:nvPr>
        </p:nvGraphicFramePr>
        <p:xfrm>
          <a:off x="365485" y="1196752"/>
          <a:ext cx="6396806" cy="4935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6984"/>
                <a:gridCol w="1290855"/>
                <a:gridCol w="1419057"/>
                <a:gridCol w="1259910"/>
              </a:tblGrid>
              <a:tr h="6351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sng" strike="noStrike" dirty="0">
                          <a:effectLst/>
                        </a:rPr>
                        <a:t>IMPORTCIONES ECUATORIANAS US Millones</a:t>
                      </a:r>
                      <a:endParaRPr lang="es-ES" sz="1400" b="1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sng" strike="noStrike" dirty="0">
                          <a:effectLst/>
                        </a:rPr>
                        <a:t>2010</a:t>
                      </a:r>
                      <a:endParaRPr lang="es-ES" sz="1400" b="1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sng" strike="noStrike" dirty="0">
                          <a:effectLst/>
                        </a:rPr>
                        <a:t>2011</a:t>
                      </a:r>
                      <a:endParaRPr lang="es-ES" sz="1400" b="1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sng" strike="noStrike" dirty="0">
                          <a:effectLst/>
                        </a:rPr>
                        <a:t>Crecimiento%</a:t>
                      </a:r>
                      <a:endParaRPr lang="es-ES" sz="1400" b="1" i="0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</a:tr>
              <a:tr h="4194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b="1" i="1" u="sng" strike="noStrike" dirty="0">
                          <a:effectLst/>
                        </a:rPr>
                        <a:t>PRENDAS DE VESTIR TOTAL</a:t>
                      </a:r>
                      <a:endParaRPr lang="es-ES" sz="1400" b="1" i="1" u="sng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50.957.910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47.769.570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-6,30%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16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CALZADO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2.138.317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3.115.633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45,70%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194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CUERO MANUFACTURAS DE CUERO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891.094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960.942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7,80%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2730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CUEROS EN BRUTO Y PREPARADOS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526.006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353.783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-32,70%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033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MANUFACTURAS DE CUERO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 dirty="0">
                          <a:effectLst/>
                        </a:rPr>
                        <a:t>360.053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607.159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68,60%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55127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PELETERIA (Cuero Manufacturas de Cuero)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 dirty="0">
                          <a:effectLst/>
                        </a:rPr>
                        <a:t>5.035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                                    -   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-100,00%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16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BISUTERIA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 dirty="0">
                          <a:effectLst/>
                        </a:rPr>
                        <a:t>2.321.885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2.570.036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10,70%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16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JOYERIA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 dirty="0">
                          <a:effectLst/>
                        </a:rPr>
                        <a:t>18.480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 dirty="0">
                          <a:effectLst/>
                        </a:rPr>
                        <a:t>9.321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-49,60%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954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ORFEBRERIA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210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                                    -  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-100,00%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16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>
                          <a:effectLst/>
                        </a:rPr>
                        <a:t>CONFECCIONES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13.443.472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 dirty="0">
                          <a:effectLst/>
                        </a:rPr>
                        <a:t>17.535.010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30,40%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4194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400" u="none" strike="noStrike" dirty="0">
                          <a:effectLst/>
                        </a:rPr>
                        <a:t>TEXTILES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71450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32.144.453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>
                          <a:effectLst/>
                        </a:rPr>
                        <a:t>23.578.627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S" sz="1400" u="none" strike="noStrike" dirty="0">
                          <a:effectLst/>
                        </a:rPr>
                        <a:t>-26,60%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284706" y="2145630"/>
            <a:ext cx="1368372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/>
              <a:t>China por precios, no calidad</a:t>
            </a:r>
            <a:endParaRPr lang="es-ES" dirty="0"/>
          </a:p>
        </p:txBody>
      </p:sp>
      <p:cxnSp>
        <p:nvCxnSpPr>
          <p:cNvPr id="6" name="5 Conector recto de flecha"/>
          <p:cNvCxnSpPr/>
          <p:nvPr/>
        </p:nvCxnSpPr>
        <p:spPr>
          <a:xfrm flipV="1">
            <a:off x="6926500" y="3253626"/>
            <a:ext cx="358206" cy="38328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2" descr="stock photo : Female black and white clothes on a pole and shoes on a wooden floo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500" y="3934395"/>
            <a:ext cx="2084784" cy="180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1 Título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0" dirty="0" smtClean="0">
                <a:latin typeface="Arial" pitchFamily="34" charset="0"/>
                <a:cs typeface="Arial" pitchFamily="34" charset="0"/>
              </a:rPr>
              <a:t>Importaciones Prendas de Vestir</a:t>
            </a:r>
            <a:endParaRPr lang="es-EC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74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55328773"/>
              </p:ext>
            </p:extLst>
          </p:nvPr>
        </p:nvGraphicFramePr>
        <p:xfrm>
          <a:off x="899592" y="1196752"/>
          <a:ext cx="7128792" cy="4446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39552" y="558924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latin typeface="Arial" pitchFamily="34" charset="0"/>
                <a:cs typeface="Arial" pitchFamily="34" charset="0"/>
              </a:rPr>
              <a:t>El crecimiento en Ventas por catalogo es impresionante, el 41% de la población compra por catalogo.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116632"/>
            <a:ext cx="8643966" cy="88347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0" dirty="0" smtClean="0">
                <a:latin typeface="Arial" pitchFamily="34" charset="0"/>
                <a:cs typeface="Arial" pitchFamily="34" charset="0"/>
              </a:rPr>
              <a:t>Prendas de Vestir Canal de Comercialización</a:t>
            </a:r>
            <a:endParaRPr lang="es-EC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56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xfrm>
            <a:off x="357158" y="142852"/>
            <a:ext cx="7729566" cy="71438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b="0" dirty="0" smtClean="0">
                <a:latin typeface="Arial" pitchFamily="34" charset="0"/>
                <a:cs typeface="Arial" pitchFamily="34" charset="0"/>
              </a:rPr>
              <a:t>Información General</a:t>
            </a:r>
            <a:endParaRPr lang="es-CO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1643042" y="1857364"/>
            <a:ext cx="58579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s-CO" sz="2000" dirty="0" smtClean="0">
                <a:solidFill>
                  <a:srgbClr val="404040"/>
                </a:solidFill>
              </a:rPr>
              <a:t> </a:t>
            </a:r>
            <a:r>
              <a:rPr lang="es-CO" sz="2400" dirty="0" smtClean="0">
                <a:latin typeface="Arial Narrow" pitchFamily="34" charset="0"/>
              </a:rPr>
              <a:t>Población			14,483 millones</a:t>
            </a:r>
          </a:p>
          <a:p>
            <a:pPr>
              <a:buFontTx/>
              <a:buBlip>
                <a:blip r:embed="rId3"/>
              </a:buBlip>
            </a:pPr>
            <a:endParaRPr lang="es-CO" sz="2400" dirty="0" smtClean="0">
              <a:latin typeface="Arial Narrow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s-CO" sz="2400" dirty="0" smtClean="0">
                <a:latin typeface="Arial Narrow" pitchFamily="34" charset="0"/>
              </a:rPr>
              <a:t> PIB proyección 2012		4,8%	 </a:t>
            </a:r>
          </a:p>
          <a:p>
            <a:pPr>
              <a:buFontTx/>
              <a:buBlip>
                <a:blip r:embed="rId3"/>
              </a:buBlip>
            </a:pPr>
            <a:endParaRPr lang="es-CO" sz="2400" dirty="0" smtClean="0">
              <a:latin typeface="Arial Narrow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s-CO" sz="2400" dirty="0" smtClean="0">
                <a:latin typeface="Arial Narrow" pitchFamily="34" charset="0"/>
              </a:rPr>
              <a:t> PIB per Cápita (USD)		4.516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357290" y="4500570"/>
            <a:ext cx="654634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s-CO" dirty="0" smtClean="0">
                <a:latin typeface="Arial Narrow" pitchFamily="34" charset="0"/>
              </a:rPr>
              <a:t> </a:t>
            </a:r>
            <a:r>
              <a:rPr lang="es-CO" sz="2400" dirty="0" smtClean="0">
                <a:latin typeface="Arial Narrow" pitchFamily="34" charset="0"/>
              </a:rPr>
              <a:t>Tercer país con mayor crecimiento económico en 2011</a:t>
            </a:r>
          </a:p>
          <a:p>
            <a:pPr>
              <a:buFontTx/>
              <a:buBlip>
                <a:blip r:embed="rId3"/>
              </a:buBlip>
            </a:pPr>
            <a:endParaRPr lang="es-CO" sz="2400" dirty="0" smtClean="0">
              <a:latin typeface="Arial Narrow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s-CO" sz="2400" dirty="0" smtClean="0">
                <a:latin typeface="Arial Narrow" pitchFamily="34" charset="0"/>
              </a:rPr>
              <a:t> Octava mayor economía de Latinoamérica</a:t>
            </a:r>
            <a:endParaRPr lang="es-CO" sz="2400" dirty="0">
              <a:latin typeface="Arial Narrow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5720" y="6286520"/>
            <a:ext cx="22145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dirty="0" smtClean="0">
                <a:solidFill>
                  <a:srgbClr val="595959"/>
                </a:solidFill>
              </a:rPr>
              <a:t>Fuente</a:t>
            </a:r>
            <a:r>
              <a:rPr lang="es-CO" sz="1100" dirty="0" smtClean="0">
                <a:solidFill>
                  <a:srgbClr val="595959"/>
                </a:solidFill>
              </a:rPr>
              <a:t>: Banco Central del Ecuador</a:t>
            </a:r>
            <a:endParaRPr lang="es-CO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79512" y="214290"/>
            <a:ext cx="6535628" cy="57150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0" dirty="0" smtClean="0">
                <a:latin typeface="Arial" pitchFamily="34" charset="0"/>
                <a:cs typeface="Arial" pitchFamily="34" charset="0"/>
              </a:rPr>
              <a:t>Calzado y Capelladas</a:t>
            </a:r>
            <a:endParaRPr lang="es-EC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1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624220637"/>
              </p:ext>
            </p:extLst>
          </p:nvPr>
        </p:nvGraphicFramePr>
        <p:xfrm>
          <a:off x="251520" y="1556791"/>
          <a:ext cx="5544616" cy="4046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2" descr="stock photo : Women's shoes at the sh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81954"/>
            <a:ext cx="2976442" cy="21099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89594" y="523379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En orden de importancia: Calzado dama casual, sandalias, botas dama, Calzado Infantil</a:t>
            </a:r>
            <a:endParaRPr lang="es-ES" sz="2400" b="1" dirty="0"/>
          </a:p>
        </p:txBody>
      </p:sp>
    </p:spTree>
    <p:extLst>
      <p:ext uri="{BB962C8B-B14F-4D97-AF65-F5344CB8AC3E}">
        <p14:creationId xmlns="" xmlns:p14="http://schemas.microsoft.com/office/powerpoint/2010/main" val="23137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57866918"/>
              </p:ext>
            </p:extLst>
          </p:nvPr>
        </p:nvGraphicFramePr>
        <p:xfrm>
          <a:off x="3671900" y="2477692"/>
          <a:ext cx="5220580" cy="323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39552" y="1336937"/>
            <a:ext cx="454489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Cadenas de Almacenes por Departamento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  <a:p>
            <a:r>
              <a:rPr lang="es-EC" dirty="0" smtClean="0"/>
              <a:t>                        </a:t>
            </a:r>
          </a:p>
          <a:p>
            <a:r>
              <a:rPr lang="es-EC" dirty="0" err="1" smtClean="0"/>
              <a:t>Boutiqueros</a:t>
            </a:r>
            <a:endParaRPr lang="es-EC" dirty="0" smtClean="0"/>
          </a:p>
          <a:p>
            <a:endParaRPr lang="es-EC" dirty="0"/>
          </a:p>
          <a:p>
            <a:r>
              <a:rPr lang="es-EC" dirty="0" smtClean="0"/>
              <a:t>Mayoristas / Representantes</a:t>
            </a:r>
          </a:p>
          <a:p>
            <a:endParaRPr lang="es-EC" dirty="0"/>
          </a:p>
          <a:p>
            <a:endParaRPr lang="es-EC" dirty="0" smtClean="0"/>
          </a:p>
          <a:p>
            <a:endParaRPr lang="es-EC" dirty="0" smtClean="0"/>
          </a:p>
          <a:p>
            <a:r>
              <a:rPr lang="es-EC" dirty="0" smtClean="0"/>
              <a:t>Ventas por catálogo</a:t>
            </a:r>
            <a:endParaRPr lang="es-EC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9" y="2344622"/>
            <a:ext cx="952674" cy="97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logotip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733675" cy="752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73" y="2471770"/>
            <a:ext cx="2007876" cy="43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15096"/>
            <a:ext cx="21145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34" y="4997654"/>
            <a:ext cx="1254816" cy="75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78" y="4437112"/>
            <a:ext cx="1228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 Título"/>
          <p:cNvSpPr txBox="1">
            <a:spLocks/>
          </p:cNvSpPr>
          <p:nvPr/>
        </p:nvSpPr>
        <p:spPr>
          <a:xfrm>
            <a:off x="179512" y="116632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sz="2400" b="0" dirty="0" smtClean="0">
                <a:latin typeface="Arial" pitchFamily="34" charset="0"/>
                <a:cs typeface="Arial" pitchFamily="34" charset="0"/>
              </a:rPr>
              <a:t>ACTORES PRINCIPALES PARA PRODUCTO COLOMBIANO</a:t>
            </a:r>
            <a:endParaRPr lang="es-EC" sz="24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387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18332" y="214289"/>
            <a:ext cx="7772400" cy="50006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s-ES" sz="2800" dirty="0" smtClean="0">
                <a:solidFill>
                  <a:schemeClr val="bg1"/>
                </a:solidFill>
                <a:latin typeface="Arial (Titulos)"/>
              </a:rPr>
              <a:t>Calzado Canal de Distribución</a:t>
            </a:r>
            <a:endParaRPr lang="es-ES" sz="2800" dirty="0">
              <a:solidFill>
                <a:schemeClr val="bg1"/>
              </a:solidFill>
              <a:latin typeface="Arial (Titulos)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940152" y="4937252"/>
            <a:ext cx="20702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4" name="3 CuadroTexto"/>
          <p:cNvSpPr txBox="1"/>
          <p:nvPr/>
        </p:nvSpPr>
        <p:spPr>
          <a:xfrm>
            <a:off x="5652120" y="4422964"/>
            <a:ext cx="72007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5 CuadroTexto"/>
          <p:cNvSpPr txBox="1"/>
          <p:nvPr/>
        </p:nvSpPr>
        <p:spPr>
          <a:xfrm>
            <a:off x="6372198" y="4937252"/>
            <a:ext cx="141853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9" name="8 CuadroTexto"/>
          <p:cNvSpPr txBox="1"/>
          <p:nvPr/>
        </p:nvSpPr>
        <p:spPr>
          <a:xfrm>
            <a:off x="1907704" y="4338765"/>
            <a:ext cx="36004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662813" cy="4343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 descr="hanging shoe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630" y="4207517"/>
            <a:ext cx="1631146" cy="15659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924630" y="5540138"/>
            <a:ext cx="177516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339731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07418802"/>
              </p:ext>
            </p:extLst>
          </p:nvPr>
        </p:nvGraphicFramePr>
        <p:xfrm>
          <a:off x="285720" y="1714488"/>
          <a:ext cx="51933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sewing threads multicolored..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16" y="1556792"/>
            <a:ext cx="1699160" cy="13593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big set of leather labels and..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357" y="3101494"/>
            <a:ext cx="1804969" cy="1389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ipper  vecto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83668"/>
            <a:ext cx="1266312" cy="1405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1619672" y="5510192"/>
            <a:ext cx="309093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TODO TIPO DE INSUMO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614016" y="2744554"/>
            <a:ext cx="1699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5508104" y="4941168"/>
            <a:ext cx="1338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050357" y="4221088"/>
            <a:ext cx="18049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179512" y="116632"/>
            <a:ext cx="6749942" cy="669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0" dirty="0" smtClean="0">
                <a:latin typeface="Arial" pitchFamily="34" charset="0"/>
                <a:cs typeface="Arial" pitchFamily="34" charset="0"/>
              </a:rPr>
              <a:t>Insumos para Confección</a:t>
            </a:r>
            <a:endParaRPr lang="es-EC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90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isel"/>
          <p:cNvSpPr/>
          <p:nvPr/>
        </p:nvSpPr>
        <p:spPr>
          <a:xfrm>
            <a:off x="4716016" y="1268760"/>
            <a:ext cx="3960440" cy="4248472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5364088" y="1988840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PRODUCTOS SIN COMPETENCIA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Copas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Elásticos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Herrajes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Hebillas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Apliques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Etiquetas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Taches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Cargaderas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Cuellos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6" name="5 Bisel"/>
          <p:cNvSpPr/>
          <p:nvPr/>
        </p:nvSpPr>
        <p:spPr>
          <a:xfrm>
            <a:off x="467544" y="1268760"/>
            <a:ext cx="3960440" cy="4248472"/>
          </a:xfrm>
          <a:prstGeom prst="bevel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CuadroTexto"/>
          <p:cNvSpPr txBox="1"/>
          <p:nvPr/>
        </p:nvSpPr>
        <p:spPr>
          <a:xfrm>
            <a:off x="1115616" y="1988840"/>
            <a:ext cx="26642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PRODUCTOS CON COMPETENCIA LOCAL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Cierres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Botones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Marquillas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Hilos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C" dirty="0" smtClean="0"/>
              <a:t>Reatas</a:t>
            </a:r>
          </a:p>
          <a:p>
            <a:pPr marL="285750" indent="-285750">
              <a:buFont typeface="Arial" pitchFamily="34" charset="0"/>
              <a:buChar char="•"/>
            </a:pP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1114510" y="5589240"/>
            <a:ext cx="25202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smtClean="0">
                <a:solidFill>
                  <a:srgbClr val="FF0000"/>
                </a:solidFill>
              </a:rPr>
              <a:t>La oferta local no abastece el Mercado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179512" y="116632"/>
            <a:ext cx="6821380" cy="7406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0" dirty="0" smtClean="0">
                <a:latin typeface="Arial" pitchFamily="34" charset="0"/>
                <a:cs typeface="Arial" pitchFamily="34" charset="0"/>
              </a:rPr>
              <a:t>Insumos para Confección </a:t>
            </a:r>
            <a:endParaRPr lang="es-EC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424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81376"/>
            <a:ext cx="6900054" cy="393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stock photo : An empty teenage fashion store with five mannequin displaying the latest trend with jeans, hoodies, t-shirts and scarf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18254"/>
            <a:ext cx="2300015" cy="1799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79512" y="116632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Arial Narrow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EC" b="0" dirty="0" smtClean="0">
                <a:latin typeface="Arial" pitchFamily="34" charset="0"/>
                <a:cs typeface="Arial" pitchFamily="34" charset="0"/>
              </a:rPr>
              <a:t>Canales de Distribución Confeccionistas </a:t>
            </a:r>
            <a:endParaRPr lang="es-EC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6237312"/>
            <a:ext cx="2376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</p:spTree>
    <p:extLst>
      <p:ext uri="{BB962C8B-B14F-4D97-AF65-F5344CB8AC3E}">
        <p14:creationId xmlns="" xmlns:p14="http://schemas.microsoft.com/office/powerpoint/2010/main" val="28133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4 CuadroTexto"/>
          <p:cNvSpPr txBox="1">
            <a:spLocks noChangeArrowheads="1"/>
          </p:cNvSpPr>
          <p:nvPr/>
        </p:nvSpPr>
        <p:spPr bwMode="auto">
          <a:xfrm>
            <a:off x="179388" y="0"/>
            <a:ext cx="6821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Arial" pitchFamily="34" charset="0"/>
              </a:rPr>
              <a:t>Oportunidades Manufacturas</a:t>
            </a:r>
            <a:endParaRPr lang="es-CO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123" name="3 CuadroTexto"/>
          <p:cNvSpPr txBox="1">
            <a:spLocks noChangeArrowheads="1"/>
          </p:cNvSpPr>
          <p:nvPr/>
        </p:nvSpPr>
        <p:spPr bwMode="auto">
          <a:xfrm>
            <a:off x="755650" y="2276475"/>
            <a:ext cx="381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800" dirty="0">
                <a:latin typeface="Arial Narrow" pitchFamily="34" charset="0"/>
              </a:rPr>
              <a:t>Materiales de Construcción</a:t>
            </a:r>
          </a:p>
        </p:txBody>
      </p:sp>
      <p:sp>
        <p:nvSpPr>
          <p:cNvPr id="5124" name="4 CuadroTexto"/>
          <p:cNvSpPr txBox="1">
            <a:spLocks noChangeArrowheads="1"/>
          </p:cNvSpPr>
          <p:nvPr/>
        </p:nvSpPr>
        <p:spPr bwMode="auto">
          <a:xfrm>
            <a:off x="4643438" y="5157788"/>
            <a:ext cx="38163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sz="2800">
                <a:latin typeface="Arial Narrow" pitchFamily="34" charset="0"/>
              </a:rPr>
              <a:t>Electrodomésticos</a:t>
            </a:r>
          </a:p>
        </p:txBody>
      </p:sp>
      <p:pic>
        <p:nvPicPr>
          <p:cNvPr id="5125" name="Picture 8" descr="http://safe-img03.olx.com.mx/ui/11/96/95/1295969208_161029195_1-Fotos-de--PERFILES-COBRE-LAMINAS-BARRAS-TUBOS-SOLERAS-DE-COBRE-ELECTROLITICO-MEX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484313"/>
            <a:ext cx="35290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1" descr="Foto 2 Challen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76700"/>
            <a:ext cx="41052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214282" y="1500174"/>
            <a:ext cx="8208962" cy="46815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01440" y="2900511"/>
            <a:ext cx="7226944" cy="888529"/>
            <a:chOff x="152405" y="2280329"/>
            <a:chExt cx="1338398" cy="66919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Rounded Rectangle 32"/>
            <p:cNvSpPr>
              <a:spLocks noChangeArrowheads="1"/>
            </p:cNvSpPr>
            <p:nvPr/>
          </p:nvSpPr>
          <p:spPr bwMode="auto">
            <a:xfrm>
              <a:off x="152405" y="2280329"/>
              <a:ext cx="1338398" cy="669199"/>
            </a:xfrm>
            <a:prstGeom prst="roundRect">
              <a:avLst>
                <a:gd name="adj" fmla="val 10000"/>
              </a:avLst>
            </a:prstGeom>
            <a:grp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en-US" sz="2000" dirty="0">
                <a:latin typeface="Arial Narrow" pitchFamily="34" charset="0"/>
              </a:endParaRPr>
            </a:p>
          </p:txBody>
        </p:sp>
        <p:sp>
          <p:nvSpPr>
            <p:cNvPr id="15" name="Rounded Rectangle 6"/>
            <p:cNvSpPr/>
            <p:nvPr/>
          </p:nvSpPr>
          <p:spPr>
            <a:xfrm>
              <a:off x="228886" y="2299404"/>
              <a:ext cx="1235246" cy="63105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7620" tIns="7620" rIns="7620" bIns="7620" spcCol="1270" anchor="ctr"/>
            <a:lstStyle/>
            <a:p>
              <a:pPr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CO" sz="2800" kern="0" dirty="0">
                  <a:solidFill>
                    <a:srgbClr val="FFFFFF"/>
                  </a:solidFill>
                  <a:latin typeface="Arial Narrow" pitchFamily="34" charset="0"/>
                  <a:cs typeface="+mn-cs"/>
                </a:rPr>
                <a:t>Solicitud de exclusividad de distribución</a:t>
              </a:r>
              <a:r>
                <a:rPr lang="es-CO" sz="2000" kern="0" dirty="0">
                  <a:solidFill>
                    <a:srgbClr val="FFFFFF"/>
                  </a:solidFill>
                  <a:latin typeface="Arial Narrow" pitchFamily="34" charset="0"/>
                  <a:cs typeface="+mn-cs"/>
                </a:rPr>
                <a:t>. </a:t>
              </a:r>
              <a:endParaRPr lang="en-US" sz="2000" kern="0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16" name="Rounded Rectangle 35"/>
          <p:cNvSpPr>
            <a:spLocks noChangeArrowheads="1"/>
          </p:cNvSpPr>
          <p:nvPr/>
        </p:nvSpPr>
        <p:spPr bwMode="auto">
          <a:xfrm>
            <a:off x="857224" y="4000504"/>
            <a:ext cx="7127875" cy="1079500"/>
          </a:xfrm>
          <a:prstGeom prst="roundRect">
            <a:avLst>
              <a:gd name="adj" fmla="val 10000"/>
            </a:avLst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Norma INEN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requerida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: 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baldosas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gres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electrodomésticos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.</a:t>
            </a:r>
          </a:p>
        </p:txBody>
      </p:sp>
      <p:sp>
        <p:nvSpPr>
          <p:cNvPr id="25" name="Oval 40"/>
          <p:cNvSpPr/>
          <p:nvPr/>
        </p:nvSpPr>
        <p:spPr>
          <a:xfrm>
            <a:off x="500034" y="4214819"/>
            <a:ext cx="518174" cy="57150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solidFill>
                  <a:srgbClr val="333399">
                    <a:lumMod val="75000"/>
                  </a:srgbClr>
                </a:solidFill>
                <a:latin typeface="Arial"/>
                <a:cs typeface="+mn-cs"/>
              </a:rPr>
              <a:t>2</a:t>
            </a:r>
            <a:endParaRPr lang="en-US" b="1" kern="0" dirty="0">
              <a:ln>
                <a:prstDash val="solid"/>
              </a:ln>
              <a:solidFill>
                <a:srgbClr val="333399">
                  <a:lumMod val="7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30" name="Oval 38"/>
          <p:cNvSpPr/>
          <p:nvPr/>
        </p:nvSpPr>
        <p:spPr>
          <a:xfrm>
            <a:off x="509710" y="3112090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latin typeface="Arial"/>
                <a:cs typeface="+mn-cs"/>
              </a:rPr>
              <a:t>1</a:t>
            </a:r>
            <a:endParaRPr lang="en-US" b="1" kern="0" dirty="0">
              <a:ln>
                <a:prstDash val="solid"/>
              </a:ln>
              <a:latin typeface="Arial"/>
              <a:cs typeface="+mn-cs"/>
            </a:endParaRPr>
          </a:p>
        </p:txBody>
      </p:sp>
      <p:sp>
        <p:nvSpPr>
          <p:cNvPr id="6155" name="24 Rectángulo"/>
          <p:cNvSpPr>
            <a:spLocks noChangeArrowheads="1"/>
          </p:cNvSpPr>
          <p:nvPr/>
        </p:nvSpPr>
        <p:spPr bwMode="auto">
          <a:xfrm>
            <a:off x="323850" y="260350"/>
            <a:ext cx="6302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" pitchFamily="34" charset="0"/>
              </a:rPr>
              <a:t>Manufacturas - Generalidades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Materiales de </a:t>
            </a:r>
            <a:r>
              <a:rPr lang="es-CO" b="0" dirty="0" smtClean="0">
                <a:latin typeface="Arial" pitchFamily="34" charset="0"/>
                <a:ea typeface="+mn-ea"/>
                <a:cs typeface="Arial" pitchFamily="34" charset="0"/>
              </a:rPr>
              <a:t>Construcción</a:t>
            </a:r>
          </a:p>
        </p:txBody>
      </p:sp>
      <p:sp>
        <p:nvSpPr>
          <p:cNvPr id="7171" name="5 CuadroTexto"/>
          <p:cNvSpPr txBox="1">
            <a:spLocks noChangeArrowheads="1"/>
          </p:cNvSpPr>
          <p:nvPr/>
        </p:nvSpPr>
        <p:spPr bwMode="auto">
          <a:xfrm>
            <a:off x="684213" y="1916113"/>
            <a:ext cx="777557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s-CO" sz="2800" dirty="0">
                <a:solidFill>
                  <a:srgbClr val="404040"/>
                </a:solidFill>
                <a:latin typeface="Arial Narrow" pitchFamily="34" charset="0"/>
              </a:rPr>
              <a:t>  Desarrollo de proyectos eléctricos y de petroquímica.</a:t>
            </a:r>
          </a:p>
          <a:p>
            <a:r>
              <a:rPr lang="es-CO" sz="2800" dirty="0">
                <a:solidFill>
                  <a:srgbClr val="404040"/>
                </a:solidFill>
                <a:latin typeface="Arial Narrow" pitchFamily="34" charset="0"/>
              </a:rPr>
              <a:t> </a:t>
            </a:r>
          </a:p>
          <a:p>
            <a:pPr>
              <a:buFontTx/>
              <a:buBlip>
                <a:blip r:embed="rId3"/>
              </a:buBlip>
            </a:pPr>
            <a:r>
              <a:rPr lang="es-CO" sz="2800" dirty="0">
                <a:solidFill>
                  <a:srgbClr val="404040"/>
                </a:solidFill>
                <a:latin typeface="Arial Narrow" pitchFamily="34" charset="0"/>
              </a:rPr>
              <a:t>  Estado pone énfasis a la construcción de carreteras.</a:t>
            </a:r>
          </a:p>
          <a:p>
            <a:endParaRPr lang="es-CO" sz="2800" dirty="0">
              <a:solidFill>
                <a:srgbClr val="404040"/>
              </a:solidFill>
              <a:latin typeface="Arial Narrow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s-CO" sz="2800" dirty="0">
                <a:solidFill>
                  <a:srgbClr val="404040"/>
                </a:solidFill>
                <a:latin typeface="Arial Narrow" pitchFamily="34" charset="0"/>
              </a:rPr>
              <a:t>  Estado busca construcción de:  vivienda de interés social, hospitales y cárceles. </a:t>
            </a:r>
          </a:p>
          <a:p>
            <a:endParaRPr lang="es-CO" sz="20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Materiales de Construcción</a:t>
            </a:r>
          </a:p>
        </p:txBody>
      </p:sp>
      <p:sp>
        <p:nvSpPr>
          <p:cNvPr id="8195" name="5 CuadroTexto"/>
          <p:cNvSpPr txBox="1">
            <a:spLocks noChangeArrowheads="1"/>
          </p:cNvSpPr>
          <p:nvPr/>
        </p:nvSpPr>
        <p:spPr bwMode="auto">
          <a:xfrm>
            <a:off x="684213" y="1557338"/>
            <a:ext cx="77755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s-CO" sz="2800" dirty="0">
                <a:solidFill>
                  <a:srgbClr val="404040"/>
                </a:solidFill>
                <a:latin typeface="Arial Narrow" pitchFamily="34" charset="0"/>
              </a:rPr>
              <a:t>  Construcción de viviendas:</a:t>
            </a:r>
          </a:p>
          <a:p>
            <a:endParaRPr lang="es-CO" sz="2800" dirty="0">
              <a:solidFill>
                <a:srgbClr val="404040"/>
              </a:solidFill>
              <a:latin typeface="Arial Narrow" pitchFamily="34" charset="0"/>
            </a:endParaRPr>
          </a:p>
          <a:p>
            <a:pPr lvl="2">
              <a:buFontTx/>
              <a:buBlip>
                <a:blip r:embed="rId3"/>
              </a:buBlip>
            </a:pPr>
            <a:r>
              <a:rPr lang="es-CO" sz="2800" dirty="0">
                <a:solidFill>
                  <a:srgbClr val="404040"/>
                </a:solidFill>
                <a:latin typeface="Arial Narrow" pitchFamily="34" charset="0"/>
              </a:rPr>
              <a:t> Déficit de vivienda elevado. 51% población Quito tiene casa propia, el 58% en Guayaquil.</a:t>
            </a:r>
          </a:p>
          <a:p>
            <a:pPr lvl="2"/>
            <a:endParaRPr lang="es-CO" sz="2800" dirty="0">
              <a:solidFill>
                <a:srgbClr val="404040"/>
              </a:solidFill>
              <a:latin typeface="Arial Narrow" pitchFamily="34" charset="0"/>
            </a:endParaRPr>
          </a:p>
          <a:p>
            <a:pPr lvl="2">
              <a:buFontTx/>
              <a:buBlip>
                <a:blip r:embed="rId3"/>
              </a:buBlip>
            </a:pPr>
            <a:r>
              <a:rPr lang="es-CO" sz="2800" dirty="0">
                <a:solidFill>
                  <a:srgbClr val="404040"/>
                </a:solidFill>
                <a:latin typeface="Arial Narrow" pitchFamily="34" charset="0"/>
              </a:rPr>
              <a:t> Es común ver diferentes construcciones urbanas, de varios tamaños, en todas la ciudades. </a:t>
            </a:r>
          </a:p>
          <a:p>
            <a:pPr lvl="2"/>
            <a:endParaRPr lang="es-CO" sz="2800" dirty="0">
              <a:solidFill>
                <a:srgbClr val="404040"/>
              </a:solidFill>
              <a:latin typeface="Arial Narrow" pitchFamily="34" charset="0"/>
            </a:endParaRPr>
          </a:p>
          <a:p>
            <a:pPr lvl="2">
              <a:buFontTx/>
              <a:buBlip>
                <a:blip r:embed="rId3"/>
              </a:buBlip>
            </a:pPr>
            <a:r>
              <a:rPr lang="es-CO" sz="2800" dirty="0">
                <a:solidFill>
                  <a:srgbClr val="404040"/>
                </a:solidFill>
                <a:latin typeface="Arial Narrow" pitchFamily="34" charset="0"/>
              </a:rPr>
              <a:t> Créditos de bancos privados y del BIESS que facilitan acceso a compra de vivienda</a:t>
            </a:r>
            <a:r>
              <a:rPr lang="es-CO" sz="2000" dirty="0">
                <a:solidFill>
                  <a:srgbClr val="40404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6858048" cy="714372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PIB por actividad económica 2011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0"/>
          </p:nvPr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5857884" y="1857364"/>
            <a:ext cx="2286016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1100" b="1" dirty="0" smtClean="0">
                <a:solidFill>
                  <a:srgbClr val="595959"/>
                </a:solidFill>
              </a:rPr>
              <a:t>Fuente</a:t>
            </a:r>
            <a:r>
              <a:rPr lang="es-CO" sz="1100" dirty="0" smtClean="0">
                <a:solidFill>
                  <a:srgbClr val="595959"/>
                </a:solidFill>
              </a:rPr>
              <a:t>: Banco Central del Ecuador</a:t>
            </a:r>
            <a:endParaRPr lang="es-CO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00010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Materiales de Construcción</a:t>
            </a:r>
            <a:br>
              <a:rPr lang="es-CO" b="0" dirty="0" smtClean="0">
                <a:latin typeface="Arial" pitchFamily="34" charset="0"/>
                <a:cs typeface="Arial" pitchFamily="34" charset="0"/>
              </a:rPr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>Canales de Distribución</a:t>
            </a:r>
          </a:p>
        </p:txBody>
      </p:sp>
      <p:grpSp>
        <p:nvGrpSpPr>
          <p:cNvPr id="2" name="30 Grupo"/>
          <p:cNvGrpSpPr>
            <a:grpSpLocks/>
          </p:cNvGrpSpPr>
          <p:nvPr/>
        </p:nvGrpSpPr>
        <p:grpSpPr bwMode="auto">
          <a:xfrm>
            <a:off x="0" y="1196975"/>
            <a:ext cx="8027988" cy="5092700"/>
            <a:chOff x="75946" y="1136512"/>
            <a:chExt cx="7861036" cy="4824006"/>
          </a:xfrm>
        </p:grpSpPr>
        <p:sp>
          <p:nvSpPr>
            <p:cNvPr id="13" name="12 Rectángulo"/>
            <p:cNvSpPr/>
            <p:nvPr/>
          </p:nvSpPr>
          <p:spPr>
            <a:xfrm>
              <a:off x="75946" y="3046231"/>
              <a:ext cx="1198619" cy="6820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Exportador</a:t>
              </a: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873377" y="1136512"/>
              <a:ext cx="215121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Grandes proyectos 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873377" y="3660070"/>
              <a:ext cx="2079211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Cadenas ferretería y Cadenas elementos de acabados </a:t>
              </a:r>
            </a:p>
            <a:p>
              <a:pPr algn="ctr">
                <a:defRPr/>
              </a:pPr>
              <a:endPara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873377" y="2432393"/>
              <a:ext cx="2115210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Mayoristas</a:t>
              </a:r>
            </a:p>
            <a:p>
              <a:pPr algn="ctr">
                <a:defRPr/>
              </a:pPr>
              <a:endPara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endParaRPr>
            </a:p>
          </p:txBody>
        </p:sp>
        <p:grpSp>
          <p:nvGrpSpPr>
            <p:cNvPr id="3" name="21 Flecha derecha"/>
            <p:cNvGrpSpPr>
              <a:grpSpLocks/>
            </p:cNvGrpSpPr>
            <p:nvPr/>
          </p:nvGrpSpPr>
          <p:grpSpPr bwMode="auto">
            <a:xfrm>
              <a:off x="2987982" y="4955951"/>
              <a:ext cx="4949000" cy="1004567"/>
              <a:chOff x="2988022" y="4956373"/>
              <a:chExt cx="4949066" cy="1004673"/>
            </a:xfrm>
          </p:grpSpPr>
          <p:pic>
            <p:nvPicPr>
              <p:cNvPr id="9272" name="21 Flecha derecha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655056" y="4956373"/>
                <a:ext cx="282032" cy="591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73" name="Text Box 46"/>
              <p:cNvSpPr txBox="1">
                <a:spLocks noChangeArrowheads="1"/>
              </p:cNvSpPr>
              <p:nvPr/>
            </p:nvSpPr>
            <p:spPr bwMode="auto">
              <a:xfrm rot="5400000">
                <a:off x="2884710" y="5621497"/>
                <a:ext cx="442861" cy="236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22 Flecha derecha"/>
            <p:cNvGrpSpPr>
              <a:grpSpLocks/>
            </p:cNvGrpSpPr>
            <p:nvPr/>
          </p:nvGrpSpPr>
          <p:grpSpPr bwMode="auto">
            <a:xfrm>
              <a:off x="6456334" y="3796478"/>
              <a:ext cx="429357" cy="591250"/>
              <a:chOff x="6456424" y="3796775"/>
              <a:chExt cx="429363" cy="591312"/>
            </a:xfrm>
          </p:grpSpPr>
          <p:pic>
            <p:nvPicPr>
              <p:cNvPr id="9270" name="22 Flecha derecha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667947" y="3796775"/>
                <a:ext cx="217840" cy="591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71" name="Text Box 49"/>
              <p:cNvSpPr txBox="1">
                <a:spLocks noChangeArrowheads="1"/>
              </p:cNvSpPr>
              <p:nvPr/>
            </p:nvSpPr>
            <p:spPr bwMode="auto">
              <a:xfrm rot="5400000">
                <a:off x="6305501" y="4015910"/>
                <a:ext cx="442861" cy="14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" name="26 Flecha derecha"/>
            <p:cNvSpPr/>
            <p:nvPr/>
          </p:nvSpPr>
          <p:spPr>
            <a:xfrm rot="18215499">
              <a:off x="681506" y="2082166"/>
              <a:ext cx="1149426" cy="2866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rgbClr val="FFFFFF"/>
                </a:solidFill>
                <a:latin typeface="HelveticaNeueLT Std Cn" pitchFamily="34" charset="0"/>
                <a:cs typeface="Arial" charset="0"/>
              </a:endParaRPr>
            </a:p>
          </p:txBody>
        </p:sp>
      </p:grpSp>
      <p:sp>
        <p:nvSpPr>
          <p:cNvPr id="48" name="47 Rectángulo"/>
          <p:cNvSpPr/>
          <p:nvPr/>
        </p:nvSpPr>
        <p:spPr bwMode="auto">
          <a:xfrm>
            <a:off x="5148064" y="3356992"/>
            <a:ext cx="3024336" cy="9122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Distribuidores </a:t>
            </a:r>
          </a:p>
        </p:txBody>
      </p:sp>
      <p:sp>
        <p:nvSpPr>
          <p:cNvPr id="49" name="48 Rectángulo"/>
          <p:cNvSpPr/>
          <p:nvPr/>
        </p:nvSpPr>
        <p:spPr bwMode="auto">
          <a:xfrm>
            <a:off x="5148064" y="4581128"/>
            <a:ext cx="3024336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Almacenes de materiales </a:t>
            </a:r>
          </a:p>
          <a:p>
            <a:pPr algn="ctr">
              <a:defRPr/>
            </a:pPr>
            <a:r>
              <a: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construcción</a:t>
            </a:r>
          </a:p>
          <a:p>
            <a:pPr algn="ctr">
              <a:defRPr/>
            </a:pPr>
            <a:r>
              <a: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y Ferreterías </a:t>
            </a:r>
          </a:p>
        </p:txBody>
      </p:sp>
      <p:sp>
        <p:nvSpPr>
          <p:cNvPr id="50" name="49 Rectángulo"/>
          <p:cNvSpPr/>
          <p:nvPr/>
        </p:nvSpPr>
        <p:spPr bwMode="auto">
          <a:xfrm>
            <a:off x="5148064" y="2276872"/>
            <a:ext cx="3024336" cy="9122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Constructores privados </a:t>
            </a:r>
          </a:p>
        </p:txBody>
      </p:sp>
      <p:sp>
        <p:nvSpPr>
          <p:cNvPr id="51" name="50 Rectángulo"/>
          <p:cNvSpPr/>
          <p:nvPr/>
        </p:nvSpPr>
        <p:spPr bwMode="auto">
          <a:xfrm>
            <a:off x="5148064" y="1196752"/>
            <a:ext cx="3024336" cy="9122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Licitaciones obras públicas </a:t>
            </a:r>
          </a:p>
        </p:txBody>
      </p:sp>
      <p:sp>
        <p:nvSpPr>
          <p:cNvPr id="52" name="51 Rectángulo"/>
          <p:cNvSpPr/>
          <p:nvPr/>
        </p:nvSpPr>
        <p:spPr bwMode="auto">
          <a:xfrm>
            <a:off x="6732240" y="5805264"/>
            <a:ext cx="2197014" cy="9122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Consumidor final:</a:t>
            </a:r>
          </a:p>
          <a:p>
            <a:pPr algn="ctr">
              <a:defRPr/>
            </a:pPr>
            <a:r>
              <a: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Persona privada que construye</a:t>
            </a:r>
          </a:p>
        </p:txBody>
      </p:sp>
      <p:sp>
        <p:nvSpPr>
          <p:cNvPr id="53" name="52 Flecha derecha"/>
          <p:cNvSpPr/>
          <p:nvPr/>
        </p:nvSpPr>
        <p:spPr bwMode="auto">
          <a:xfrm rot="19975957">
            <a:off x="1065592" y="2973604"/>
            <a:ext cx="718358" cy="292701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54" name="53 Flecha derecha"/>
          <p:cNvSpPr/>
          <p:nvPr/>
        </p:nvSpPr>
        <p:spPr bwMode="auto">
          <a:xfrm rot="1588769">
            <a:off x="1071182" y="3933838"/>
            <a:ext cx="718358" cy="292701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55" name="54 Flecha derecha"/>
          <p:cNvSpPr/>
          <p:nvPr/>
        </p:nvSpPr>
        <p:spPr bwMode="auto">
          <a:xfrm rot="19975957">
            <a:off x="3924321" y="2096660"/>
            <a:ext cx="1208858" cy="292701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56" name="55 Flecha derecha"/>
          <p:cNvSpPr/>
          <p:nvPr/>
        </p:nvSpPr>
        <p:spPr bwMode="auto">
          <a:xfrm rot="20872644">
            <a:off x="4013924" y="2448465"/>
            <a:ext cx="1142997" cy="292701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58" name="57 Flecha derecha"/>
          <p:cNvSpPr/>
          <p:nvPr/>
        </p:nvSpPr>
        <p:spPr bwMode="auto">
          <a:xfrm rot="1721516">
            <a:off x="3996495" y="3107511"/>
            <a:ext cx="1135364" cy="292701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59" name="58 Flecha curvada hacia la derecha"/>
          <p:cNvSpPr/>
          <p:nvPr/>
        </p:nvSpPr>
        <p:spPr bwMode="auto">
          <a:xfrm rot="18086822">
            <a:off x="4720652" y="4168100"/>
            <a:ext cx="698978" cy="3576082"/>
          </a:xfrm>
          <a:prstGeom prst="curv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  <a:latin typeface="HelveticaNeueLT Std Cn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6 Rectángulo"/>
          <p:cNvSpPr>
            <a:spLocks noChangeArrowheads="1"/>
          </p:cNvSpPr>
          <p:nvPr/>
        </p:nvSpPr>
        <p:spPr bwMode="auto">
          <a:xfrm>
            <a:off x="179388" y="0"/>
            <a:ext cx="7178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" pitchFamily="34" charset="0"/>
              </a:rPr>
              <a:t>Materiales de </a:t>
            </a:r>
            <a:r>
              <a:rPr lang="es-CO" sz="2800" dirty="0" smtClean="0">
                <a:solidFill>
                  <a:schemeClr val="bg1"/>
                </a:solidFill>
                <a:latin typeface="Arial" pitchFamily="34" charset="0"/>
              </a:rPr>
              <a:t>Construcción Productos</a:t>
            </a:r>
            <a:endParaRPr lang="es-CO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39975" y="5013325"/>
            <a:ext cx="2808288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C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 Tubería plástica y metálica y sus accesorios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9388" y="1773238"/>
            <a:ext cx="24479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C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s-EC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Revestimientos de pisos y paredes</a:t>
            </a: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1052513"/>
            <a:ext cx="1655763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 cstate="print"/>
          <a:srcRect l="39063" t="35416" r="25000" b="32292"/>
          <a:stretch>
            <a:fillRect/>
          </a:stretch>
        </p:blipFill>
        <p:spPr bwMode="auto">
          <a:xfrm>
            <a:off x="4427538" y="981075"/>
            <a:ext cx="3168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http://static.latincomercio.com/data/files/store_14413/goods_79/thumbs/medium_2011111010211979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652963"/>
            <a:ext cx="2160588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2" descr="http://t3.gstatic.com/images?q=tbn:ANd9GcQrn7R2u-9NC27kVkofGX-CRuwSkUwpMyPMU2EH_klD9-q086sS_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688" y="3573463"/>
            <a:ext cx="2627312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6 Rectángulo"/>
          <p:cNvSpPr>
            <a:spLocks noChangeArrowheads="1"/>
          </p:cNvSpPr>
          <p:nvPr/>
        </p:nvSpPr>
        <p:spPr bwMode="auto">
          <a:xfrm>
            <a:off x="179388" y="0"/>
            <a:ext cx="71786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chemeClr val="bg1"/>
                </a:solidFill>
                <a:latin typeface="Arial Narrow" pitchFamily="34" charset="0"/>
              </a:rPr>
              <a:t>M</a:t>
            </a:r>
            <a:r>
              <a:rPr lang="es-CO" sz="2800" dirty="0">
                <a:solidFill>
                  <a:schemeClr val="bg1"/>
                </a:solidFill>
                <a:latin typeface="Arial" pitchFamily="34" charset="0"/>
              </a:rPr>
              <a:t>ateriales de </a:t>
            </a:r>
            <a:r>
              <a:rPr lang="es-CO" sz="2800" dirty="0" smtClean="0">
                <a:solidFill>
                  <a:schemeClr val="bg1"/>
                </a:solidFill>
                <a:latin typeface="Arial" pitchFamily="34" charset="0"/>
              </a:rPr>
              <a:t>Construcción Productos</a:t>
            </a:r>
            <a:endParaRPr lang="es-CO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051050" y="5013325"/>
            <a:ext cx="295275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C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 Tubos, barras y perfiles de cobre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0" y="1844675"/>
            <a:ext cx="18351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C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EC" sz="2800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Gypsum</a:t>
            </a:r>
            <a:endParaRPr lang="es-EC" sz="2800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11269" name="Picture 6" descr="http://images03.olx.com.ec/ui/6/67/23/1277319710_96136423_3-Paredes-De-GYPSUM-Quito-1277319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981075"/>
            <a:ext cx="35687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http://t1.gstatic.com/images?q=tbn:ANd9GcReF8IIrrT9_tV-i1Z7iu0MbIb_2xR6Iq6hsv4PBH_sioDsZXj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700213"/>
            <a:ext cx="3529012" cy="24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http://safe-img03.olx.com.mx/ui/11/96/95/1295969208_161029195_1-Fotos-de--PERFILES-COBRE-LAMINAS-BARRAS-TUBOS-SOLERAS-DE-COBRE-ELECTROLITICO-MEXIC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4625" y="4175125"/>
            <a:ext cx="3889375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 bwMode="auto">
          <a:xfrm>
            <a:off x="1219200" y="1875073"/>
            <a:ext cx="2057400" cy="6093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4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Proyectos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827713" y="1844252"/>
            <a:ext cx="2057400" cy="6093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bg1"/>
              </a:solidFill>
              <a:latin typeface="HelveticaNeueLT Std Cn" pitchFamily="34" charset="0"/>
              <a:cs typeface="Arial" charset="0"/>
            </a:endParaRPr>
          </a:p>
          <a:p>
            <a:pPr algn="ctr">
              <a:defRPr/>
            </a:pPr>
            <a:r>
              <a:rPr lang="es-CO" sz="24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Cadenas</a:t>
            </a:r>
            <a:r>
              <a:rPr lang="es-CO" b="1" dirty="0">
                <a:solidFill>
                  <a:schemeClr val="bg1"/>
                </a:solidFill>
                <a:latin typeface="HelveticaNeueLT Std Cn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endParaRPr lang="en-US" dirty="0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7" name="Rectangle 5"/>
          <p:cNvSpPr/>
          <p:nvPr/>
        </p:nvSpPr>
        <p:spPr bwMode="auto">
          <a:xfrm>
            <a:off x="3563888" y="1844824"/>
            <a:ext cx="2057400" cy="6093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bg1"/>
              </a:solidFill>
              <a:latin typeface="HelveticaNeueLT Std Cn" pitchFamily="34" charset="0"/>
              <a:cs typeface="Arial" charset="0"/>
            </a:endParaRPr>
          </a:p>
          <a:p>
            <a:pPr algn="ctr">
              <a:defRPr/>
            </a:pPr>
            <a:r>
              <a:rPr lang="es-CO" sz="24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Mayoristas</a:t>
            </a:r>
          </a:p>
          <a:p>
            <a:pPr algn="ctr">
              <a:defRPr/>
            </a:pPr>
            <a:endParaRPr lang="en-US" dirty="0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3" name="Round Diagonal Corner Rectangle 19"/>
          <p:cNvSpPr/>
          <p:nvPr/>
        </p:nvSpPr>
        <p:spPr>
          <a:xfrm>
            <a:off x="1146175" y="2736850"/>
            <a:ext cx="2057400" cy="32766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dirty="0">
                <a:solidFill>
                  <a:schemeClr val="bg1"/>
                </a:solidFill>
                <a:latin typeface="HelveticaNeueLT Std Cn" pitchFamily="34" charset="0"/>
                <a:cs typeface="Arial" charset="0"/>
              </a:rPr>
              <a:t> </a:t>
            </a: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Coca Codo Sinclair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Sopladora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Refinería del Pacífico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4" name="Round Diagonal Corner Rectangle 19"/>
          <p:cNvSpPr/>
          <p:nvPr/>
        </p:nvSpPr>
        <p:spPr>
          <a:xfrm>
            <a:off x="3460750" y="2700338"/>
            <a:ext cx="2119313" cy="32766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CO" sz="24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Megahierro</a:t>
            </a:r>
            <a:endParaRPr lang="es-CO" sz="24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Megaproductos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Promesa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CO" sz="24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Ferremundo</a:t>
            </a:r>
            <a:endParaRPr lang="es-CO" sz="24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El Hierro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CO" sz="24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Suprinsa</a:t>
            </a:r>
            <a:endParaRPr lang="en-US" sz="2400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5" name="Round Diagonal Corner Rectangle 19"/>
          <p:cNvSpPr/>
          <p:nvPr/>
        </p:nvSpPr>
        <p:spPr>
          <a:xfrm>
            <a:off x="5795963" y="2700338"/>
            <a:ext cx="2057400" cy="32766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CO" sz="24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Kywi</a:t>
            </a:r>
            <a:endParaRPr lang="es-CO" sz="24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CO" sz="24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Ferrisariato</a:t>
            </a:r>
            <a:endParaRPr lang="es-CO" sz="24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CO" sz="24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Unifer</a:t>
            </a:r>
            <a:endParaRPr lang="es-CO" sz="24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Importadora Vega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4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Almacenes Boyacá</a:t>
            </a:r>
            <a:endParaRPr lang="en-US" sz="2400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2302" name="24 Rectángulo"/>
          <p:cNvSpPr>
            <a:spLocks noChangeArrowheads="1"/>
          </p:cNvSpPr>
          <p:nvPr/>
        </p:nvSpPr>
        <p:spPr bwMode="auto">
          <a:xfrm>
            <a:off x="395288" y="0"/>
            <a:ext cx="7034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" pitchFamily="34" charset="0"/>
              </a:rPr>
              <a:t>Materiales de </a:t>
            </a:r>
            <a:r>
              <a:rPr lang="es-CO" sz="2800" dirty="0" smtClean="0">
                <a:solidFill>
                  <a:schemeClr val="bg1"/>
                </a:solidFill>
                <a:latin typeface="Arial" pitchFamily="34" charset="0"/>
              </a:rPr>
              <a:t>Construcción Clientes</a:t>
            </a:r>
            <a:endParaRPr lang="es-CO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6 Rectángulo"/>
          <p:cNvSpPr>
            <a:spLocks noChangeArrowheads="1"/>
          </p:cNvSpPr>
          <p:nvPr/>
        </p:nvSpPr>
        <p:spPr bwMode="auto">
          <a:xfrm>
            <a:off x="179388" y="0"/>
            <a:ext cx="64844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" pitchFamily="34" charset="0"/>
              </a:rPr>
              <a:t>Materiales de Construcción</a:t>
            </a:r>
          </a:p>
          <a:p>
            <a:r>
              <a:rPr lang="es-CO" sz="2800" dirty="0">
                <a:solidFill>
                  <a:schemeClr val="bg1"/>
                </a:solidFill>
                <a:latin typeface="Arial" pitchFamily="34" charset="0"/>
              </a:rPr>
              <a:t>Exportaciones Colombia hacia Ecuador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844675"/>
            <a:ext cx="76962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8 CuadroTexto"/>
          <p:cNvSpPr txBox="1">
            <a:spLocks noChangeArrowheads="1"/>
          </p:cNvSpPr>
          <p:nvPr/>
        </p:nvSpPr>
        <p:spPr bwMode="auto">
          <a:xfrm>
            <a:off x="7308850" y="4652963"/>
            <a:ext cx="115093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sz="1000"/>
              <a:t>Fuente: DANE</a:t>
            </a:r>
          </a:p>
        </p:txBody>
      </p:sp>
      <p:sp>
        <p:nvSpPr>
          <p:cNvPr id="13317" name="9 CuadroTexto"/>
          <p:cNvSpPr txBox="1">
            <a:spLocks noChangeArrowheads="1"/>
          </p:cNvSpPr>
          <p:nvPr/>
        </p:nvSpPr>
        <p:spPr bwMode="auto">
          <a:xfrm>
            <a:off x="1331913" y="5516563"/>
            <a:ext cx="712787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sz="2800">
                <a:latin typeface="Arial Narrow" pitchFamily="34" charset="0"/>
              </a:rPr>
              <a:t>Incremento exportaciones colombianas hacia Ecuador de 33,4% del 2011 frente al 2010</a:t>
            </a:r>
            <a:r>
              <a:rPr lang="es-EC" sz="2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6 Rectángulo"/>
          <p:cNvSpPr>
            <a:spLocks noChangeArrowheads="1"/>
          </p:cNvSpPr>
          <p:nvPr/>
        </p:nvSpPr>
        <p:spPr bwMode="auto">
          <a:xfrm>
            <a:off x="179388" y="0"/>
            <a:ext cx="48061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" pitchFamily="34" charset="0"/>
              </a:rPr>
              <a:t>Materiales de Construcción</a:t>
            </a:r>
          </a:p>
          <a:p>
            <a:r>
              <a:rPr lang="es-CO" sz="2800" dirty="0">
                <a:solidFill>
                  <a:schemeClr val="bg1"/>
                </a:solidFill>
                <a:latin typeface="Arial" pitchFamily="34" charset="0"/>
              </a:rPr>
              <a:t>Competencia por país origen</a:t>
            </a:r>
          </a:p>
        </p:txBody>
      </p:sp>
      <p:sp>
        <p:nvSpPr>
          <p:cNvPr id="14339" name="8 CuadroTexto"/>
          <p:cNvSpPr txBox="1">
            <a:spLocks noChangeArrowheads="1"/>
          </p:cNvSpPr>
          <p:nvPr/>
        </p:nvSpPr>
        <p:spPr bwMode="auto">
          <a:xfrm>
            <a:off x="7235825" y="4292600"/>
            <a:ext cx="1152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sz="1000"/>
              <a:t>Fuente: SENAE</a:t>
            </a:r>
          </a:p>
        </p:txBody>
      </p:sp>
      <p:sp>
        <p:nvSpPr>
          <p:cNvPr id="14340" name="9 CuadroTexto"/>
          <p:cNvSpPr txBox="1">
            <a:spLocks noChangeArrowheads="1"/>
          </p:cNvSpPr>
          <p:nvPr/>
        </p:nvSpPr>
        <p:spPr bwMode="auto">
          <a:xfrm>
            <a:off x="1403350" y="5732463"/>
            <a:ext cx="712946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sz="2800" dirty="0">
                <a:latin typeface="Arial Narrow" pitchFamily="34" charset="0"/>
              </a:rPr>
              <a:t>US$398,1 millones CIF en importaciones Ecuador de materiales de construcción en el 2011</a:t>
            </a:r>
            <a:r>
              <a:rPr lang="es-EC" sz="2000" dirty="0"/>
              <a:t>.</a:t>
            </a:r>
          </a:p>
        </p:txBody>
      </p:sp>
      <p:graphicFrame>
        <p:nvGraphicFramePr>
          <p:cNvPr id="6" name="1 Gráfico"/>
          <p:cNvGraphicFramePr/>
          <p:nvPr/>
        </p:nvGraphicFramePr>
        <p:xfrm>
          <a:off x="1763688" y="1484784"/>
          <a:ext cx="59766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Electrodomésticos</a:t>
            </a:r>
          </a:p>
        </p:txBody>
      </p:sp>
      <p:sp>
        <p:nvSpPr>
          <p:cNvPr id="15363" name="5 CuadroTexto"/>
          <p:cNvSpPr txBox="1">
            <a:spLocks noChangeArrowheads="1"/>
          </p:cNvSpPr>
          <p:nvPr/>
        </p:nvSpPr>
        <p:spPr bwMode="auto">
          <a:xfrm>
            <a:off x="755650" y="1557338"/>
            <a:ext cx="7920038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s-CO" sz="2000">
                <a:solidFill>
                  <a:srgbClr val="404040"/>
                </a:solidFill>
              </a:rPr>
              <a:t>  </a:t>
            </a:r>
            <a:r>
              <a:rPr lang="es-CO" sz="2800">
                <a:solidFill>
                  <a:srgbClr val="404040"/>
                </a:solidFill>
                <a:latin typeface="Arial Narrow" pitchFamily="34" charset="0"/>
              </a:rPr>
              <a:t>Quito y Guayaquil son plazas importantes para el consumo, venta y comercialización de línea blanca.</a:t>
            </a:r>
          </a:p>
          <a:p>
            <a:endParaRPr lang="es-CO" sz="2800">
              <a:solidFill>
                <a:srgbClr val="404040"/>
              </a:solidFill>
              <a:latin typeface="Arial Narrow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s-CO" sz="2800">
                <a:solidFill>
                  <a:srgbClr val="404040"/>
                </a:solidFill>
                <a:latin typeface="Arial Narrow" pitchFamily="34" charset="0"/>
              </a:rPr>
              <a:t>  Existe alta oferta en el mercado, pero se observa un espacio en el que pueden crecer artículos como microondas, lavadoras, ventiladores y calefactores. </a:t>
            </a:r>
          </a:p>
          <a:p>
            <a:endParaRPr lang="es-CO" sz="2800">
              <a:solidFill>
                <a:srgbClr val="404040"/>
              </a:solidFill>
              <a:latin typeface="Arial Narrow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s-CO" sz="2800">
                <a:solidFill>
                  <a:srgbClr val="404040"/>
                </a:solidFill>
                <a:latin typeface="Arial Narrow" pitchFamily="34" charset="0"/>
              </a:rPr>
              <a:t>  Más del 80% de la población de Quito y Guayaquil tiene cocina a gas con horno y refrigeradora.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Electrodomésticos</a:t>
            </a:r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684213" y="1773238"/>
            <a:ext cx="7920037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r>
              <a:rPr lang="es-CO" sz="2000" dirty="0">
                <a:solidFill>
                  <a:srgbClr val="404040"/>
                </a:solidFill>
              </a:rPr>
              <a:t>  </a:t>
            </a:r>
            <a:r>
              <a:rPr lang="es-CO" sz="2800" dirty="0">
                <a:solidFill>
                  <a:srgbClr val="404040"/>
                </a:solidFill>
                <a:latin typeface="Arial Narrow" pitchFamily="34" charset="0"/>
              </a:rPr>
              <a:t>El 59% de la población en Quito tiene ducha eléctrica y el 4% en Guayaquil.</a:t>
            </a:r>
          </a:p>
          <a:p>
            <a:endParaRPr lang="es-CO" sz="2800" dirty="0">
              <a:solidFill>
                <a:srgbClr val="404040"/>
              </a:solidFill>
              <a:latin typeface="Arial Narrow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s-CO" sz="2800" dirty="0">
                <a:solidFill>
                  <a:srgbClr val="404040"/>
                </a:solidFill>
                <a:latin typeface="Arial Narrow" pitchFamily="34" charset="0"/>
              </a:rPr>
              <a:t>  El 52% de la población en Quit0o tiene microondas y el 25% en Guayaquil. </a:t>
            </a:r>
          </a:p>
          <a:p>
            <a:r>
              <a:rPr lang="es-CO" sz="2800" dirty="0">
                <a:solidFill>
                  <a:srgbClr val="404040"/>
                </a:solidFill>
                <a:latin typeface="Arial Narrow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Electrodomésticos Canales de Distribución</a:t>
            </a:r>
          </a:p>
        </p:txBody>
      </p:sp>
      <p:grpSp>
        <p:nvGrpSpPr>
          <p:cNvPr id="2" name="30 Grupo"/>
          <p:cNvGrpSpPr>
            <a:grpSpLocks/>
          </p:cNvGrpSpPr>
          <p:nvPr/>
        </p:nvGrpSpPr>
        <p:grpSpPr bwMode="auto">
          <a:xfrm>
            <a:off x="0" y="1628775"/>
            <a:ext cx="6883400" cy="4876800"/>
            <a:chOff x="75946" y="1341125"/>
            <a:chExt cx="6739237" cy="4619395"/>
          </a:xfrm>
        </p:grpSpPr>
        <p:sp>
          <p:nvSpPr>
            <p:cNvPr id="13" name="12 Rectángulo"/>
            <p:cNvSpPr/>
            <p:nvPr/>
          </p:nvSpPr>
          <p:spPr>
            <a:xfrm>
              <a:off x="75946" y="2432393"/>
              <a:ext cx="1198619" cy="6820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Exportador</a:t>
              </a:r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802870" y="1341125"/>
              <a:ext cx="2151218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Mayoristas</a:t>
              </a: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873377" y="3523661"/>
              <a:ext cx="2115210" cy="8640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Cadenas de almacenes de electrodomésticos </a:t>
              </a:r>
            </a:p>
            <a:p>
              <a:pPr algn="ctr">
                <a:defRPr/>
              </a:pPr>
              <a:endPara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endParaRPr>
            </a:p>
          </p:txBody>
        </p:sp>
        <p:grpSp>
          <p:nvGrpSpPr>
            <p:cNvPr id="3" name="21 Flecha derecha"/>
            <p:cNvGrpSpPr>
              <a:grpSpLocks/>
            </p:cNvGrpSpPr>
            <p:nvPr/>
          </p:nvGrpSpPr>
          <p:grpSpPr bwMode="auto">
            <a:xfrm>
              <a:off x="2987982" y="2159576"/>
              <a:ext cx="3820886" cy="3800944"/>
              <a:chOff x="2988022" y="2159702"/>
              <a:chExt cx="3820937" cy="3801344"/>
            </a:xfrm>
          </p:grpSpPr>
          <p:pic>
            <p:nvPicPr>
              <p:cNvPr id="17446" name="21 Flecha derecha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526927" y="2159702"/>
                <a:ext cx="282032" cy="591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47" name="Text Box 46"/>
              <p:cNvSpPr txBox="1">
                <a:spLocks noChangeArrowheads="1"/>
              </p:cNvSpPr>
              <p:nvPr/>
            </p:nvSpPr>
            <p:spPr bwMode="auto">
              <a:xfrm rot="5400000">
                <a:off x="2884710" y="5621497"/>
                <a:ext cx="442861" cy="236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4" name="22 Flecha derecha"/>
            <p:cNvGrpSpPr>
              <a:grpSpLocks/>
            </p:cNvGrpSpPr>
            <p:nvPr/>
          </p:nvGrpSpPr>
          <p:grpSpPr bwMode="auto">
            <a:xfrm>
              <a:off x="6456335" y="3660072"/>
              <a:ext cx="358848" cy="954860"/>
              <a:chOff x="6456424" y="3660354"/>
              <a:chExt cx="358853" cy="954960"/>
            </a:xfrm>
          </p:grpSpPr>
          <p:pic>
            <p:nvPicPr>
              <p:cNvPr id="17444" name="22 Flecha derecha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97437" y="3660354"/>
                <a:ext cx="217840" cy="954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445" name="Text Box 49"/>
              <p:cNvSpPr txBox="1">
                <a:spLocks noChangeArrowheads="1"/>
              </p:cNvSpPr>
              <p:nvPr/>
            </p:nvSpPr>
            <p:spPr bwMode="auto">
              <a:xfrm rot="5400000">
                <a:off x="6305501" y="4015910"/>
                <a:ext cx="442861" cy="14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50" name="49 Rectángulo"/>
          <p:cNvSpPr/>
          <p:nvPr/>
        </p:nvSpPr>
        <p:spPr bwMode="auto">
          <a:xfrm>
            <a:off x="5220072" y="3140968"/>
            <a:ext cx="3024336" cy="9122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Almacenes en provincias </a:t>
            </a:r>
          </a:p>
        </p:txBody>
      </p:sp>
      <p:sp>
        <p:nvSpPr>
          <p:cNvPr id="51" name="50 Rectángulo"/>
          <p:cNvSpPr/>
          <p:nvPr/>
        </p:nvSpPr>
        <p:spPr bwMode="auto">
          <a:xfrm>
            <a:off x="5148064" y="1628800"/>
            <a:ext cx="3024336" cy="91228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Distribuidores provinciales</a:t>
            </a:r>
          </a:p>
        </p:txBody>
      </p:sp>
      <p:sp>
        <p:nvSpPr>
          <p:cNvPr id="52" name="51 Rectángulo"/>
          <p:cNvSpPr/>
          <p:nvPr/>
        </p:nvSpPr>
        <p:spPr bwMode="auto">
          <a:xfrm>
            <a:off x="5652120" y="5373216"/>
            <a:ext cx="2197014" cy="91228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Consumidor final - familias</a:t>
            </a:r>
          </a:p>
        </p:txBody>
      </p:sp>
      <p:sp>
        <p:nvSpPr>
          <p:cNvPr id="53" name="52 Flecha derecha"/>
          <p:cNvSpPr/>
          <p:nvPr/>
        </p:nvSpPr>
        <p:spPr bwMode="auto">
          <a:xfrm rot="19975957">
            <a:off x="1070863" y="2496291"/>
            <a:ext cx="718358" cy="292701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54" name="53 Flecha derecha"/>
          <p:cNvSpPr/>
          <p:nvPr/>
        </p:nvSpPr>
        <p:spPr bwMode="auto">
          <a:xfrm rot="1588769">
            <a:off x="1071182" y="3573797"/>
            <a:ext cx="718358" cy="292701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55" name="54 Flecha derecha"/>
          <p:cNvSpPr/>
          <p:nvPr/>
        </p:nvSpPr>
        <p:spPr bwMode="auto">
          <a:xfrm>
            <a:off x="3923928" y="1628800"/>
            <a:ext cx="1208858" cy="292701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59" name="58 Flecha curvada hacia la derecha"/>
          <p:cNvSpPr/>
          <p:nvPr/>
        </p:nvSpPr>
        <p:spPr bwMode="auto">
          <a:xfrm rot="18086822">
            <a:off x="4720652" y="4168100"/>
            <a:ext cx="698978" cy="3576082"/>
          </a:xfrm>
          <a:prstGeom prst="curved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  <a:latin typeface="HelveticaNeueLT Std Cn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6 Rectángulo"/>
          <p:cNvSpPr>
            <a:spLocks noChangeArrowheads="1"/>
          </p:cNvSpPr>
          <p:nvPr/>
        </p:nvSpPr>
        <p:spPr bwMode="auto">
          <a:xfrm>
            <a:off x="179388" y="0"/>
            <a:ext cx="6964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Arial" pitchFamily="34" charset="0"/>
              </a:rPr>
              <a:t>Electrodomésticos Productos</a:t>
            </a:r>
            <a:endParaRPr lang="es-CO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547813" y="5516563"/>
            <a:ext cx="28082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C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 Refrigeradores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79388" y="1773238"/>
            <a:ext cx="24479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C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Lavadoras</a:t>
            </a:r>
          </a:p>
        </p:txBody>
      </p:sp>
      <p:pic>
        <p:nvPicPr>
          <p:cNvPr id="1843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997200"/>
            <a:ext cx="248443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4149725"/>
            <a:ext cx="2844800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2" descr="http://elsingular.com/wp-content/images/578.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052513"/>
            <a:ext cx="2230438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16 CuadroTexto"/>
          <p:cNvSpPr txBox="1">
            <a:spLocks noChangeArrowheads="1"/>
          </p:cNvSpPr>
          <p:nvPr/>
        </p:nvSpPr>
        <p:spPr bwMode="auto">
          <a:xfrm>
            <a:off x="5148263" y="1557338"/>
            <a:ext cx="31686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000">
                <a:latin typeface="Arial Narrow" pitchFamily="34" charset="0"/>
              </a:rPr>
              <a:t>Nota:  incremento arancel a terceros países, no a Colombia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Tasa Desempleo 2010-2012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14282" y="6429396"/>
            <a:ext cx="22860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dirty="0" smtClean="0">
                <a:solidFill>
                  <a:srgbClr val="595959"/>
                </a:solidFill>
              </a:rPr>
              <a:t>Fuente</a:t>
            </a:r>
            <a:r>
              <a:rPr lang="es-CO" sz="1100" dirty="0" smtClean="0">
                <a:solidFill>
                  <a:srgbClr val="595959"/>
                </a:solidFill>
              </a:rPr>
              <a:t>: Banco Central del Ecuador</a:t>
            </a:r>
            <a:endParaRPr lang="es-CO" sz="1100" dirty="0"/>
          </a:p>
        </p:txBody>
      </p:sp>
      <p:graphicFrame>
        <p:nvGraphicFramePr>
          <p:cNvPr id="7" name="1 Gráfico"/>
          <p:cNvGraphicFramePr>
            <a:graphicFrameLocks noGrp="1"/>
          </p:cNvGraphicFramePr>
          <p:nvPr>
            <p:ph sz="quarter" idx="10"/>
          </p:nvPr>
        </p:nvGraphicFramePr>
        <p:xfrm>
          <a:off x="0" y="928670"/>
          <a:ext cx="91440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6 Rectángulo"/>
          <p:cNvSpPr>
            <a:spLocks noChangeArrowheads="1"/>
          </p:cNvSpPr>
          <p:nvPr/>
        </p:nvSpPr>
        <p:spPr bwMode="auto">
          <a:xfrm>
            <a:off x="179388" y="0"/>
            <a:ext cx="70358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Arial" pitchFamily="34" charset="0"/>
              </a:rPr>
              <a:t>Electrodomésticos Productos</a:t>
            </a:r>
            <a:endParaRPr lang="es-CO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348038" y="5373688"/>
            <a:ext cx="29527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C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s-EC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Calefactores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0" y="1916113"/>
            <a:ext cx="20510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C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s-EC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Ventiladores</a:t>
            </a:r>
          </a:p>
        </p:txBody>
      </p:sp>
      <p:pic>
        <p:nvPicPr>
          <p:cNvPr id="19461" name="Picture 2" descr="http://3.bp.blogspot.com/_n9FhVDYNKJU/SPTh0CmcYQI/AAAAAAAAACI/DNIyKNz6t1o/s320/fame-ventila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052513"/>
            <a:ext cx="295275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http://www.arqhys.com/construcciones/imagenes/Ventiladores%20de%20tech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1125538"/>
            <a:ext cx="3313112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http://www.programacasasegura.org/cl/wp-content/uploads/2010/08/calefactor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3733800"/>
            <a:ext cx="3333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6 Rectángulo"/>
          <p:cNvSpPr>
            <a:spLocks noChangeArrowheads="1"/>
          </p:cNvSpPr>
          <p:nvPr/>
        </p:nvSpPr>
        <p:spPr bwMode="auto">
          <a:xfrm>
            <a:off x="179388" y="0"/>
            <a:ext cx="71072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Arial" pitchFamily="34" charset="0"/>
              </a:rPr>
              <a:t>Electrodomésticos Productos</a:t>
            </a:r>
            <a:endParaRPr lang="es-CO" sz="28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0" y="1844675"/>
            <a:ext cx="32035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C" dirty="0">
                <a:solidFill>
                  <a:schemeClr val="tx2">
                    <a:lumMod val="50000"/>
                  </a:schemeClr>
                </a:solidFill>
                <a:cs typeface="Arial" charset="0"/>
              </a:rPr>
              <a:t> </a:t>
            </a:r>
            <a:r>
              <a:rPr lang="es-EC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Cocinas, cocinetas</a:t>
            </a:r>
          </a:p>
        </p:txBody>
      </p:sp>
      <p:pic>
        <p:nvPicPr>
          <p:cNvPr id="20484" name="Picture 5" descr="Foto 2 Sudel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1196975"/>
            <a:ext cx="28638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http://www.todomercado.com/tm/aviso/img_avisos/ml_193559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268413"/>
            <a:ext cx="2955925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2843213" y="4941888"/>
            <a:ext cx="244951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s-EC" sz="2800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EC" sz="2800" dirty="0" err="1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cs typeface="Arial" charset="0"/>
              </a:rPr>
              <a:t>Empotrables</a:t>
            </a:r>
            <a:endParaRPr lang="es-EC" sz="2800" dirty="0">
              <a:solidFill>
                <a:schemeClr val="tx2">
                  <a:lumMod val="5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pic>
        <p:nvPicPr>
          <p:cNvPr id="20487" name="Picture 11" descr="Foto 2 Challeng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4292600"/>
            <a:ext cx="36433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/>
        </p:nvSpPr>
        <p:spPr bwMode="auto">
          <a:xfrm>
            <a:off x="1219200" y="1875073"/>
            <a:ext cx="3424808" cy="6093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28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Cadenas de almacenes</a:t>
            </a:r>
          </a:p>
        </p:txBody>
      </p:sp>
      <p:sp>
        <p:nvSpPr>
          <p:cNvPr id="7" name="Rectangle 5"/>
          <p:cNvSpPr/>
          <p:nvPr/>
        </p:nvSpPr>
        <p:spPr bwMode="auto">
          <a:xfrm>
            <a:off x="4891608" y="1844252"/>
            <a:ext cx="3640832" cy="6093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O" b="1" dirty="0">
              <a:solidFill>
                <a:schemeClr val="bg1"/>
              </a:solidFill>
              <a:latin typeface="HelveticaNeueLT Std Cn" pitchFamily="34" charset="0"/>
              <a:cs typeface="Arial" charset="0"/>
            </a:endParaRPr>
          </a:p>
          <a:p>
            <a:pPr algn="ctr">
              <a:defRPr/>
            </a:pPr>
            <a:r>
              <a:rPr lang="es-CO" sz="2800" b="1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Mayoristas</a:t>
            </a:r>
          </a:p>
          <a:p>
            <a:pPr algn="ctr">
              <a:defRPr/>
            </a:pPr>
            <a:endParaRPr lang="en-US" dirty="0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3" name="Round Diagonal Corner Rectangle 19"/>
          <p:cNvSpPr/>
          <p:nvPr/>
        </p:nvSpPr>
        <p:spPr>
          <a:xfrm>
            <a:off x="1146175" y="2736850"/>
            <a:ext cx="3497263" cy="36449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dirty="0">
                <a:solidFill>
                  <a:schemeClr val="bg1"/>
                </a:solidFill>
                <a:latin typeface="HelveticaNeueLT Std Cn" pitchFamily="34" charset="0"/>
                <a:cs typeface="Arial" charset="0"/>
              </a:rPr>
              <a:t> </a:t>
            </a:r>
            <a:r>
              <a:rPr lang="es-CO" sz="28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Artefacta</a:t>
            </a:r>
            <a:endParaRPr lang="es-CO" sz="28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CO" sz="28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Comandato</a:t>
            </a:r>
            <a:endParaRPr lang="es-CO" sz="28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Almacenes Japón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La Ganga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Comercial </a:t>
            </a:r>
            <a:r>
              <a:rPr lang="es-CO" sz="28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Jaher</a:t>
            </a:r>
            <a:endParaRPr lang="es-CO" sz="28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Créditos Económicos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endParaRPr lang="en-US" dirty="0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4" name="Round Diagonal Corner Rectangle 19"/>
          <p:cNvSpPr/>
          <p:nvPr/>
        </p:nvSpPr>
        <p:spPr>
          <a:xfrm>
            <a:off x="4859338" y="3068638"/>
            <a:ext cx="3703637" cy="3276600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s-CO" sz="28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Miracom</a:t>
            </a:r>
            <a:r>
              <a:rPr lang="es-CO" sz="2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</a:p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s-CO" sz="2800" dirty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Mercantil </a:t>
            </a:r>
            <a:r>
              <a:rPr lang="es-CO" sz="2800" dirty="0" err="1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Dismayor</a:t>
            </a:r>
            <a:endParaRPr lang="en-US" sz="2800" dirty="0">
              <a:solidFill>
                <a:srgbClr val="FFFFFF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1514" name="24 Rectángulo"/>
          <p:cNvSpPr>
            <a:spLocks noChangeArrowheads="1"/>
          </p:cNvSpPr>
          <p:nvPr/>
        </p:nvSpPr>
        <p:spPr bwMode="auto">
          <a:xfrm>
            <a:off x="395288" y="0"/>
            <a:ext cx="63912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Arial" pitchFamily="34" charset="0"/>
              </a:rPr>
              <a:t>Electrodomésticos Clientes</a:t>
            </a:r>
            <a:endParaRPr lang="es-CO" sz="2800" dirty="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6 Rectángulo"/>
          <p:cNvSpPr>
            <a:spLocks noChangeArrowheads="1"/>
          </p:cNvSpPr>
          <p:nvPr/>
        </p:nvSpPr>
        <p:spPr bwMode="auto">
          <a:xfrm>
            <a:off x="179388" y="0"/>
            <a:ext cx="7178694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Arial" pitchFamily="34" charset="0"/>
              </a:rPr>
              <a:t>Electrodomésticos </a:t>
            </a:r>
          </a:p>
          <a:p>
            <a:r>
              <a:rPr lang="es-CO" sz="2800" dirty="0" smtClean="0">
                <a:solidFill>
                  <a:schemeClr val="bg1"/>
                </a:solidFill>
                <a:latin typeface="Arial" pitchFamily="34" charset="0"/>
              </a:rPr>
              <a:t>Exportaciones </a:t>
            </a:r>
            <a:r>
              <a:rPr lang="es-CO" sz="2800" dirty="0">
                <a:solidFill>
                  <a:schemeClr val="bg1"/>
                </a:solidFill>
                <a:latin typeface="Arial" pitchFamily="34" charset="0"/>
              </a:rPr>
              <a:t>Colombia hacia Ecuador</a:t>
            </a:r>
          </a:p>
        </p:txBody>
      </p:sp>
      <p:sp>
        <p:nvSpPr>
          <p:cNvPr id="22531" name="8 CuadroTexto"/>
          <p:cNvSpPr txBox="1">
            <a:spLocks noChangeArrowheads="1"/>
          </p:cNvSpPr>
          <p:nvPr/>
        </p:nvSpPr>
        <p:spPr bwMode="auto">
          <a:xfrm>
            <a:off x="7092950" y="3573463"/>
            <a:ext cx="11525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sz="1000"/>
              <a:t>Fuente: DANE</a:t>
            </a:r>
          </a:p>
        </p:txBody>
      </p:sp>
      <p:sp>
        <p:nvSpPr>
          <p:cNvPr id="22532" name="9 CuadroTexto"/>
          <p:cNvSpPr txBox="1">
            <a:spLocks noChangeArrowheads="1"/>
          </p:cNvSpPr>
          <p:nvPr/>
        </p:nvSpPr>
        <p:spPr bwMode="auto">
          <a:xfrm>
            <a:off x="971550" y="4941888"/>
            <a:ext cx="71294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sz="2800">
                <a:latin typeface="Arial Narrow" pitchFamily="34" charset="0"/>
              </a:rPr>
              <a:t>Incremento exportaciones colombianas hacia Ecuador de 34,6% del 2011 frente al 2010</a:t>
            </a:r>
            <a:r>
              <a:rPr lang="es-EC" sz="2000"/>
              <a:t>.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492375"/>
            <a:ext cx="74088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6 Rectángulo"/>
          <p:cNvSpPr>
            <a:spLocks noChangeArrowheads="1"/>
          </p:cNvSpPr>
          <p:nvPr/>
        </p:nvSpPr>
        <p:spPr bwMode="auto">
          <a:xfrm>
            <a:off x="179388" y="0"/>
            <a:ext cx="48061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Arial" pitchFamily="34" charset="0"/>
              </a:rPr>
              <a:t>Electrodomésticos</a:t>
            </a:r>
          </a:p>
          <a:p>
            <a:r>
              <a:rPr lang="es-CO" sz="2800" dirty="0">
                <a:solidFill>
                  <a:schemeClr val="bg1"/>
                </a:solidFill>
                <a:latin typeface="Arial" pitchFamily="34" charset="0"/>
              </a:rPr>
              <a:t>Competencia por país origen</a:t>
            </a:r>
          </a:p>
        </p:txBody>
      </p:sp>
      <p:sp>
        <p:nvSpPr>
          <p:cNvPr id="23555" name="8 CuadroTexto"/>
          <p:cNvSpPr txBox="1">
            <a:spLocks noChangeArrowheads="1"/>
          </p:cNvSpPr>
          <p:nvPr/>
        </p:nvSpPr>
        <p:spPr bwMode="auto">
          <a:xfrm>
            <a:off x="7235825" y="4292600"/>
            <a:ext cx="11525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sz="1000"/>
              <a:t>Fuente: SENAE</a:t>
            </a:r>
          </a:p>
        </p:txBody>
      </p:sp>
      <p:sp>
        <p:nvSpPr>
          <p:cNvPr id="23556" name="9 CuadroTexto"/>
          <p:cNvSpPr txBox="1">
            <a:spLocks noChangeArrowheads="1"/>
          </p:cNvSpPr>
          <p:nvPr/>
        </p:nvSpPr>
        <p:spPr bwMode="auto">
          <a:xfrm>
            <a:off x="1403350" y="5732463"/>
            <a:ext cx="7129463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C" sz="2800" dirty="0">
                <a:latin typeface="Arial Narrow" pitchFamily="34" charset="0"/>
              </a:rPr>
              <a:t>US$109,5 millones CIF en importaciones Ecuador de </a:t>
            </a:r>
            <a:r>
              <a:rPr lang="es-EC" sz="2800" dirty="0" smtClean="0">
                <a:latin typeface="Arial Narrow" pitchFamily="34" charset="0"/>
              </a:rPr>
              <a:t>electrodomésticos en </a:t>
            </a:r>
            <a:r>
              <a:rPr lang="es-EC" sz="2800" dirty="0">
                <a:latin typeface="Arial Narrow" pitchFamily="34" charset="0"/>
              </a:rPr>
              <a:t>el 2011</a:t>
            </a:r>
            <a:r>
              <a:rPr lang="es-EC" sz="2000" dirty="0"/>
              <a:t>.</a:t>
            </a:r>
          </a:p>
        </p:txBody>
      </p:sp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4063" y="1550988"/>
            <a:ext cx="50958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Oportunidades Agroindustria 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0"/>
          </p:nvPr>
        </p:nvSpPr>
        <p:spPr>
          <a:xfrm>
            <a:off x="5286380" y="4929198"/>
            <a:ext cx="3214710" cy="785818"/>
          </a:xfrm>
        </p:spPr>
        <p:txBody>
          <a:bodyPr anchor="ctr"/>
          <a:lstStyle/>
          <a:p>
            <a:pPr lvl="0" algn="ctr">
              <a:buNone/>
              <a:defRPr/>
            </a:pPr>
            <a:r>
              <a:rPr lang="es-CO" sz="3200" b="1" dirty="0" smtClean="0"/>
              <a:t>Preparaciones alimenticias diversas</a:t>
            </a:r>
            <a:endParaRPr lang="es-CO" sz="3200" b="1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857224" y="1500174"/>
            <a:ext cx="3143272" cy="1571636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Confitería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2532" name="AutoShape 4" descr="data:image/jpeg;base64,/9j/4AAQSkZJRgABAQAAAQABAAD/2wCEAAkGBhQSERUUEhQWFRQUFxgWFxgYGBgYHhcbGBYWFxgXFBccHiYeHhkjHRgZHy8gIycpLC0uGB8xNTAtNiYrLCkBCQoKDgwOGg8PGiwkHiQsLCwsLCwsLCwsLCwsKSwsLCwsLCwsLCwsLCwsLCwsLCksLCwsLCwpLCwsLCwsLCwsLP/AABEIAMgA/AMBIgACEQEDEQH/xAAcAAABBQEBAQAAAAAAAAAAAAAEAQIDBQYABwj/xAA9EAACAgEDAwMDAgUCAwcFAQABAgMREgAEIRMiMQVBUQYyYUJxBxQjgZEzUhVi8EOhscHR4fEkU3OSsnL/xAAZAQADAQEBAAAAAAAAAAAAAAAAAQIDBAX/xAAsEQACAgICAQMEAQMFAAAAAAAAAQIREiEDMUEEE1EiYXGBMhSRwWKhsdHw/9oADAMBAAIRAxEAPwD0aJBfJHP/AF8655DX/j+NLgpHiv2Gnp+MSNdZ5/g7arQ1JuSeMbA9yBzqGIWb5B0WAfbj86l6dmsVaoBlhLeG/wDL/Oo12jD3BPtqz/mCByxvULSZUbH+NNTZLhEjRCayr+/nXPEv40r8Gx7/APXtrnT/AONAq0d0QvOmBgfFaVwPOJ/tpgYXwK/tqlsT0S2fcDXPEK5A1wPzWlIGpKIztF+P8aibYj2Oiww+dI0gGhSYnGJXnbfkf5Gm/wAuf3/atGySD4v/ALtImJHIx1tmzLFWB/yuuG10Uy/GmlNPJkuIOdtphQDU5HzpjDVJiojw0vT0pGk0xMaU02hpTrkTQKjjpgTU4XShdAURVpDqatJjoChoXS46fWlGk2NIYV1Gy6nOoyRoWxhcMnzxp7Jf5Gk6Fex/xp/SvnwdYuvBsr8j0mAHJOnfzijSMnzeopNuG9tRp9l3JLQ9wpN++mhb9zX/AF7a4beua/8AfTht/n/x09fInb8Dvt5B41zEnnSdP48aefHg6mxkTc+Gr8HUaE+/P/hopOB409Rx408qG42CBvxWpBL/APNamWEV+dPHwfGpckNRfyRLOB7D/Gkbcr4x0X/Ya7EHitTZWLAbHzX9tMmh0ZJtQfGoGQjjVqRnKPygbEj5/wAa4n51NrrOryMqIWOoq0XWlKDTUqDGwAprsPxo4INdgPzp+4TiAdPXBdHFNIEGn7g8AOtLotox8DUbRj40ZWJxIDrrHxWpGj0wx6pE9CcfnSkj503p6TDT0FjWOoTqZk0mGqRLNRmPjTWjvTx/1xp3HyNebZ6xH/KXp38h+2nBvgnSWfk/40WwpER2B9jpRsTqUE6d1jotipEH8qRph2x/Oiv5k6csxOiwxQC6ke3/AHaZXzxqzBv20h/bRkLEqinwdOxNasemv4H9tOpfnTyFgVQk50671ZmMfA/vX/ppOn+Af8aMgxK7S9WtHGEfFajaID3P+L0WDiwNmB9tN4+NFtCh96/tWo32oHg3qk0Q4shxXS4oPNV781Vc2SfbSNF+D+2vPv4ifWEQ2u420bMs7FISCpFI9NIRjfhQUINEZftpiXew7d/xJhZyu1iEqqaMrkqrf/iUckf8xrRu2+rLrqQgKfeNjY/cN5/zrw/YiZQCjK9HGlkVW4H/ANp8X/wDq3h+rZYCBKrp+HUof7ZAf92sc2dWEGe47XfRS/6bgn48N/8Aqef8XqUrryjYfWcT0W4I+eD/AGOr3c/xCXawdV26i+FQkZOx8BG8gDySbofOtI8nyYz9PW0bitdjof0H1A7nawzlOmZo1kwu8croXQvij499HFNa5HK4tEGOkK6nx12OnkLEHK6aU1PhrsNVkTiD9PTCmijHpOnp5hiW9H503HQ/pu4Dx3d0ApJ83Qu64vU+uGElNWj0JKmShqHjXCcai0oW9WKyXqX4/wC/ShvxqJV1Kp/toBC3+NJG+lo+x/zrgp/voGMdyfjSqfyf8alX9tIUvzpADuT8n/GnjKr41MIx8VpCdFhRGb9+NNEg1MI/7aXEeNAEQbSlgP8A20/oA+9aa8X50wojkku+RoYRnx/b/Ok9U9Sh20Zk3EqxoObbxz4oeST4AHk68/8AV/4tqzIuziBQhmaaWgMVyBCRZAhiy1b1Vg1yNK0RJCfWH8URDUO0S52Lr1NwDHHEUbFiQ3kggjuoePN6zA+iJJrkm3UYaUCQ9KHIOWF52OmnPyoN+STof0D1meOVn3E6SIFZ9wsRSdmRh08pJASrYEgqruTXAXnVp6L6vBEDtw4YrJjtymcgYNy8agLlip7vtAGTj21zcs519JM+vpBz9K7do3hktJKGMxDFSR/vUsaU/gWBqhH07votwuzjDB5vsUNnBIPeRMgYzGPJ4BHN80DqfWfV4YD/AF3wYntQfe34A/SPa2oDQ83r+7TaQzT7N4ohODnmOzPJVljiPcrD2J7Sa4IYaz4pcnlWRwZV0WJ/g3DNEHimeCYWrqwEkYdSQ1CkdQfIHsCOBqlP8Et424j60kLbfMZsjsCqXbUjKDZHHF8kfGvX/Q94skYUOZHXlmbG2y5EnYqqQQQeAOCNWJhPxrtVNHQ21oHSAABVXFQAFHsoAoAfsABpWStFGAjyNMZNVZlgD46QrojoH8aQQ/8AVXqrDEGC6WtTFdMI07snEjLHTMdTVpQo/Ogmir+mt6TkrBh/UloVYpemoJb/AP1fPHvxxq5adR9xA4y5IqhyTfitY9FmG3dtvZkf+oOmAuUbRgLHt3lWg10eR7nzwNVkZmR3lmk3XVYf00mXqQiqbAS7dWRUZbW3xPuRrx+DlcYUuz0JxvZ6IsyEWGHt+oe/IvTPUd7Ht06kzrGgIBZ+BZ/J159B/EPqRF8kXtBderFklr/2iOQTdgApZvwDqj9c+pF9QRdq80SwyuCkyOsgjZQQBLC4VkBLEW3klSpoHXRD1LepRozwRsvqj+IZ2cqLHthKjoziR51269oyYESJwKxpvBLAA3xrPepfxzeFirbXbscFe03okBy8KCkX3fI9tFfVUEcmykeRP62zhEfVkUZQnIUzIHZitceGs8gkC9Yz6A2ETbRzOqtBHNLLZWg7xrFgr/q6QW2xqyTVcatc8WnIGqNV6N/HB9zKIxtdvGau5d6I1qrrIxVf4HOrHa/xalcxg7fZgSIz3/xGLtClbDdlBu4UCeeeRR15b9MPtujK88KyKdxScIK/pyMosnMICFJQLRvk+2qbbxrI3KXHailUqOAOaqybsnWik3odI91i/jNsiqlsxY5wqQLXuzISQD57lU/jVv6T/EXY7lisO4DMBZGMnaLAtu2gLIF37jXz6+xp8EuyMSFrkWfK/wBx+2r7eerSGGMzHqSdxDEqjCPbFQkZKLZUmRx7Hj/CbrySqume/D1WI89VKBrk1zx8/uNEpNZoMpPwCL/xrBNDlInJKiVsu5hY+wYgfcO3w3sb8680+lANxNPPNDmeqA8oCJizyAIykYsG7T4vz41zcPqXyXa6Gop9M+iyh0nTI+NYDY/Um4XLKVmEYBBdT/VUGmuPC80OIcp2kSI3aSQdh6J6+k4I4V1FsPYjxkp+L+eRrrU0JxoN6ZPzqj+p/qePaYJkDPLYjQVdAG5HvgICB3H599FfU31Mu0RXOLWHIXLlgiF2Kjy1KCSBrxf6s9a226Blk6j0e+fpckgio8mdQIwTXTAJ97HJ1MuTeKM5fBYt6i0kxlmAdUUrLGvesuZRVJduRZxF8g4xkBeQKn1xNxPJuRHGqCOJIxI39MMjsJ1dBiFUlY1GLtxkbN2NVv01HGXbdodwyQhiS8KFXY+EVRIbN013xV/GtX6R6BuvVHBkIWFatSKXgAZS48O5q8Rx+NYJVLWw8mR22xbdS9QIzPI1ssKhIVaiMw3IJYgEqinye4eAux+kd2fUItrJezknDFJH5fHF+FwasiFYWSD+Rlr6H9G+m4dsgwUFwOXI5/t8D8DVf9WfRabxoZTK8M22bOKRADXcrUykcjtHuPfXTFPyWkV301/Dja+nwHsSaVbkM8saFrFHtJ+1eOO73POidj6ZHvVnEzrJmHjxF9oenuiSGPKkMR+hSDVavp+pJ2gYL+rIBs157QL7b4skHixp+w2rJyxtmHceSSaHv4+fYavoDB7P0Pf7BdqkUA3LqxjLLKEVI1qsyyk0RZFeLrnjXoqgkc8H35uvwPnT8dKBpDexgH764n9hpx03nQKhjRE//Gk6J+dPLfnTSx+dOwoiO3Pzph2x+dFBtIa0WTQL/KnSfyx+NFjXVosWKMV6rtgDI6hsjHHCDkyxqwDMQEX7VF5OfYD4FHzD6v8AWtzsmRUmlikc20rypm4Swt7eMEQjvvm2IxNCiB6b6767FGJem/clC4wGxD0GMbcBSKyZrLABiPFjyn6g2025kLSxOpViGJRMZBX3QOEoqCoA73J6qnKydefxJW20dzi2tFj6N9aphG+73krILMpCu3WcVhEwwAKIoLNfnLydHfUnoMheHcM6PtI3EiAqAZO93jIKRsWTClbIcW3aPJZ9JfTJO2YTxxQgh1h6i5XNI2XWMbeOmgKg+4PAvUsH1A3p24khWMybZ52TocMkS0qlYS9OWEhcEFQlKaN2RMncn7ff+DP2sezQ+myKY1dem6lVREGWGQz7XYk3G3UK41iAcgBVaxP1NtpI45IV25xdpZoWDKFVZwpGXf8AfajIfaCOLBB1sN16KrxCbYmObbuqM+3KZdZFdbIPDHEBgFq7Fawf1GomLQmNSNojKEykDxHPHGVuc4/tRSAAB0h86z9NTZc0n0Zv0r0afrKBGX8ig0ZPg3Qz5HBJ+Betn6H6RFC23eRuuzOGEcSs6ERtjInUDLk5tSMQV7KJIOsjMsB2cUiqomSRo5I8mDY1lE/Jth9w/wCWgDV64gSGFDH0uS3U77XqEAkBuKUoaIrknXotOT0YVXZp/SjEs/qjsJumoqLothJb7ikCOOAppb9qAvVP6V9R7z+YTCeU2xxEkrSCmV6EhYFWIPvj51fboybPOaBje5EE0TFIziJHncqoJcVkophR58aq9rvnm3vUaPb4ncLmxhgVgJHVVIJXIklvIBIqz86mVq0w7WR6j6c+MS5EGhbMzHg2OcmPFFjz+NYT6coLu41iLtIYZFURdRchtzLkwoj72BC0fmqB1rPWWJyi/o9NqjYzOsYHUv8ARh38AnEMpJH99Zj0maECcsBbPE4VC6vhHslXtdDmoykQA5US1ci9ef6aknInjbk6CIBP1iZuwDbSxR5DphSTFIAiUOKQklQaLC/uGjPRvX+luQsT5uvLBeRjdESH9N+KPN+2m7DZ9Zo50XetHTLCiuckUGRHIk615s6iqbxdk8VUbD1zabcyRwxy2rkyIkZLA3i2bvKeRTck1rfOTTrsucsY/T2P+q/XJE9ThmkZ2TABgpxEas7ZLGaH6UF82eeRehvV5n3u7/l4Xra7dhJLJiO9+StBxz20ACKAyJBGqv1f6y2u4AVotw6hsyvVjjWQqLAkHTPavjgjyeeRrUH1CbdzzRRx3L01JWN43gjIFr15iw7mNWFP6VABrh4tJNrdEKLx+470/YHcyrBGAka9zH9KqCSzMOB7mlFWT+9ewelJDDEqRUEUXXN82bPyTzrJehemDa7dQ4AlYAT9wb+saNhuFxUcAAcWeTZJT1DfvFtp51IzSFpKy7QViJ44/ufmxxrlj6mUJYxSZtHh1bNju/Vo41LFrqjSjI0xxBoc1d8/g/GvO/VvqTdyys0O+ECFckjWBXpee5mcWSRzY48VrPfTX1UZBtJp5mErLvkkbFeY0VXUMoU8CQ2CQapv31kJ/VpDPPH0IMmk6YDZTGNuSzRy5Dusnu58D412XyTlV1RnKH3PQ/8AiW9fn/ir43VrDGv9qI86Zt95vGij6m/nSXvD4FGBtz0yeAAcaFDXmHpfoc24YiOeQEOkZLOVFvnjRvx2NqTeejS7WRerNJyTX+o4YK1GyKBBrkKx/tpyg+sjDGXyelbiPcqLf1PdqPksij29ya99Aeqx7oQuY99u3lrsDSqgN0OSSB4N+dVfqHqU+0hmYdJMZWiKRRMMe0UY5HdivgEWDX51ZevbqdNvtWfcmaPcukTqYoQQWjDipFUMcW+K8XqYcXI1lZUo1VS7D9x6espy/m9zZAsLuDV4jL54sHVL6p6LtkFybzcc0K/mSSSTQ9vH5/B1AkvS3Td/ZGjEhpCEUuCqiRjZq+ftBPtdUcz6pNLLIIgZZEBCRM4KlmfFbCmyuTC/n9tTDjne5aIUZX2a36T2MgiiljzkvdSNECEY9FFZS8uZBK5FSRl7eNR/8T9S2bBItzMBzgva8YUXQJktRxyRwFHudXf1D6snp8UaKDJSdBYsmCsIwCzNXItm8jknjxp+0+oB1FidGR5IOuyiRykUeIfGQSB7kw5NAD7R5Os1yz/mlopNkHon8aN2vbNDDuQCAXjJiPcQB5BUkkivF3r1Bfqra2QZkDqadLtkPw4HI54s0NYL/jWzURyuksYbqOg6S2FX/VkdFbiu1bIys0NU/wBNektuI5NwzAPNKkSSIgUhYpEk6gBXtZikfDf7jd++v9Q+2qRVntMMocWpDDxam/HBHHvp168X2/0VulYyxkRMyyP1oXcIrHPEIASXJItna6UmhfGvVfSdwwhjV2LuqIrsatmwUljx5N3/AH1r/Uw8spRb6ML6sIQrBI5s/wCYjCdLEEBYlkUsOQixrKcbGR4F0TQq7eGUu8sKyCJTtXlQ0skYay3cBk9RJHio4M4omxrvVAxSMlJI1ZAzs7eMl6TMqiXJQQqRR/7TMa5JBl9aV2hSNSFl3DdIYdRiYpMDFb+Y2CJGrSMCDg9ckk86R6S6B4onOzB27OuRnLjlEVmbqdZsaJVVCjs7AWY1jYK+j7Pbb52klDqd1CHGbgmMxoc5EXAY49Rfubuzv50XvYJYgHiVwiHt+4xlUYCMkIWIKgAE/gtQGQLPpWGKFJjiA5GQtgirHI79M4VSHFA5AoHMDiiBm3VsHH4Kn6bl3cLJCjnpojIFUK6sUlL8g4sCY3ADKwNpzdVpfVNzBO0jyg7HcsDGspKwruSyFoy7MuaHCwwIq3UNnQ1b4hZN0oYo4glYyKCiGWUQqLSx3jpKBiaJVz+NVvrHo6O6SbhzezVhGuLESsscfVaRazfEBU806olsObUcXK/P2MJr4MlDsbcRbltvE5VgYX6pZmWQoJICkeCzEKq8M+ePI5oab0j+G7sjCNwuLVHK6A0FY2zBXdWDHIgOg4IpuKMm09JjaaA7XaiQhMeqp6YCmSV2SKNQ2DW55L5BcKIu9aTe+qxwRybboqJ1jDRrixV85OmOJAXGJKlvajYNA661NPfgzpoxHp+5kaR9puYImlhKoYJD/qotgdEqvYyKmWVHiTwL0/eQQxS2vpLSNEwJba7vqBGBBDOqWV9h3gcedF/Tnpu46+EeMm8cF5JMiRs4ghiSmujM2JxB9gASPIs5NpD/AEBtWXoomZkUgSTSsXEg3Lnll9yD+o+9azklFOb0v3syb1YBOku7dZnhnjPUV0QbraIysqGMkq61ZJPB/wBx1WelfUe3cx7aHbP1goEhTpAyB0SNVZzV1kBzjjjfOtPEhyXkXa+CPkeOdUfre8WBNtLFFlL0ycAik4uyKxdhyGB5HPsb8a5YTy+mvxsnjm7syP1P6ZuNrgYncKU6YqTJiiHICQJ2YhgTxd3eiPWvTi+4iG2JLzwRyiMstRCYKCiDzSnNifux/uST6l9UpuFaNxIm4ZTCqRRs1EuQwppAcjdcHxer7Z+hyJCkAiV5pNsIBK7xKRG7uy/0FcylkyNGgpxBuhrtXJKEVn2VVspJdjFDEmz2o6u5my60zQkKin7mOS5HEViBwCQeWI1sNp9PDY7cQQM6NKbYmVUOOALzsp4sAXgLK/tZMuw9CWNpFxaRgY2kkmZydw9EsG8cgykY3wUWx41H9S7dJN0yFiYSkQKgGyYiQkRPIxyJLFQQBl++uSU83Sev+Tt4YUi+g9XWeFGJviLyAOpnag8A4h2BHBsf40DuPUo5oGgy6pkjQMpAQhZKKdVS1qrDEcc9wP6qML7z+ptI0XBX3IcpwTkxdsuLKry+N8eKAPiRo55JjEl9MAMzcoXZcI8clPLYK5ocUBYNaw9tXezfFeSlPpqR770+PbosarHuGVVPizHkZSb5PIIP7awBbGWKbgGZtxKfJFh2Qfv+rXpP1BPtNnutvKZQiJBNBEoV2vFum5AX7QACLqiTfOqmJPTs4osGDEARiTbyeDb2C6+Dy167OOeKUqb1/lnm809uMUZP6XA6ckgBZ0eMjGyw+4nx4B9zXsfnRsqHcShGMcC27Rq5K+6nAuygDIjiwB8nXoPp+02yKSuaALnSxYggeSDYBq/jRsnp8e6CxLNNGrozMSIzaDkgE+Mvf5HB04+pT5P49mC7p6MV9b+mTJ6ZnKqlp6lJAAMJVk7G7vuOQsc0R50Z6fAk/pW3Djm1AbJu0tnGD2m/BFjQH1lslUymKSOSBdoGXEBQwIuhhYMgtSWNHHH8XJ9MesPNt4dvEemY5Q7MVElhVXp0hoC2sk3fGvQclCGyOSHleDM+v7pWqmtmdO3uBXGVrUZeQSoOS2PFm71ffSey6u9VzykKtP5vvvpxg/m8m/caT6z9IiijOG2lmdu4lHlIiA4Dki6JJIC+Pc+NXf0V6S67BWWTpSTf1SemrnppkkSshocnkmvN687k5F7NrzotO42hnqfpSbjdxrLJLE0SscMFdSiSMxkZ8wUL2TRB+0eNWEeyDNI6Sx5SRiOHJJFxDsAX5XvuolBU12fdo+P0tWdndFlLgHEEEyYnKvIHS7QPgknyNUsOxZ9wy7nrZTQBZzdCNgE3KwIRxyqycqAK4B865Yu13pIlWO+oN+IttUEscrx4w3GyyS2e43wTdqZDxfafm9RfUXob/wAptfToQcmZJNy6I7iP7iDIFDMAz8C+Ki/GixCg3UO0hiCJBH/NSqvAHUYyYEk/e2MUfPhXbT/VJBNuElkuFIOJcnWPOVh2RGZDZAUFnomlUAdzka0g6a/vv/Y0RP6P6Q/LhmgVw+KRFomAsRxJWIACQxMbr75marAOrib1KVmLRRuVemsoWByVSCjAG1qvyDYPjVX6DvZWg28sm6kInjQJGAoRQMjI7ryXOC8A8KPmr1Z7WOKbJulHJTFT1GwZceAhADGgKomiQQSPc5cicpU2dfFHRWbqiTJtyZEzU8Ro7Yxu7Km3FBYmSRguUmXaAwJxoW8WzYy9UCljUgstIisplwJDPbuDIzckBbIPLdoezkkWQNhiY4+yEjFbBKxM6jJ1ZRUa1ye4lVHLRfVu73QhUlymUqxqNut5B2lPa792aomXaVst5rjXZtqi2t0gJ4Y0SS5OYZI2MrydVqkjjjkYE8qGUKLHLWe0Xo/0mYSOebiZMEJBBYBLEcZaixxUvVecmZqYAB7epXaKXvYLg7J1GUSMgPUa+V4AyQk/cpFfpCm20R3O1lMz4RmLpBBX/JymeAErMVJCmrYErjWsF/qN3pUhdp9WRdKT+UkEaxIGGQYGMKGDZOwAILGMiNSQGDe2gfW/UE2+2ciMyHcSGKVXkUdSQECV5CSygFWDKQBRcn4OrGLYLEXM8eILQQOxT/VV52jFrWCoyGLhRniBbXobZ+lpuZNqshjEcB3UhtesrN1UjIZApRUXE1me1cfmhpHjTkvgzm0kXH0L6BH0GmbbbeRWOaiOdtxJ1BYFSMcAeSoIK+BZ99Zrf73+f3ITa7uUyNIiRrLSoVNM7MpUPjxgSSC5AQFjZ1ofqTddZ028QjkiUIyPtzgZO2ztRRwAkU5swOKxk2tlbd/wmSFpNurE7neI8m4nRAOk5UONtAzdgDUcSTaY2eSK7G4nI2Vvru+g26GNWWkmK7yVOoernVRBix6e3cqYySxCNGF98tQ+n+ubWc4QTIWHiNqjYfiP9DAeBgx4qtYj1ODqGm3KBwDDIpjkHEcjYrwDQHHuQSgPJ51TSeh7dLEm8jvg0I5Sb5+4DwfwdZz448i3ZE4WeyCAqwDdtEHnmqI5r/y1ipNvuW3DSlgC0fTi6f3BFcoQeOO4SqwYc2fbUOw9S2gj6kH8zGu0UGRtrDiMmkGL7h5Jrks9oBAq/HGp97Jt2G6kEe4MSLGZHQRRqcjE4CzAFi0mV8jwx499YQ4nBv8A6HGFK0LFBAu6URyw/wA24jjqYSSBVCYlE6SAF2FC2YMKq+eNBstusZkmcZkh5HmtQWMUahEC+SlMe1O1VrydZnZfXW1hZYYtkdupK/6mJvklWkJTqMvI9z4BFa3u22ryPLEWTJemM0dn6YWz3qcCGyCsbysebUVpcrkmk1r/AN8HZxQjjd2x/p/qKyK0kkRimHUEPWrJv6YlZURfKJGVPFDH5I01Io2xcmPFFd2JUUgMoJDfDm8CxoisjiTehdvDDJuIJFu4hlGy5MZVEhDML+3Jy9heTYyFVU7iODICyF/qyAUuTK9E0xWo6HBBNiwPa+Z1rE2h5F3+9igELbpUiYPIcBlJkpMTO8aKpYBW7rYHlL9xoXa/V+yk3HTXdR2WuNGEiIHJXECSsSffyACaAHJOAT1FN7vZJJuoOpeBjTvZAOmvGLUQoFkXZB1l/XPSo9tujCGkaMFLLR9NwGCluwki6PBuj+Nd8fTRb32c8uWUdo9P+tvQo916isT7uDamHaqR1SMWMkrkIpJUfYQTXA9hoH6Q+ksm2+4bf7ThnPSeTuxAaMWST5FnGuARz8YjfbuKWjIJXaPBEyI/qRIaAmfIlWC9owFcDW7+n9hsNztn3K7GKMxOABnL7FAcrkriyb/bVzkuGCvro5272zUtGqrKgIKqvYwbIMAT9p+ORWq+b1+OKOZEdRNFF0WJBIiMooM3zQDeLA8GtD+t+syx7joQ7cboEKQ8DlioBcKjKQyBu0msuRrM+pbmR5wBCqNFG1QvGzShmb+YcooEjDO66jWvJHbesYcbcsv2YLjUuTKRovUdm820lxZsm2/S/qf/AE6uAkaxYK6opWlHN3wL5A0V6NCsNqUKyFUsMTcYRFjWOqAJOJcsODlwNEenQSCKIJtd9CpKBGbdK6gt4B2ueLRkE321V8DyKv6r6yq5Mx2u4gK4dOXFdxEwLRBSxAJGEnPkUQRXOr5Zvkftt7NeTh+j6Sz3XprS9eXo7kolgPH/AC8n2gK0kcUhvmv0ENwa0P8AT8MU24WKZFkpT05WLMZKDEgZW6KSXoMaofjWf9FbqQs42cWSU/Wad1lUmhkoNsSGsnkA63H1Tto9uNpIgroSCJjQU9MwuSrMPgx3z4s/Oufmko1xpbZvhUaAN16r1d1AyFF243Q2x4VWZgDFbKecAXGK1QCk1yNYn6HnK7wT7uQ5SShQSfubPCUsvHAUnnxbAeTWjIfrHru32LHO6TSKWIAeLHB+WAVyFDFiQCQt8a0rfS0PQd7IaaUghQGzdiTTSKC4INlRYo1aXQG0IYxxa70YridWTRbYSR7ncoXD7t16VOFLyKMkUN9uF9NCtkHot+2qj136gljZ9vDSIsu2VnkRQWtpJJ5xn4tolAJ9lseb0Tvt3FtI2hWQyt0FqEJiGtWyWKRBRUIzsSbYFRbHWR2vqo3MkZZFeRhEZCRYkaNOmr4/bYvuJsGzxpcXE8m3+iYwk3TPQvTP6m2hcMcKdhwpFNK8iMeQRd5Mt9y8EVzo/byoihf5kx4gUOqgsHuB4T4IHPx8VpuxDl1uUAiHMrhiuRYoiJdgIxsUGsEAXWiNmS8aOBJLkoOSyZDn2BoePHjzZ99cklKMj0oUopIHVjHGGaTpY0zOyEdIo9kOH5OYztsgf1CstP8AWCvTI527OS3WFYKHLyq86mhgzKQWHIYrzyDqP0tNzkVnVXjPllayO1QCFYBgvsVK/H50asb8rEi8EK6GQstMoVlBKAMgwAAsEeQa7dbZDktme9ISV1jBiAlifIsrBei5vjcRsCoWiZckrh1H7n+rbXbuFkDFP5hRnirOzAk0HmiyqK1JaiQx5JIHCeq+msQEXJVHco/pjpXEUtMQFGAprYkkL+oVjJsdiViVDt3UtnFI+Yog9qsyFjdhQSt8D254UpIdfIJ6j6vFI0cqMI3pT1OnIoMuVKVlUurEAHEVJwMfBOjPTJm2Xp8QSXCeQ5lnico7S3I7zLj1FBANNwbHiuNAehfTk23LyFUM7jGyTSA+SiKjDE+5IPIoHzq3l9MJ7WUcotxq3TthdAMq1hbAFgoI58gVofIoL6WZy470Ct9IyPR2+/kgUKQelFHnJkc5HMoIYGRyXIXgEihwNafabGOFAkSBUs2tlsrrIsxsszVZJNnVOqzIo6c3bmQQYllPscAxZSD4BNHn2FaKleVq6hljUgcxNgytZPclOmH2/cxN8EVqPebSTMXxNdHjH1ntm2W5fbs0qRpbRMLJkRu5CGJHaLxxQAAqbJNnXr3pXo8AhjBjBRoUxa2xZWRbDDKsjdn5s/nQm4+k9vLL1NzE8p/3yMJwBkaXE3QAr7eOfGidv6WI7LL0yRhGsUsoVQQQqBGpQ1AUQo8GqrWXrpPmglBtUXDjcXsD3H0pttv3CIOl8qsO27AcipIEJZ1yNAckZCgfa09E+nVgjRAeLDtG2MiBq5EdoCoDePihQGp5FRlKsPNAhrIv3FGrBPNEnURgWRGGKyLZcoC4PUDh75Ngg+ADWvPlDmlGnL8mtJFR9Yehwy7OZE6RkdkZZHcFs0cF8pSS1hQw96B8Vo3dM7hfEJupGdQ4YMxZQ0iqpKgkEFSPPkc6KXYoFZTEqxGxiRwcrywKWoWz8/N6oX+iY1DhOsMx9rOSFA4Nm7INi0J8KKAIvXVwpwWEpXuwST6RbbhzGqooRXY3mpOBcNH2RsfGQPwQL85eaJA5V3hSGMRbaQhyZn8B2KpdFqeNSTQUe1knVLvvpCbb0NrNu0UKLdGYQg5cNw5YJiRfHBUnkcaqN36v6rAo6kbTxEH/ALLqRMCtECSEra1fbxXNjXoQ40/4tfsTljF2ZT0v6gbbIxgmdQeAC9Oo4NAAfq8Eg0a5Htqq9X9ZfcSiWRiz0oLFixOIoWT+ABxxxo7b/RO9nsx7WZh3eEZQuJ5BLUAa9rvVntP4S+oSBSsItmxILqDH/wA0ovtHn8/jXpZQT7RwPJ6M2N6PjWr+m/quKHabjbvG7RzWGKyxowzFHFWQ34H7f40wfwf9RKkiJWINYh15o0aYkL+wu/xpq/wm3/UKvCQFFl1IceAaWj3Hmq45HnUSfFNU2GMvgpNx6lH1LgToqthADbD8tKApZrvmh5rRUXq38xKryOy7gAf1mLtkVx6bHHlWVRV8g8WBydaPY/womjkjeWKSWMOC8axMTiDeDsGGLEcEg0L4J1HL9DSSzzSbfb1t1NiGVnyoqDQdSLaxwLPkea0Pl4/ktcc3ujbfwvbbySLg08snczySEhMsJOEW8TVnmr971Z/xDMcMiPLHmpiwIGJb73NKrEZZKXFA2efitZL6Ch3mzmVWimJWRD0ukFBTFlb+rz4Vya96GtX9c+mPv5IidtMyRhnBCgCx2hWDMpv7msD3158+OHu5t/2NXFy0eY/T7xs8uEXUARis8xCMtCwwGTWQLGIv2169/ELYj+SkfEdVo2JqzlULqP8A+/jWG2/8KZBIHVoPfscs2NjutAp5rxz5A1sNz9PS7jbptp5KQpTyRsSz4jFVCuO0C7I99XyShKalfRahJKjw/wBD9WEbrRfEY+SaLAHmlKHi+O4EfOva/Qd2JvSt2SK6aRmzibMaq44xPjECq+e1ftFDH/BrZiXiWYgEdhrkVROQo+eR+1cjWt9G+k4IYJYEaVotwoSQFh4AZQQR9thiKHxrofqIeDNccq2Zf6p9Mm3u22LwWGXb7qeSpGjoFlshzk15Gq5JBNkedeWejeoFGUEe9g2fZQKK8gXf3Vfnka+hPS/TIoe2HNRGojxeQtSK5elDXQLHlqN0BxoLe/T+wmkzk20DMBeRVVoH7cqpSeP1WRrP+rS8aK9p9lL6XuRONpRyEsO6jci+CoDqCVo2GqqoeK1q9vt40sUQciSf9xv7j2UCfgcD21B0BEuEGMVKBGKQBXJslY8eF8Hg/wDhp4mUqhkcWV47YzxZ+FI+fBqqPvri5J5vSOmMaIzuS5DkKykEOVIxHswIcWfg2P251LEweh20wJHY6AX7MjD3HybPwPZiullVPcAApsgkY2AlUT45ocWdVv8APIZh9rFHY3WIC8+e7lrvkr+mrHnWN2a1Zd1ioYJEq85is+0cWD8fb5BPkfnTZljDlsEzPaeAwLcE0oNHxyfbQiMXICPRItXEYYOBTLTniiWHAPzzp2124DASO3UZHuwYy122BZVEXUHPHnjm6s6LozaSCo5SqMr5eKBKiQsK/wCUCzZr7fAHJ8hYtyAKDnPLkNfdQogfpCnjjwPGqvf+pPGj0sQJClSSTjHYBcxmrUEEex5BAN1qyxVSFKDJCXWgzUKxyF/v4rj50nYeOhyMEZwGjLBiT7NzXDBeQ3cx4Fc6l3MyV3Ut/KsvaCMrbgH2/PtoOJS6EHAXbDpuuVra8DE0CUburyK1I0eTDAyKhANAJGbGN2ccj4JPgf54VMT2SBgvm1JKqBiwHPOKk4iu0m744+dJC3IxCspJB4BBF2oDZFcrHPn9tBiXGgrELgWV3l/1FxLWS/mibsZJio8eyS75wrFumRHdSlgM8VBt+ADdgEiq0Uwplss7lBSg88oHyAJHsQO7mvjSyuuPNBhwATQurIs2AfP/AK6oYfUC3dEskgUOuStGbusGILHuPJAXnk2t+HbfYyrHn3MwICIBh00JCsGkbuwoB7K2Lej3WLq+xONBYEhBCpYLYtk4CEWCWXEHx8Vz7nRGWK2Tit2cVsDmuMOR45LXyfPtqp2rYsyMQgopZ8P7GibLGmQ5EctYrigu42ayYEqJVK80IyTTDxWIew3H3fsD4zSouvBcwbl6yaRT5orS88WGBogiiPbxp7epYUC48cVTNzXIFk1zqsTYOkICgqoYn+l3/cWJVg4UKoDeD7eTagnt96e/DKjYp3FFiSRnCsCAJHewPgD2J541VPwTUWWK7525XF14KEnzd+CB7fIvg86ZN60qXmMSCbUDJlBNDJFBaiDYoHzzWgd7C3UMlO2IYFM1rAEErj1QA9gd3I55Gm4KVydgoZ1YXIAodGABWPn3H2gEWbq+dTiOohLerAMWVUC8guMl5C2QylK4Hgk15+NSp6gG8gMAhtgQ9GxxYNcgg/nivcar9v3YdVzMUJBPTCIpPcjqQisCFoUCSpsc3ejYoAepIhUrRjZVAJTnvBoZWo8KD7+3nVYC+lD4NyrY4szg2B2vWVfaSeLFfa3jQybqNu1VdRGVBJgKCia4LlbAIN0Qw9+DrpY1FK0MtMOmqrcqsqZYdUKxClifJ7vFng66GVAvdICVwS+tZ5a+/jAGwyhr5APPtoxSBDl3zoShF1yKVhwAuWQYkXZ4o+2pYPUCWA7QWjVhk9k2lkgfdQIIPH+NQYjhVb+mpsqtSEdx+9ssmArkV4Nc+dcN4oXqLl2I36WVABa1iGZT22BwTxx+Chv8Eo3BcoxtQxBXGyGysWBY4o/HFg6S5APLjyDi0fAogEX2seBxiTbe9aasbqxKSZIVyVLjC8gksHC5sps2Wo8XqtxX7hEkZKhY0LBhGwoKVVQAVJJ/UbFXV6dUC34Czv3IoM2RJWmIp6Cm0McTEAZGiRfBHsdE5yLHZB4stY+8jgYtQq/IJu6451WmbJSq4jGlcClwplICDuUNkoouARYHdRIml3MhBZYoxKgBa5VBX2qR8LoLzypskjTAlj3iSEkMmQejbOWSkfuaOx3cfFGj71qOWawUzBe8FJxDMWHd0slPH5PkHzxeotxvVV76uBJYEZ9xDLam3HA+6m9h4FmtQzKeqrMFDYmmiCNSsFbK8QWU0vx4rkeZZS7JpGAd0sq1HLEJZqiOxVHJHANk8gXoVlFmppK+DJIhH4KBOK0+XZZEMXDlP0kDICyoZuCxNqKFXfkjjVZJuY/MssxZhl3vISAeVHER9q4s1de2qUS7ReK7BpIyVHAcUxBXEUxYliK7kNj58EeQpaMseMjhgWVeiM8cwSSjsjLbMGDPXt7Xqxd5IysaOwxFEt3UhA5dXDAmzQax4I+RpspmXpxsq4SFoxW4wZltsWj4LZ0A1AgCwAeBqUr6JyHbdgVEb4nIdptgzsFUklhSmvcAe4440rxSIGZAOAO0BiSaXHIE5sQSaxseLvQOSMZIpIJCA3dI0wosaZXHHJNhcioHJBv3nGxRAuYaNoVLdRnQ8qboufZlugyACjQB8txSYPQP6zvXNO1mM12shVmW+5pACSFDX+khwxAIvUmw2KvZ2xAWMt0+qriTqWOUEjIQOaxIodtHzoeTdQIp/qCMSMAWHc2efUBKnIClI5xBXi7Gi5HVLdsn8nqBEI5ti1FeWX/eCPNfAFJpCafgHm9OnrqSW7xuzZFEjUDLF0JLPWQYnyl0DpImSZVZ9v0kXKJWzKqAHJPAuyTl3KxNtwOdFSTJIhZZgoMaOrIMXVWU8lHDBA9cEKfDck6fLuGk2xDBnBAUOGRWOJAJb7bW1skj3Ir202w2Tp6ckJNR0rMADFGSFsHHqMCXxuySRiL5030uEGQGMxsFIF9qWhN5RkqW5ZT+DRN+ND2Y1QQLIeoGJLhjea425blSSAcRyA1gah3e2kniNESjsChJZHCZVy9EhiuKFSQt8m9K6ZNeLLGNkAAW0ZXJUOavtKnPLEEAv+m/PknTJ4Y4Y0AdVRaQiQyMEpqoZN9tBgpb3K+arQrlwQzqk3JIPVBZwsYRHijfsRwVHF1lkR93Em4VYgFILk5tk60LFEO7RKebJ7DZY2bvjRfwFEsZReo9qCWUdqvI1oAigV93DGqII5rgaln36IRGzKSeaXBQ12ApVnLlrI4BNaCigCZtlwAsb3IyykLRjVW4pqo48DllI0rydPcFS0qkspLsA1nBj2BiQq42uQ9xRHuJsdE/UAZwqkoP+1CupBoDKgBkoXilDEkjnydc/qkTMcTEqhrZ2lXkoq9QhGDMuIC8Cru7HkoTTkvTGlUqFNqXW1Z41H+mAK5JF8a6DfZUA6uGcIcmyAUAtcDKuPH/ADVyK/d2JongFsXwlR1XKnBxNFr5jYo1qi2AbFD3u3dSVjatmAwMasQuV0D38MV88cg8fGod3Gxb+m4XlmAIp1pcWwU0xfm7f7Qa5DcPG/cN9uApiVSVMlxJrIlimLVV1/etAkhu8disryoxEPlUnVsl4kKuirWXHg8n/cLNxxlZWEvQ3KPH+nNWLr7EgNeP5BF48nyNQDdjEF+ilPbBnjBDUGPf9hBBUNjYrn8aTb+pDFYUkRWkc4oZibVgMUiJjBxNEYo1i7GrQ6aGTzR2ApZBLTdNlBDlZAKySS1zyoAcCjxzyTOq5My8rEFSQSHqV3WhFliVU+4FmzRB0KYXdg8kZBjxxBjAQsT23ypYrVE5P5NDnVlFF/VHTUKzkhpI3F0bGYvkDJSMVFfnU1Y3pHPuFxoMq5uGTp1dOcG5UAAlzwciabmyNBpv80cGIxleEdJWok9oIkHkkkfI9699P3oP2mPqrHx2MXdB9wV1cMLoE5MbsgDQ7bkOtRS4MJC8oWMDMu1FJopDaBqAyvEkE3yBqabYJUiTdy2WKs8bAjKijW7IQyYjMMbUEKq2ariq0yT1CQlhCAuAyBkdQKsExhB8jyAfJHAOhH3MLjK3q43OD04a2WpCVVhfYSGXkr+1zy9hdCC+ItwVMuOPIxIQKpW8wtX3eNOikOl9ZbqFHLoQEA5V7UqSZOVa+OSa9wtcXoaOWjHhiTGbVeYyaOOaJjTWeea+eAdPY7zl4nhamRc3xIdSFMgBDUDZHdSk+D4B1P6oWjSMdSQbg2oUFum2QvFucRwAM6vgUOdFD+wHGC4WOTrusYc4K4GYyxwkZZF7qZichibNH5cyukQZTIxss5mkjRSuVuhYRgd3ArhvjXJtwOM5npB2Nk7BchdqGo45kHtJ5XjzcUEe2aQJEeCSoLBSh6bBemeCbZj90nk3iNO7FQ6e3cMXVUpWVcTkiliKkINsWbEUO2jlROiIc4FCByg+7sjkCtlyWXpyKvJPx7VZrQ7HFkeJY0CsxCYg2DSNlIeSRdquSow9zWoJpJ1rA4Cuf/pxLkeQXDggG69uOOLFabtdDouTJJGCCEasqkLYCgq0iqHD4kc/u5+OUbfFnAIWwi8ySRyAFxliyoCyir+/gj3+Z5tsGYLirpQNY5AKKClCPe7sAMOwGh502bbPE0YZoQrPwrRyZBBfLOKKnH9TGgSfN0IiS6QFtfUolYPnEAiEFkkyDZZUjrHGwdQbI/2jn8am2zzSAOrBo3AdpkIJPJHD0AuNYnELdD86YXaWR0MaMsTZq+Rdu4GpESjitnG7NYmhzYMET5YOwOJd6CrIWash2qiv3ck4kmzXF3p/Yb+QfbyMsuAnlLWxe5bYBgoXHpJjgKA5ArIm7OnerTLkqERElsWHUCOCpLAIot2YFgTVVifJNjtxvJiQyfzKDhSsMJJF0+ZBT9IBHk3keSfDdzuWUKFMpCkMVDqpe+MaNsASCFqiWJrzobpqxUcM0IxjUIcQ5/8Atr31zasOcas/aaA02SSRkLTs8MZKqXRkAFVRZ5GDUDdrwefk1pmzVSuYlmkPTVyjxIzEOckV6TuYqCpIOQAF1eiJdszLkY1sUMCpjOORCsylDQ448XXJ8HR0MgjiMyIybh1eZr7WKk42M8QTkOSenZu/xo2HayRyKtM1AX3d45xZlDFWKAAHj3c1dABjQSEoEjYkKC4ZwSnDDF1Vrz/VYoDuA99Kqs4OBWUuR2MpULkKYorMrHivdyPj5H3sl/YgkeXxEvVD9v6Ya7XU8rbLdE2SKIHjTZt7LGXODCMsgV3GAFdqqkuQYrdUCG+5iT50/wDlyAwi6bK7WExk/SoAyYhsWDc8DkckexJ3O4cOoqSXtybnqLVFUDRAr3G2plAXtPzepSB/JyLnfUQRGgqtZDW18l1Y4tY8lT20b9tcMf0JmwP6psC8eApwcKaiKCtzwCa1Gw+4K5WRawRA1WQCCo5U9uNkgqCB7eYpWcSmNizpQBbsl+5LzClSF/2EAC81OnbFQ59vmqsWORR0JPdYPlSzmnQHkqTycieABqZJ4xx14WJJRUDxrTFTYZVYBi3cKok2OfOotyemxsuHjUFx2mkI7pAWpcFoxnE/uPl6yiT/AHkF8cihZSqoScgwyABBFMT49ho/JWvB38uCySISEAc9iI6qxYKgCOcgay7QK974B0HFsBXXT+sATG3VnbFVyFi1Vr5vtbmyBbDnRaxoCMXJUkvGjAVYxWg6drdvglmPx4OuzKUpKBwpNq7pgFAUMlIODVULAv3I0b/QvwDzbBoyoWMNGzrg7t1SQELKFjcYFiQV5IC5A/sdLtArNJ/TWNgmQLYkSDAL1lwaO+F7vIIUDzquTcFUYmYRuWUlkjdv0mgpKnNT72gJOVHUHp4jAEYkfIuoaQxscSeVSWQAhTbKf6gHDADVL7DcfLLrZ7oFJAI5IZFNct1hTsCO4dpZiaUMcuRxqr3G3wbJpSnWUxgBYg6yI3aZGRCGBsXdgNZ/Gjtj1R/2fEYVUpwwDViSmIZu2hw1aWNy74LMrV9zAlXVC7Acc+WBHdXHArTt+CUsWVnoGxTCYLInVDrkY3tbdWalhKheXvzkGoix41LlMNx2vt1jaNcWwSNcUN4uOclLcgqQByvBHBM28zs7do5Ah7zxfBYgdTIDtPHHueffVU2yjmQxnKlUMYzFGMcmIEuSWrAlnFgsabke+hSbG1st33rA5tJEnVZYwUXF3Khi8cmdkYi+cg3C3XGqnebmUsQ84SOMx4tJG5kdyCFFUCQxOPLcEdpN6I2HamKwtJhGqvE8cgZSSSWYAkMO4/bY9rANgp84CYjCJFQEKCqgGyWxUs+TsRwB44+6xpXTBUuio2s2Ip4XaIiVDjMrLyxIBC8rzxZAYGxoveekqrSGFZOq7F2wDS+DZUKwZKNkc2oN2Rxo3+akwzSSBI1KBWKHuVbzEli8bYAC+DH58jVd6gE5RHDSEgPgsYjjP3M7oLcITQKk/Fkc6Px0XtsWEOJXjAaOAklTJGzRsxYqUCjujztDQLBiCSFJ0u4Z1UBgygSAmMhUtVoHpyoxFKTYy5PHI5IllnEkR/1SSstOsmIXIorrG4pOxjwGYkAEWQNC7eBZTgwmMbEp1GUlsw6qruxAK5m8R3DjnjjTuwSrslnWIuVDNFFYUhGZCOqqqqExjvP3EhiW5XntrVLPDDeP8zIpS0YKr8lSQGYI6BWK0aIy5FnVzChZLjClwPvRKAYGndghHLob5BA90Ghd7O0hBsmlAuMxMDRPkyHIH8H/AM9FsEy1nYxo39SMoRkHcBmJIQA1iUxICjzycv20se7YSAWijFaZOq7KzDImnUKFOJHZZ4Ax5odrtZrphRAvqKq0bGyUDCMiKUPm4YN08nQn3JXng8c6khjd0DGT+i95hs42ZgSrLIG7ywK0A1mj/wAo12u1b6Cl2Sbf0xRLiqOcSxeus950pKyOwIIIAxs8DgVdyepsXKqMXGRDKYpXD88BSKjoMbyYnlBVAHXa7Q+zK9kcnUB8x4gjqrY8VISBG1r92DUtm/cDQ8gAjvcMpS1FJIyUKALCJFYk3yAchZ4I867XaRtiKPSo5o4s885Dkci4NAmrNKBKRfkVw3Pizxsum/BTAcMrNQNHubLuTLELSk3eR7bJ12u09Gdu6A3DyCo3Uq3a3XYuooOq5AAKLUGwMrsHng6fuodxGHJUpCzLQbFwP0qUjolBQU8EAUaXXa7UIUpU6C40Lg9YIVYBVCgNQN+TiG/5rVvDAUDpWIWgEiTFrRpBIQyFaIDXayXxXKqD767XadjoHG2BWOwUNMfZa45YAAkV7ArXH51M+5jW7kcsO3+pHLSWDiwZoxS9pF8LR5v37XaEJ9o4RBmWUFvD5YP0mLyFSvAWiQobuJHDeOaAmz9IWllgWMPkQQyPIWWx/pqWBF/i1ORIrxrtdospqlaJhsGR1MAjVS3iMFXC4k4lzeAyUBiV8E1yNEuyljKJFsKEKqGZkYlR96sCyfivYG+3Xa7TiyWN2kxKOGiRWY/03gclWDMHwjZ6azyaUUAT3CtCb3Zdyh+s+YKFA8riIgnCVWBBA5Clvej786TXaYo90Q+i7COpUNmUOlSGN45GyDEMCSQBmS1iufI0k+6PV6r70pC4ADMeUKE9vaApsqbElkEHir12u0RdvZckFyb20DNO0isQoCpjhgGL9Ro7XpcsACCOfLaq9xEQLZ50gQJ0kUJJyBQfPJlxBamNURRIUC9drtHkI9ITZxSKQTDFIuMoYDqXi7WtxuAOmTXAJU+RoneQJbGFFEhcu0iSCO3WiSrl045IJAFfBu9drtJyfRolY2PaSCdrDRQuc1KlGtgxVWljvE8UclC1gLyGo94hUVJWSuGKlxJGyggEfaHj45C+PJrgX2u029kR7F3RhmkHUQMimsAuaguKKx8gUgDE8Y2783Wqbe7OGwrQzkxjDkE8AnHuYHI41ypK+wPGu12mWkrP/9k="/>
          <p:cNvSpPr>
            <a:spLocks noChangeAspect="1" noChangeArrowheads="1"/>
          </p:cNvSpPr>
          <p:nvPr/>
        </p:nvSpPr>
        <p:spPr bwMode="auto">
          <a:xfrm>
            <a:off x="63500" y="-9271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2534" name="AutoShape 6" descr="data:image/jpeg;base64,/9j/4AAQSkZJRgABAQAAAQABAAD/2wCEAAkGBhQSERUUEhQWFRQUFxgWFxgYGBgYHhcbGBYWFxgXFBccHiYeHhkjHRgZHy8gIycpLC0uGB8xNTAtNiYrLCkBCQoKDgwOGg8PGiwkHiQsLCwsLCwsLCwsLCwsKSwsLCwsLCwsLCwsLCwsLCwsLCksLCwsLCwpLCwsLCwsLCwsLP/AABEIAMgA/AMBIgACEQEDEQH/xAAcAAABBQEBAQAAAAAAAAAAAAAEAQIDBQYABwj/xAA9EAACAgEDAwMDAgUCAwcFAQABAgMREgAEIRMiMQVBUQYyYUJxBxQjgZEzUhVi8EOhscHR4fEkU3OSsnL/xAAZAQADAQEBAAAAAAAAAAAAAAAAAQIDBAX/xAAsEQACAgICAQMEAQMFAAAAAAAAAQIREiEDMUEEE1EiYXGBMhSRwWKhsdHw/9oADAMBAAIRAxEAPwD0aJBfJHP/AF8655DX/j+NLgpHiv2Gnp+MSNdZ5/g7arQ1JuSeMbA9yBzqGIWb5B0WAfbj86l6dmsVaoBlhLeG/wDL/Oo12jD3BPtqz/mCByxvULSZUbH+NNTZLhEjRCayr+/nXPEv40r8Gx7/APXtrnT/AONAq0d0QvOmBgfFaVwPOJ/tpgYXwK/tqlsT0S2fcDXPEK5A1wPzWlIGpKIztF+P8aibYj2Oiww+dI0gGhSYnGJXnbfkf5Gm/wAuf3/atGySD4v/ALtImJHIx1tmzLFWB/yuuG10Uy/GmlNPJkuIOdtphQDU5HzpjDVJiojw0vT0pGk0xMaU02hpTrkTQKjjpgTU4XShdAURVpDqatJjoChoXS46fWlGk2NIYV1Gy6nOoyRoWxhcMnzxp7Jf5Gk6Fex/xp/SvnwdYuvBsr8j0mAHJOnfzijSMnzeopNuG9tRp9l3JLQ9wpN++mhb9zX/AF7a4beua/8AfTht/n/x09fInb8Dvt5B41zEnnSdP48aefHg6mxkTc+Gr8HUaE+/P/hopOB409Rx408qG42CBvxWpBL/APNamWEV+dPHwfGpckNRfyRLOB7D/Gkbcr4x0X/Ya7EHitTZWLAbHzX9tMmh0ZJtQfGoGQjjVqRnKPygbEj5/wAa4n51NrrOryMqIWOoq0XWlKDTUqDGwAprsPxo4INdgPzp+4TiAdPXBdHFNIEGn7g8AOtLotox8DUbRj40ZWJxIDrrHxWpGj0wx6pE9CcfnSkj503p6TDT0FjWOoTqZk0mGqRLNRmPjTWjvTx/1xp3HyNebZ6xH/KXp38h+2nBvgnSWfk/40WwpER2B9jpRsTqUE6d1jotipEH8qRph2x/Oiv5k6csxOiwxQC6ke3/AHaZXzxqzBv20h/bRkLEqinwdOxNasemv4H9tOpfnTyFgVQk50671ZmMfA/vX/ppOn+Af8aMgxK7S9WtHGEfFajaID3P+L0WDiwNmB9tN4+NFtCh96/tWo32oHg3qk0Q4shxXS4oPNV781Vc2SfbSNF+D+2vPv4ifWEQ2u420bMs7FISCpFI9NIRjfhQUINEZftpiXew7d/xJhZyu1iEqqaMrkqrf/iUckf8xrRu2+rLrqQgKfeNjY/cN5/zrw/YiZQCjK9HGlkVW4H/ANp8X/wDq3h+rZYCBKrp+HUof7ZAf92sc2dWEGe47XfRS/6bgn48N/8Aqef8XqUrryjYfWcT0W4I+eD/AGOr3c/xCXawdV26i+FQkZOx8BG8gDySbofOtI8nyYz9PW0bitdjof0H1A7nawzlOmZo1kwu8croXQvij499HFNa5HK4tEGOkK6nx12OnkLEHK6aU1PhrsNVkTiD9PTCmijHpOnp5hiW9H503HQ/pu4Dx3d0ApJ83Qu64vU+uGElNWj0JKmShqHjXCcai0oW9WKyXqX4/wC/ShvxqJV1Kp/toBC3+NJG+lo+x/zrgp/voGMdyfjSqfyf8alX9tIUvzpADuT8n/GnjKr41MIx8VpCdFhRGb9+NNEg1MI/7aXEeNAEQbSlgP8A20/oA+9aa8X50wojkku+RoYRnx/b/Ok9U9Sh20Zk3EqxoObbxz4oeST4AHk68/8AV/4tqzIuziBQhmaaWgMVyBCRZAhiy1b1Vg1yNK0RJCfWH8URDUO0S52Lr1NwDHHEUbFiQ3kggjuoePN6zA+iJJrkm3UYaUCQ9KHIOWF52OmnPyoN+STof0D1meOVn3E6SIFZ9wsRSdmRh08pJASrYEgqruTXAXnVp6L6vBEDtw4YrJjtymcgYNy8agLlip7vtAGTj21zcs519JM+vpBz9K7do3hktJKGMxDFSR/vUsaU/gWBqhH07votwuzjDB5vsUNnBIPeRMgYzGPJ4BHN80DqfWfV4YD/AF3wYntQfe34A/SPa2oDQ83r+7TaQzT7N4ohODnmOzPJVljiPcrD2J7Sa4IYaz4pcnlWRwZV0WJ/g3DNEHimeCYWrqwEkYdSQ1CkdQfIHsCOBqlP8Et424j60kLbfMZsjsCqXbUjKDZHHF8kfGvX/Q94skYUOZHXlmbG2y5EnYqqQQQeAOCNWJhPxrtVNHQ21oHSAABVXFQAFHsoAoAfsABpWStFGAjyNMZNVZlgD46QrojoH8aQQ/8AVXqrDEGC6WtTFdMI07snEjLHTMdTVpQo/Ogmir+mt6TkrBh/UloVYpemoJb/AP1fPHvxxq5adR9xA4y5IqhyTfitY9FmG3dtvZkf+oOmAuUbRgLHt3lWg10eR7nzwNVkZmR3lmk3XVYf00mXqQiqbAS7dWRUZbW3xPuRrx+DlcYUuz0JxvZ6IsyEWGHt+oe/IvTPUd7Ht06kzrGgIBZ+BZ/J159B/EPqRF8kXtBderFklr/2iOQTdgApZvwDqj9c+pF9QRdq80SwyuCkyOsgjZQQBLC4VkBLEW3klSpoHXRD1LepRozwRsvqj+IZ2cqLHthKjoziR51269oyYESJwKxpvBLAA3xrPepfxzeFirbXbscFe03okBy8KCkX3fI9tFfVUEcmykeRP62zhEfVkUZQnIUzIHZitceGs8gkC9Yz6A2ETbRzOqtBHNLLZWg7xrFgr/q6QW2xqyTVcatc8WnIGqNV6N/HB9zKIxtdvGau5d6I1qrrIxVf4HOrHa/xalcxg7fZgSIz3/xGLtClbDdlBu4UCeeeRR15b9MPtujK88KyKdxScIK/pyMosnMICFJQLRvk+2qbbxrI3KXHailUqOAOaqybsnWik3odI91i/jNsiqlsxY5wqQLXuzISQD57lU/jVv6T/EXY7lisO4DMBZGMnaLAtu2gLIF37jXz6+xp8EuyMSFrkWfK/wBx+2r7eerSGGMzHqSdxDEqjCPbFQkZKLZUmRx7Hj/CbrySqume/D1WI89VKBrk1zx8/uNEpNZoMpPwCL/xrBNDlInJKiVsu5hY+wYgfcO3w3sb8680+lANxNPPNDmeqA8oCJizyAIykYsG7T4vz41zcPqXyXa6Gop9M+iyh0nTI+NYDY/Um4XLKVmEYBBdT/VUGmuPC80OIcp2kSI3aSQdh6J6+k4I4V1FsPYjxkp+L+eRrrU0JxoN6ZPzqj+p/qePaYJkDPLYjQVdAG5HvgICB3H599FfU31Mu0RXOLWHIXLlgiF2Kjy1KCSBrxf6s9a226Blk6j0e+fpckgio8mdQIwTXTAJ97HJ1MuTeKM5fBYt6i0kxlmAdUUrLGvesuZRVJduRZxF8g4xkBeQKn1xNxPJuRHGqCOJIxI39MMjsJ1dBiFUlY1GLtxkbN2NVv01HGXbdodwyQhiS8KFXY+EVRIbN013xV/GtX6R6BuvVHBkIWFatSKXgAZS48O5q8Rx+NYJVLWw8mR22xbdS9QIzPI1ssKhIVaiMw3IJYgEqinye4eAux+kd2fUItrJezknDFJH5fHF+FwasiFYWSD+Rlr6H9G+m4dsgwUFwOXI5/t8D8DVf9WfRabxoZTK8M22bOKRADXcrUykcjtHuPfXTFPyWkV301/Dja+nwHsSaVbkM8saFrFHtJ+1eOO73POidj6ZHvVnEzrJmHjxF9oenuiSGPKkMR+hSDVavp+pJ2gYL+rIBs157QL7b4skHixp+w2rJyxtmHceSSaHv4+fYavoDB7P0Pf7BdqkUA3LqxjLLKEVI1qsyyk0RZFeLrnjXoqgkc8H35uvwPnT8dKBpDexgH764n9hpx03nQKhjRE//Gk6J+dPLfnTSx+dOwoiO3Pzph2x+dFBtIa0WTQL/KnSfyx+NFjXVosWKMV6rtgDI6hsjHHCDkyxqwDMQEX7VF5OfYD4FHzD6v8AWtzsmRUmlikc20rypm4Swt7eMEQjvvm2IxNCiB6b6767FGJem/clC4wGxD0GMbcBSKyZrLABiPFjyn6g2025kLSxOpViGJRMZBX3QOEoqCoA73J6qnKydefxJW20dzi2tFj6N9aphG+73krILMpCu3WcVhEwwAKIoLNfnLydHfUnoMheHcM6PtI3EiAqAZO93jIKRsWTClbIcW3aPJZ9JfTJO2YTxxQgh1h6i5XNI2XWMbeOmgKg+4PAvUsH1A3p24khWMybZ52TocMkS0qlYS9OWEhcEFQlKaN2RMncn7ff+DP2sezQ+myKY1dem6lVREGWGQz7XYk3G3UK41iAcgBVaxP1NtpI45IV25xdpZoWDKFVZwpGXf8AfajIfaCOLBB1sN16KrxCbYmObbuqM+3KZdZFdbIPDHEBgFq7Fawf1GomLQmNSNojKEykDxHPHGVuc4/tRSAAB0h86z9NTZc0n0Zv0r0afrKBGX8ig0ZPg3Qz5HBJ+Betn6H6RFC23eRuuzOGEcSs6ERtjInUDLk5tSMQV7KJIOsjMsB2cUiqomSRo5I8mDY1lE/Jth9w/wCWgDV64gSGFDH0uS3U77XqEAkBuKUoaIrknXotOT0YVXZp/SjEs/qjsJumoqLothJb7ikCOOAppb9qAvVP6V9R7z+YTCeU2xxEkrSCmV6EhYFWIPvj51fboybPOaBje5EE0TFIziJHncqoJcVkophR58aq9rvnm3vUaPb4ncLmxhgVgJHVVIJXIklvIBIqz86mVq0w7WR6j6c+MS5EGhbMzHg2OcmPFFjz+NYT6coLu41iLtIYZFURdRchtzLkwoj72BC0fmqB1rPWWJyi/o9NqjYzOsYHUv8ARh38AnEMpJH99Zj0maECcsBbPE4VC6vhHslXtdDmoykQA5US1ci9ef6aknInjbk6CIBP1iZuwDbSxR5DphSTFIAiUOKQklQaLC/uGjPRvX+luQsT5uvLBeRjdESH9N+KPN+2m7DZ9Zo50XetHTLCiuckUGRHIk615s6iqbxdk8VUbD1zabcyRwxy2rkyIkZLA3i2bvKeRTck1rfOTTrsucsY/T2P+q/XJE9ThmkZ2TABgpxEas7ZLGaH6UF82eeRehvV5n3u7/l4Xra7dhJLJiO9+StBxz20ACKAyJBGqv1f6y2u4AVotw6hsyvVjjWQqLAkHTPavjgjyeeRrUH1CbdzzRRx3L01JWN43gjIFr15iw7mNWFP6VABrh4tJNrdEKLx+470/YHcyrBGAka9zH9KqCSzMOB7mlFWT+9ewelJDDEqRUEUXXN82bPyTzrJehemDa7dQ4AlYAT9wb+saNhuFxUcAAcWeTZJT1DfvFtp51IzSFpKy7QViJ44/ufmxxrlj6mUJYxSZtHh1bNju/Vo41LFrqjSjI0xxBoc1d8/g/GvO/VvqTdyys0O+ECFckjWBXpee5mcWSRzY48VrPfTX1UZBtJp5mErLvkkbFeY0VXUMoU8CQ2CQapv31kJ/VpDPPH0IMmk6YDZTGNuSzRy5Dusnu58D412XyTlV1RnKH3PQ/8AiW9fn/ir43VrDGv9qI86Zt95vGij6m/nSXvD4FGBtz0yeAAcaFDXmHpfoc24YiOeQEOkZLOVFvnjRvx2NqTeejS7WRerNJyTX+o4YK1GyKBBrkKx/tpyg+sjDGXyelbiPcqLf1PdqPksij29ya99Aeqx7oQuY99u3lrsDSqgN0OSSB4N+dVfqHqU+0hmYdJMZWiKRRMMe0UY5HdivgEWDX51ZevbqdNvtWfcmaPcukTqYoQQWjDipFUMcW+K8XqYcXI1lZUo1VS7D9x6espy/m9zZAsLuDV4jL54sHVL6p6LtkFybzcc0K/mSSSTQ9vH5/B1AkvS3Td/ZGjEhpCEUuCqiRjZq+ftBPtdUcz6pNLLIIgZZEBCRM4KlmfFbCmyuTC/n9tTDjne5aIUZX2a36T2MgiiljzkvdSNECEY9FFZS8uZBK5FSRl7eNR/8T9S2bBItzMBzgva8YUXQJktRxyRwFHudXf1D6snp8UaKDJSdBYsmCsIwCzNXItm8jknjxp+0+oB1FidGR5IOuyiRykUeIfGQSB7kw5NAD7R5Os1yz/mlopNkHon8aN2vbNDDuQCAXjJiPcQB5BUkkivF3r1Bfqra2QZkDqadLtkPw4HI54s0NYL/jWzURyuksYbqOg6S2FX/VkdFbiu1bIys0NU/wBNektuI5NwzAPNKkSSIgUhYpEk6gBXtZikfDf7jd++v9Q+2qRVntMMocWpDDxam/HBHHvp168X2/0VulYyxkRMyyP1oXcIrHPEIASXJItna6UmhfGvVfSdwwhjV2LuqIrsatmwUljx5N3/AH1r/Uw8spRb6ML6sIQrBI5s/wCYjCdLEEBYlkUsOQixrKcbGR4F0TQq7eGUu8sKyCJTtXlQ0skYay3cBk9RJHio4M4omxrvVAxSMlJI1ZAzs7eMl6TMqiXJQQqRR/7TMa5JBl9aV2hSNSFl3DdIYdRiYpMDFb+Y2CJGrSMCDg9ckk86R6S6B4onOzB27OuRnLjlEVmbqdZsaJVVCjs7AWY1jYK+j7Pbb52klDqd1CHGbgmMxoc5EXAY49Rfubuzv50XvYJYgHiVwiHt+4xlUYCMkIWIKgAE/gtQGQLPpWGKFJjiA5GQtgirHI79M4VSHFA5AoHMDiiBm3VsHH4Kn6bl3cLJCjnpojIFUK6sUlL8g4sCY3ADKwNpzdVpfVNzBO0jyg7HcsDGspKwruSyFoy7MuaHCwwIq3UNnQ1b4hZN0oYo4glYyKCiGWUQqLSx3jpKBiaJVz+NVvrHo6O6SbhzezVhGuLESsscfVaRazfEBU806olsObUcXK/P2MJr4MlDsbcRbltvE5VgYX6pZmWQoJICkeCzEKq8M+ePI5oab0j+G7sjCNwuLVHK6A0FY2zBXdWDHIgOg4IpuKMm09JjaaA7XaiQhMeqp6YCmSV2SKNQ2DW55L5BcKIu9aTe+qxwRybboqJ1jDRrixV85OmOJAXGJKlvajYNA661NPfgzpoxHp+5kaR9puYImlhKoYJD/qotgdEqvYyKmWVHiTwL0/eQQxS2vpLSNEwJba7vqBGBBDOqWV9h3gcedF/Tnpu46+EeMm8cF5JMiRs4ghiSmujM2JxB9gASPIs5NpD/AEBtWXoomZkUgSTSsXEg3Lnll9yD+o+9azklFOb0v3syb1YBOku7dZnhnjPUV0QbraIysqGMkq61ZJPB/wBx1WelfUe3cx7aHbP1goEhTpAyB0SNVZzV1kBzjjjfOtPEhyXkXa+CPkeOdUfre8WBNtLFFlL0ycAik4uyKxdhyGB5HPsb8a5YTy+mvxsnjm7syP1P6ZuNrgYncKU6YqTJiiHICQJ2YhgTxd3eiPWvTi+4iG2JLzwRyiMstRCYKCiDzSnNifux/uST6l9UpuFaNxIm4ZTCqRRs1EuQwppAcjdcHxer7Z+hyJCkAiV5pNsIBK7xKRG7uy/0FcylkyNGgpxBuhrtXJKEVn2VVspJdjFDEmz2o6u5my60zQkKin7mOS5HEViBwCQeWI1sNp9PDY7cQQM6NKbYmVUOOALzsp4sAXgLK/tZMuw9CWNpFxaRgY2kkmZydw9EsG8cgykY3wUWx41H9S7dJN0yFiYSkQKgGyYiQkRPIxyJLFQQBl++uSU83Sev+Tt4YUi+g9XWeFGJviLyAOpnag8A4h2BHBsf40DuPUo5oGgy6pkjQMpAQhZKKdVS1qrDEcc9wP6qML7z+ptI0XBX3IcpwTkxdsuLKry+N8eKAPiRo55JjEl9MAMzcoXZcI8clPLYK5ocUBYNaw9tXezfFeSlPpqR770+PbosarHuGVVPizHkZSb5PIIP7awBbGWKbgGZtxKfJFh2Qfv+rXpP1BPtNnutvKZQiJBNBEoV2vFum5AX7QACLqiTfOqmJPTs4osGDEARiTbyeDb2C6+Dy167OOeKUqb1/lnm809uMUZP6XA6ckgBZ0eMjGyw+4nx4B9zXsfnRsqHcShGMcC27Rq5K+6nAuygDIjiwB8nXoPp+02yKSuaALnSxYggeSDYBq/jRsnp8e6CxLNNGrozMSIzaDkgE+Mvf5HB04+pT5P49mC7p6MV9b+mTJ6ZnKqlp6lJAAMJVk7G7vuOQsc0R50Z6fAk/pW3Djm1AbJu0tnGD2m/BFjQH1lslUymKSOSBdoGXEBQwIuhhYMgtSWNHHH8XJ9MesPNt4dvEemY5Q7MVElhVXp0hoC2sk3fGvQclCGyOSHleDM+v7pWqmtmdO3uBXGVrUZeQSoOS2PFm71ffSey6u9VzykKtP5vvvpxg/m8m/caT6z9IiijOG2lmdu4lHlIiA4Dki6JJIC+Pc+NXf0V6S67BWWTpSTf1SemrnppkkSshocnkmvN687k5F7NrzotO42hnqfpSbjdxrLJLE0SscMFdSiSMxkZ8wUL2TRB+0eNWEeyDNI6Sx5SRiOHJJFxDsAX5XvuolBU12fdo+P0tWdndFlLgHEEEyYnKvIHS7QPgknyNUsOxZ9wy7nrZTQBZzdCNgE3KwIRxyqycqAK4B865Yu13pIlWO+oN+IttUEscrx4w3GyyS2e43wTdqZDxfafm9RfUXob/wAptfToQcmZJNy6I7iP7iDIFDMAz8C+Ki/GixCg3UO0hiCJBH/NSqvAHUYyYEk/e2MUfPhXbT/VJBNuElkuFIOJcnWPOVh2RGZDZAUFnomlUAdzka0g6a/vv/Y0RP6P6Q/LhmgVw+KRFomAsRxJWIACQxMbr75marAOrib1KVmLRRuVemsoWByVSCjAG1qvyDYPjVX6DvZWg28sm6kInjQJGAoRQMjI7ryXOC8A8KPmr1Z7WOKbJulHJTFT1GwZceAhADGgKomiQQSPc5cicpU2dfFHRWbqiTJtyZEzU8Ro7Yxu7Km3FBYmSRguUmXaAwJxoW8WzYy9UCljUgstIisplwJDPbuDIzckBbIPLdoezkkWQNhiY4+yEjFbBKxM6jJ1ZRUa1ye4lVHLRfVu73QhUlymUqxqNut5B2lPa792aomXaVst5rjXZtqi2t0gJ4Y0SS5OYZI2MrydVqkjjjkYE8qGUKLHLWe0Xo/0mYSOebiZMEJBBYBLEcZaixxUvVecmZqYAB7epXaKXvYLg7J1GUSMgPUa+V4AyQk/cpFfpCm20R3O1lMz4RmLpBBX/JymeAErMVJCmrYErjWsF/qN3pUhdp9WRdKT+UkEaxIGGQYGMKGDZOwAILGMiNSQGDe2gfW/UE2+2ciMyHcSGKVXkUdSQECV5CSygFWDKQBRcn4OrGLYLEXM8eILQQOxT/VV52jFrWCoyGLhRniBbXobZ+lpuZNqshjEcB3UhtesrN1UjIZApRUXE1me1cfmhpHjTkvgzm0kXH0L6BH0GmbbbeRWOaiOdtxJ1BYFSMcAeSoIK+BZ99Zrf73+f3ITa7uUyNIiRrLSoVNM7MpUPjxgSSC5AQFjZ1ofqTddZ028QjkiUIyPtzgZO2ztRRwAkU5swOKxk2tlbd/wmSFpNurE7neI8m4nRAOk5UONtAzdgDUcSTaY2eSK7G4nI2Vvru+g26GNWWkmK7yVOoernVRBix6e3cqYySxCNGF98tQ+n+ubWc4QTIWHiNqjYfiP9DAeBgx4qtYj1ODqGm3KBwDDIpjkHEcjYrwDQHHuQSgPJ51TSeh7dLEm8jvg0I5Sb5+4DwfwdZz448i3ZE4WeyCAqwDdtEHnmqI5r/y1ipNvuW3DSlgC0fTi6f3BFcoQeOO4SqwYc2fbUOw9S2gj6kH8zGu0UGRtrDiMmkGL7h5Jrks9oBAq/HGp97Jt2G6kEe4MSLGZHQRRqcjE4CzAFi0mV8jwx499YQ4nBv8A6HGFK0LFBAu6URyw/wA24jjqYSSBVCYlE6SAF2FC2YMKq+eNBstusZkmcZkh5HmtQWMUahEC+SlMe1O1VrydZnZfXW1hZYYtkdupK/6mJvklWkJTqMvI9z4BFa3u22ryPLEWTJemM0dn6YWz3qcCGyCsbysebUVpcrkmk1r/AN8HZxQjjd2x/p/qKyK0kkRimHUEPWrJv6YlZURfKJGVPFDH5I01Io2xcmPFFd2JUUgMoJDfDm8CxoisjiTehdvDDJuIJFu4hlGy5MZVEhDML+3Jy9heTYyFVU7iODICyF/qyAUuTK9E0xWo6HBBNiwPa+Z1rE2h5F3+9igELbpUiYPIcBlJkpMTO8aKpYBW7rYHlL9xoXa/V+yk3HTXdR2WuNGEiIHJXECSsSffyACaAHJOAT1FN7vZJJuoOpeBjTvZAOmvGLUQoFkXZB1l/XPSo9tujCGkaMFLLR9NwGCluwki6PBuj+Nd8fTRb32c8uWUdo9P+tvQo916isT7uDamHaqR1SMWMkrkIpJUfYQTXA9hoH6Q+ksm2+4bf7ThnPSeTuxAaMWST5FnGuARz8YjfbuKWjIJXaPBEyI/qRIaAmfIlWC9owFcDW7+n9hsNztn3K7GKMxOABnL7FAcrkriyb/bVzkuGCvro5272zUtGqrKgIKqvYwbIMAT9p+ORWq+b1+OKOZEdRNFF0WJBIiMooM3zQDeLA8GtD+t+syx7joQ7cboEKQ8DlioBcKjKQyBu0msuRrM+pbmR5wBCqNFG1QvGzShmb+YcooEjDO66jWvJHbesYcbcsv2YLjUuTKRovUdm820lxZsm2/S/qf/AE6uAkaxYK6opWlHN3wL5A0V6NCsNqUKyFUsMTcYRFjWOqAJOJcsODlwNEenQSCKIJtd9CpKBGbdK6gt4B2ueLRkE321V8DyKv6r6yq5Mx2u4gK4dOXFdxEwLRBSxAJGEnPkUQRXOr5Zvkftt7NeTh+j6Sz3XprS9eXo7kolgPH/AC8n2gK0kcUhvmv0ENwa0P8AT8MU24WKZFkpT05WLMZKDEgZW6KSXoMaofjWf9FbqQs42cWSU/Wad1lUmhkoNsSGsnkA63H1Tto9uNpIgroSCJjQU9MwuSrMPgx3z4s/Oufmko1xpbZvhUaAN16r1d1AyFF243Q2x4VWZgDFbKecAXGK1QCk1yNYn6HnK7wT7uQ5SShQSfubPCUsvHAUnnxbAeTWjIfrHru32LHO6TSKWIAeLHB+WAVyFDFiQCQt8a0rfS0PQd7IaaUghQGzdiTTSKC4INlRYo1aXQG0IYxxa70YridWTRbYSR7ncoXD7t16VOFLyKMkUN9uF9NCtkHot+2qj136gljZ9vDSIsu2VnkRQWtpJJ5xn4tolAJ9lseb0Tvt3FtI2hWQyt0FqEJiGtWyWKRBRUIzsSbYFRbHWR2vqo3MkZZFeRhEZCRYkaNOmr4/bYvuJsGzxpcXE8m3+iYwk3TPQvTP6m2hcMcKdhwpFNK8iMeQRd5Mt9y8EVzo/byoihf5kx4gUOqgsHuB4T4IHPx8VpuxDl1uUAiHMrhiuRYoiJdgIxsUGsEAXWiNmS8aOBJLkoOSyZDn2BoePHjzZ99cklKMj0oUopIHVjHGGaTpY0zOyEdIo9kOH5OYztsgf1CstP8AWCvTI527OS3WFYKHLyq86mhgzKQWHIYrzyDqP0tNzkVnVXjPllayO1QCFYBgvsVK/H50asb8rEi8EK6GQstMoVlBKAMgwAAsEeQa7dbZDktme9ISV1jBiAlifIsrBei5vjcRsCoWiZckrh1H7n+rbXbuFkDFP5hRnirOzAk0HmiyqK1JaiQx5JIHCeq+msQEXJVHco/pjpXEUtMQFGAprYkkL+oVjJsdiViVDt3UtnFI+Yog9qsyFjdhQSt8D254UpIdfIJ6j6vFI0cqMI3pT1OnIoMuVKVlUurEAHEVJwMfBOjPTJm2Xp8QSXCeQ5lnico7S3I7zLj1FBANNwbHiuNAehfTk23LyFUM7jGyTSA+SiKjDE+5IPIoHzq3l9MJ7WUcotxq3TthdAMq1hbAFgoI58gVofIoL6WZy470Ct9IyPR2+/kgUKQelFHnJkc5HMoIYGRyXIXgEihwNafabGOFAkSBUs2tlsrrIsxsszVZJNnVOqzIo6c3bmQQYllPscAxZSD4BNHn2FaKleVq6hljUgcxNgytZPclOmH2/cxN8EVqPebSTMXxNdHjH1ntm2W5fbs0qRpbRMLJkRu5CGJHaLxxQAAqbJNnXr3pXo8AhjBjBRoUxa2xZWRbDDKsjdn5s/nQm4+k9vLL1NzE8p/3yMJwBkaXE3QAr7eOfGidv6WI7LL0yRhGsUsoVQQQqBGpQ1AUQo8GqrWXrpPmglBtUXDjcXsD3H0pttv3CIOl8qsO27AcipIEJZ1yNAckZCgfa09E+nVgjRAeLDtG2MiBq5EdoCoDePihQGp5FRlKsPNAhrIv3FGrBPNEnURgWRGGKyLZcoC4PUDh75Ngg+ADWvPlDmlGnL8mtJFR9Yehwy7OZE6RkdkZZHcFs0cF8pSS1hQw96B8Vo3dM7hfEJupGdQ4YMxZQ0iqpKgkEFSPPkc6KXYoFZTEqxGxiRwcrywKWoWz8/N6oX+iY1DhOsMx9rOSFA4Nm7INi0J8KKAIvXVwpwWEpXuwST6RbbhzGqooRXY3mpOBcNH2RsfGQPwQL85eaJA5V3hSGMRbaQhyZn8B2KpdFqeNSTQUe1knVLvvpCbb0NrNu0UKLdGYQg5cNw5YJiRfHBUnkcaqN36v6rAo6kbTxEH/ALLqRMCtECSEra1fbxXNjXoQ40/4tfsTljF2ZT0v6gbbIxgmdQeAC9Oo4NAAfq8Eg0a5Htqq9X9ZfcSiWRiz0oLFixOIoWT+ABxxxo7b/RO9nsx7WZh3eEZQuJ5BLUAa9rvVntP4S+oSBSsItmxILqDH/wA0ovtHn8/jXpZQT7RwPJ6M2N6PjWr+m/quKHabjbvG7RzWGKyxowzFHFWQ34H7f40wfwf9RKkiJWINYh15o0aYkL+wu/xpq/wm3/UKvCQFFl1IceAaWj3Hmq45HnUSfFNU2GMvgpNx6lH1LgToqthADbD8tKApZrvmh5rRUXq38xKryOy7gAf1mLtkVx6bHHlWVRV8g8WBydaPY/womjkjeWKSWMOC8axMTiDeDsGGLEcEg0L4J1HL9DSSzzSbfb1t1NiGVnyoqDQdSLaxwLPkea0Pl4/ktcc3ujbfwvbbySLg08snczySEhMsJOEW8TVnmr971Z/xDMcMiPLHmpiwIGJb73NKrEZZKXFA2efitZL6Ch3mzmVWimJWRD0ukFBTFlb+rz4Vya96GtX9c+mPv5IidtMyRhnBCgCx2hWDMpv7msD3158+OHu5t/2NXFy0eY/T7xs8uEXUARis8xCMtCwwGTWQLGIv2169/ELYj+SkfEdVo2JqzlULqP8A+/jWG2/8KZBIHVoPfscs2NjutAp5rxz5A1sNz9PS7jbptp5KQpTyRsSz4jFVCuO0C7I99XyShKalfRahJKjw/wBD9WEbrRfEY+SaLAHmlKHi+O4EfOva/Qd2JvSt2SK6aRmzibMaq44xPjECq+e1ftFDH/BrZiXiWYgEdhrkVROQo+eR+1cjWt9G+k4IYJYEaVotwoSQFh4AZQQR9thiKHxrofqIeDNccq2Zf6p9Mm3u22LwWGXb7qeSpGjoFlshzk15Gq5JBNkedeWejeoFGUEe9g2fZQKK8gXf3Vfnka+hPS/TIoe2HNRGojxeQtSK5elDXQLHlqN0BxoLe/T+wmkzk20DMBeRVVoH7cqpSeP1WRrP+rS8aK9p9lL6XuRONpRyEsO6jci+CoDqCVo2GqqoeK1q9vt40sUQciSf9xv7j2UCfgcD21B0BEuEGMVKBGKQBXJslY8eF8Hg/wDhp4mUqhkcWV47YzxZ+FI+fBqqPvri5J5vSOmMaIzuS5DkKykEOVIxHswIcWfg2P251LEweh20wJHY6AX7MjD3HybPwPZiullVPcAApsgkY2AlUT45ocWdVv8APIZh9rFHY3WIC8+e7lrvkr+mrHnWN2a1Zd1ioYJEq85is+0cWD8fb5BPkfnTZljDlsEzPaeAwLcE0oNHxyfbQiMXICPRItXEYYOBTLTniiWHAPzzp2124DASO3UZHuwYy122BZVEXUHPHnjm6s6LozaSCo5SqMr5eKBKiQsK/wCUCzZr7fAHJ8hYtyAKDnPLkNfdQogfpCnjjwPGqvf+pPGj0sQJClSSTjHYBcxmrUEEex5BAN1qyxVSFKDJCXWgzUKxyF/v4rj50nYeOhyMEZwGjLBiT7NzXDBeQ3cx4Fc6l3MyV3Ut/KsvaCMrbgH2/PtoOJS6EHAXbDpuuVra8DE0CUburyK1I0eTDAyKhANAJGbGN2ccj4JPgf54VMT2SBgvm1JKqBiwHPOKk4iu0m744+dJC3IxCspJB4BBF2oDZFcrHPn9tBiXGgrELgWV3l/1FxLWS/mibsZJio8eyS75wrFumRHdSlgM8VBt+ADdgEiq0Uwplss7lBSg88oHyAJHsQO7mvjSyuuPNBhwATQurIs2AfP/AK6oYfUC3dEskgUOuStGbusGILHuPJAXnk2t+HbfYyrHn3MwICIBh00JCsGkbuwoB7K2Lej3WLq+xONBYEhBCpYLYtk4CEWCWXEHx8Vz7nRGWK2Tit2cVsDmuMOR45LXyfPtqp2rYsyMQgopZ8P7GibLGmQ5EctYrigu42ayYEqJVK80IyTTDxWIew3H3fsD4zSouvBcwbl6yaRT5orS88WGBogiiPbxp7epYUC48cVTNzXIFk1zqsTYOkICgqoYn+l3/cWJVg4UKoDeD7eTagnt96e/DKjYp3FFiSRnCsCAJHewPgD2J541VPwTUWWK7525XF14KEnzd+CB7fIvg86ZN60qXmMSCbUDJlBNDJFBaiDYoHzzWgd7C3UMlO2IYFM1rAEErj1QA9gd3I55Gm4KVydgoZ1YXIAodGABWPn3H2gEWbq+dTiOohLerAMWVUC8guMl5C2QylK4Hgk15+NSp6gG8gMAhtgQ9GxxYNcgg/nivcar9v3YdVzMUJBPTCIpPcjqQisCFoUCSpsc3ejYoAepIhUrRjZVAJTnvBoZWo8KD7+3nVYC+lD4NyrY4szg2B2vWVfaSeLFfa3jQybqNu1VdRGVBJgKCia4LlbAIN0Qw9+DrpY1FK0MtMOmqrcqsqZYdUKxClifJ7vFng66GVAvdICVwS+tZ5a+/jAGwyhr5APPtoxSBDl3zoShF1yKVhwAuWQYkXZ4o+2pYPUCWA7QWjVhk9k2lkgfdQIIPH+NQYjhVb+mpsqtSEdx+9ssmArkV4Nc+dcN4oXqLl2I36WVABa1iGZT22BwTxx+Chv8Eo3BcoxtQxBXGyGysWBY4o/HFg6S5APLjyDi0fAogEX2seBxiTbe9aasbqxKSZIVyVLjC8gksHC5sps2Wo8XqtxX7hEkZKhY0LBhGwoKVVQAVJJ/UbFXV6dUC34Czv3IoM2RJWmIp6Cm0McTEAZGiRfBHsdE5yLHZB4stY+8jgYtQq/IJu6451WmbJSq4jGlcClwplICDuUNkoouARYHdRIml3MhBZYoxKgBa5VBX2qR8LoLzypskjTAlj3iSEkMmQejbOWSkfuaOx3cfFGj71qOWawUzBe8FJxDMWHd0slPH5PkHzxeotxvVV76uBJYEZ9xDLam3HA+6m9h4FmtQzKeqrMFDYmmiCNSsFbK8QWU0vx4rkeZZS7JpGAd0sq1HLEJZqiOxVHJHANk8gXoVlFmppK+DJIhH4KBOK0+XZZEMXDlP0kDICyoZuCxNqKFXfkjjVZJuY/MssxZhl3vISAeVHER9q4s1de2qUS7ReK7BpIyVHAcUxBXEUxYliK7kNj58EeQpaMseMjhgWVeiM8cwSSjsjLbMGDPXt7Xqxd5IysaOwxFEt3UhA5dXDAmzQax4I+RpspmXpxsq4SFoxW4wZltsWj4LZ0A1AgCwAeBqUr6JyHbdgVEb4nIdptgzsFUklhSmvcAe4440rxSIGZAOAO0BiSaXHIE5sQSaxseLvQOSMZIpIJCA3dI0wosaZXHHJNhcioHJBv3nGxRAuYaNoVLdRnQ8qboufZlugyACjQB8txSYPQP6zvXNO1mM12shVmW+5pACSFDX+khwxAIvUmw2KvZ2xAWMt0+qriTqWOUEjIQOaxIodtHzoeTdQIp/qCMSMAWHc2efUBKnIClI5xBXi7Gi5HVLdsn8nqBEI5ti1FeWX/eCPNfAFJpCafgHm9OnrqSW7xuzZFEjUDLF0JLPWQYnyl0DpImSZVZ9v0kXKJWzKqAHJPAuyTl3KxNtwOdFSTJIhZZgoMaOrIMXVWU8lHDBA9cEKfDck6fLuGk2xDBnBAUOGRWOJAJb7bW1skj3Ir202w2Tp6ckJNR0rMADFGSFsHHqMCXxuySRiL5030uEGQGMxsFIF9qWhN5RkqW5ZT+DRN+ND2Y1QQLIeoGJLhjea425blSSAcRyA1gah3e2kniNESjsChJZHCZVy9EhiuKFSQt8m9K6ZNeLLGNkAAW0ZXJUOavtKnPLEEAv+m/PknTJ4Y4Y0AdVRaQiQyMEpqoZN9tBgpb3K+arQrlwQzqk3JIPVBZwsYRHijfsRwVHF1lkR93Em4VYgFILk5tk60LFEO7RKebJ7DZY2bvjRfwFEsZReo9qCWUdqvI1oAigV93DGqII5rgaln36IRGzKSeaXBQ12ApVnLlrI4BNaCigCZtlwAsb3IyykLRjVW4pqo48DllI0rydPcFS0qkspLsA1nBj2BiQq42uQ9xRHuJsdE/UAZwqkoP+1CupBoDKgBkoXilDEkjnydc/qkTMcTEqhrZ2lXkoq9QhGDMuIC8Cru7HkoTTkvTGlUqFNqXW1Z41H+mAK5JF8a6DfZUA6uGcIcmyAUAtcDKuPH/ADVyK/d2JongFsXwlR1XKnBxNFr5jYo1qi2AbFD3u3dSVjatmAwMasQuV0D38MV88cg8fGod3Gxb+m4XlmAIp1pcWwU0xfm7f7Qa5DcPG/cN9uApiVSVMlxJrIlimLVV1/etAkhu8disryoxEPlUnVsl4kKuirWXHg8n/cLNxxlZWEvQ3KPH+nNWLr7EgNeP5BF48nyNQDdjEF+ilPbBnjBDUGPf9hBBUNjYrn8aTb+pDFYUkRWkc4oZibVgMUiJjBxNEYo1i7GrQ6aGTzR2ApZBLTdNlBDlZAKySS1zyoAcCjxzyTOq5My8rEFSQSHqV3WhFliVU+4FmzRB0KYXdg8kZBjxxBjAQsT23ypYrVE5P5NDnVlFF/VHTUKzkhpI3F0bGYvkDJSMVFfnU1Y3pHPuFxoMq5uGTp1dOcG5UAAlzwciabmyNBpv80cGIxleEdJWok9oIkHkkkfI9699P3oP2mPqrHx2MXdB9wV1cMLoE5MbsgDQ7bkOtRS4MJC8oWMDMu1FJopDaBqAyvEkE3yBqabYJUiTdy2WKs8bAjKijW7IQyYjMMbUEKq2ariq0yT1CQlhCAuAyBkdQKsExhB8jyAfJHAOhH3MLjK3q43OD04a2WpCVVhfYSGXkr+1zy9hdCC+ItwVMuOPIxIQKpW8wtX3eNOikOl9ZbqFHLoQEA5V7UqSZOVa+OSa9wtcXoaOWjHhiTGbVeYyaOOaJjTWeea+eAdPY7zl4nhamRc3xIdSFMgBDUDZHdSk+D4B1P6oWjSMdSQbg2oUFum2QvFucRwAM6vgUOdFD+wHGC4WOTrusYc4K4GYyxwkZZF7qZichibNH5cyukQZTIxss5mkjRSuVuhYRgd3ArhvjXJtwOM5npB2Nk7BchdqGo45kHtJ5XjzcUEe2aQJEeCSoLBSh6bBemeCbZj90nk3iNO7FQ6e3cMXVUpWVcTkiliKkINsWbEUO2jlROiIc4FCByg+7sjkCtlyWXpyKvJPx7VZrQ7HFkeJY0CsxCYg2DSNlIeSRdquSow9zWoJpJ1rA4Cuf/pxLkeQXDggG69uOOLFabtdDouTJJGCCEasqkLYCgq0iqHD4kc/u5+OUbfFnAIWwi8ySRyAFxliyoCyir+/gj3+Z5tsGYLirpQNY5AKKClCPe7sAMOwGh502bbPE0YZoQrPwrRyZBBfLOKKnH9TGgSfN0IiS6QFtfUolYPnEAiEFkkyDZZUjrHGwdQbI/2jn8am2zzSAOrBo3AdpkIJPJHD0AuNYnELdD86YXaWR0MaMsTZq+Rdu4GpESjitnG7NYmhzYMET5YOwOJd6CrIWash2qiv3ck4kmzXF3p/Yb+QfbyMsuAnlLWxe5bYBgoXHpJjgKA5ArIm7OnerTLkqERElsWHUCOCpLAIot2YFgTVVifJNjtxvJiQyfzKDhSsMJJF0+ZBT9IBHk3keSfDdzuWUKFMpCkMVDqpe+MaNsASCFqiWJrzobpqxUcM0IxjUIcQ5/8Atr31zasOcas/aaA02SSRkLTs8MZKqXRkAFVRZ5GDUDdrwefk1pmzVSuYlmkPTVyjxIzEOckV6TuYqCpIOQAF1eiJdszLkY1sUMCpjOORCsylDQ448XXJ8HR0MgjiMyIybh1eZr7WKk42M8QTkOSenZu/xo2HayRyKtM1AX3d45xZlDFWKAAHj3c1dABjQSEoEjYkKC4ZwSnDDF1Vrz/VYoDuA99Kqs4OBWUuR2MpULkKYorMrHivdyPj5H3sl/YgkeXxEvVD9v6Ya7XU8rbLdE2SKIHjTZt7LGXODCMsgV3GAFdqqkuQYrdUCG+5iT50/wDlyAwi6bK7WExk/SoAyYhsWDc8DkckexJ3O4cOoqSXtybnqLVFUDRAr3G2plAXtPzepSB/JyLnfUQRGgqtZDW18l1Y4tY8lT20b9tcMf0JmwP6psC8eApwcKaiKCtzwCa1Gw+4K5WRawRA1WQCCo5U9uNkgqCB7eYpWcSmNizpQBbsl+5LzClSF/2EAC81OnbFQ59vmqsWORR0JPdYPlSzmnQHkqTycieABqZJ4xx14WJJRUDxrTFTYZVYBi3cKok2OfOotyemxsuHjUFx2mkI7pAWpcFoxnE/uPl6yiT/AHkF8cihZSqoScgwyABBFMT49ho/JWvB38uCySISEAc9iI6qxYKgCOcgay7QK974B0HFsBXXT+sATG3VnbFVyFi1Vr5vtbmyBbDnRaxoCMXJUkvGjAVYxWg6drdvglmPx4OuzKUpKBwpNq7pgFAUMlIODVULAv3I0b/QvwDzbBoyoWMNGzrg7t1SQELKFjcYFiQV5IC5A/sdLtArNJ/TWNgmQLYkSDAL1lwaO+F7vIIUDzquTcFUYmYRuWUlkjdv0mgpKnNT72gJOVHUHp4jAEYkfIuoaQxscSeVSWQAhTbKf6gHDADVL7DcfLLrZ7oFJAI5IZFNct1hTsCO4dpZiaUMcuRxqr3G3wbJpSnWUxgBYg6yI3aZGRCGBsXdgNZ/Gjtj1R/2fEYVUpwwDViSmIZu2hw1aWNy74LMrV9zAlXVC7Acc+WBHdXHArTt+CUsWVnoGxTCYLInVDrkY3tbdWalhKheXvzkGoix41LlMNx2vt1jaNcWwSNcUN4uOclLcgqQByvBHBM28zs7do5Ah7zxfBYgdTIDtPHHueffVU2yjmQxnKlUMYzFGMcmIEuSWrAlnFgsabke+hSbG1st33rA5tJEnVZYwUXF3Khi8cmdkYi+cg3C3XGqnebmUsQ84SOMx4tJG5kdyCFFUCQxOPLcEdpN6I2HamKwtJhGqvE8cgZSSSWYAkMO4/bY9rANgp84CYjCJFQEKCqgGyWxUs+TsRwB44+6xpXTBUuio2s2Ip4XaIiVDjMrLyxIBC8rzxZAYGxoveekqrSGFZOq7F2wDS+DZUKwZKNkc2oN2Rxo3+akwzSSBI1KBWKHuVbzEli8bYAC+DH58jVd6gE5RHDSEgPgsYjjP3M7oLcITQKk/Fkc6Px0XtsWEOJXjAaOAklTJGzRsxYqUCjujztDQLBiCSFJ0u4Z1UBgygSAmMhUtVoHpyoxFKTYy5PHI5IllnEkR/1SSstOsmIXIorrG4pOxjwGYkAEWQNC7eBZTgwmMbEp1GUlsw6qruxAK5m8R3DjnjjTuwSrslnWIuVDNFFYUhGZCOqqqqExjvP3EhiW5XntrVLPDDeP8zIpS0YKr8lSQGYI6BWK0aIy5FnVzChZLjClwPvRKAYGndghHLob5BA90Ghd7O0hBsmlAuMxMDRPkyHIH8H/AM9FsEy1nYxo39SMoRkHcBmJIQA1iUxICjzycv20se7YSAWijFaZOq7KzDImnUKFOJHZZ4Ax5odrtZrphRAvqKq0bGyUDCMiKUPm4YN08nQn3JXng8c6khjd0DGT+i95hs42ZgSrLIG7ywK0A1mj/wAo12u1b6Cl2Sbf0xRLiqOcSxeus950pKyOwIIIAxs8DgVdyepsXKqMXGRDKYpXD88BSKjoMbyYnlBVAHXa7Q+zK9kcnUB8x4gjqrY8VISBG1r92DUtm/cDQ8gAjvcMpS1FJIyUKALCJFYk3yAchZ4I867XaRtiKPSo5o4s885Dkci4NAmrNKBKRfkVw3Pizxsum/BTAcMrNQNHubLuTLELSk3eR7bJ12u09Gdu6A3DyCo3Uq3a3XYuooOq5AAKLUGwMrsHng6fuodxGHJUpCzLQbFwP0qUjolBQU8EAUaXXa7UIUpU6C40Lg9YIVYBVCgNQN+TiG/5rVvDAUDpWIWgEiTFrRpBIQyFaIDXayXxXKqD767XadjoHG2BWOwUNMfZa45YAAkV7ArXH51M+5jW7kcsO3+pHLSWDiwZoxS9pF8LR5v37XaEJ9o4RBmWUFvD5YP0mLyFSvAWiQobuJHDeOaAmz9IWllgWMPkQQyPIWWx/pqWBF/i1ORIrxrtdospqlaJhsGR1MAjVS3iMFXC4k4lzeAyUBiV8E1yNEuyljKJFsKEKqGZkYlR96sCyfivYG+3Xa7TiyWN2kxKOGiRWY/03gclWDMHwjZ6azyaUUAT3CtCb3Zdyh+s+YKFA8riIgnCVWBBA5Clvej786TXaYo90Q+i7COpUNmUOlSGN45GyDEMCSQBmS1iufI0k+6PV6r70pC4ADMeUKE9vaApsqbElkEHir12u0RdvZckFyb20DNO0isQoCpjhgGL9Ro7XpcsACCOfLaq9xEQLZ50gQJ0kUJJyBQfPJlxBamNURRIUC9drtHkI9ITZxSKQTDFIuMoYDqXi7WtxuAOmTXAJU+RoneQJbGFFEhcu0iSCO3WiSrl045IJAFfBu9drtJyfRolY2PaSCdrDRQuc1KlGtgxVWljvE8UclC1gLyGo94hUVJWSuGKlxJGyggEfaHj45C+PJrgX2u029kR7F3RhmkHUQMimsAuaguKKx8gUgDE8Y2783Wqbe7OGwrQzkxjDkE8AnHuYHI41ypK+wPGu12mWkrP/9k="/>
          <p:cNvSpPr>
            <a:spLocks noChangeAspect="1" noChangeArrowheads="1"/>
          </p:cNvSpPr>
          <p:nvPr/>
        </p:nvSpPr>
        <p:spPr bwMode="auto">
          <a:xfrm>
            <a:off x="63500" y="-927100"/>
            <a:ext cx="24003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14422"/>
            <a:ext cx="3500430" cy="277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7" name="Picture 9" descr="http://t2.gstatic.com/images?q=tbn:ANd9GcTs3XShyiE5Lkya-0NL0ggj9E6o_9tYdUmnieUZF5nF0yvmvxYd2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7171" y="4071942"/>
            <a:ext cx="440886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Agroindustria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285720" y="4929198"/>
            <a:ext cx="4071966" cy="1285884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CO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rPr>
              <a:t>Bebidas alcohólicas</a:t>
            </a:r>
            <a:endParaRPr kumimoji="0" lang="es-CO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12" name="Picture 12" descr="Barriles de Ron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9141" y="928670"/>
            <a:ext cx="5034859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Rectángulo"/>
          <p:cNvSpPr/>
          <p:nvPr/>
        </p:nvSpPr>
        <p:spPr>
          <a:xfrm>
            <a:off x="500034" y="1500174"/>
            <a:ext cx="8208962" cy="46815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801440" y="2900511"/>
            <a:ext cx="7226944" cy="888529"/>
            <a:chOff x="152405" y="2280329"/>
            <a:chExt cx="1338398" cy="66919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4" name="Rounded Rectangle 32"/>
            <p:cNvSpPr>
              <a:spLocks noChangeArrowheads="1"/>
            </p:cNvSpPr>
            <p:nvPr/>
          </p:nvSpPr>
          <p:spPr bwMode="auto">
            <a:xfrm>
              <a:off x="152405" y="2280329"/>
              <a:ext cx="1338398" cy="669199"/>
            </a:xfrm>
            <a:prstGeom prst="roundRect">
              <a:avLst>
                <a:gd name="adj" fmla="val 10000"/>
              </a:avLst>
            </a:prstGeom>
            <a:grpFill/>
            <a:ln w="25400" algn="ctr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algn="r">
                <a:defRPr/>
              </a:pPr>
              <a:endParaRPr lang="en-US" sz="2000" dirty="0">
                <a:latin typeface="Arial Narrow" pitchFamily="34" charset="0"/>
              </a:endParaRPr>
            </a:p>
          </p:txBody>
        </p:sp>
        <p:sp>
          <p:nvSpPr>
            <p:cNvPr id="15" name="Rounded Rectangle 6"/>
            <p:cNvSpPr/>
            <p:nvPr/>
          </p:nvSpPr>
          <p:spPr>
            <a:xfrm>
              <a:off x="228886" y="2299404"/>
              <a:ext cx="1235246" cy="63105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lIns="7620" tIns="7620" rIns="7620" bIns="7620" spcCol="1270" anchor="ctr"/>
            <a:lstStyle/>
            <a:p>
              <a:pPr defTabSz="533400" fontAlgn="auto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defRPr/>
              </a:pPr>
              <a:r>
                <a:rPr lang="es-CO" sz="2800" kern="0" dirty="0" smtClean="0">
                  <a:solidFill>
                    <a:srgbClr val="FFFFFF"/>
                  </a:solidFill>
                  <a:latin typeface="Arial Narrow" pitchFamily="34" charset="0"/>
                </a:rPr>
                <a:t>E</a:t>
              </a:r>
              <a:r>
                <a:rPr lang="es-CO" sz="2800" kern="0" dirty="0" smtClean="0">
                  <a:solidFill>
                    <a:srgbClr val="FFFFFF"/>
                  </a:solidFill>
                  <a:latin typeface="Arial Narrow" pitchFamily="34" charset="0"/>
                  <a:cs typeface="+mn-cs"/>
                </a:rPr>
                <a:t>xclusividad </a:t>
              </a:r>
              <a:r>
                <a:rPr lang="es-CO" sz="2800" kern="0" dirty="0">
                  <a:solidFill>
                    <a:srgbClr val="FFFFFF"/>
                  </a:solidFill>
                  <a:latin typeface="Arial Narrow" pitchFamily="34" charset="0"/>
                  <a:cs typeface="+mn-cs"/>
                </a:rPr>
                <a:t>de distribución</a:t>
              </a:r>
              <a:r>
                <a:rPr lang="es-CO" sz="2000" kern="0" dirty="0">
                  <a:solidFill>
                    <a:srgbClr val="FFFFFF"/>
                  </a:solidFill>
                  <a:latin typeface="Arial Narrow" pitchFamily="34" charset="0"/>
                  <a:cs typeface="+mn-cs"/>
                </a:rPr>
                <a:t>. </a:t>
              </a:r>
              <a:endParaRPr lang="en-US" sz="2000" kern="0" dirty="0">
                <a:solidFill>
                  <a:srgbClr val="FFFF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16" name="Rounded Rectangle 35"/>
          <p:cNvSpPr>
            <a:spLocks noChangeArrowheads="1"/>
          </p:cNvSpPr>
          <p:nvPr/>
        </p:nvSpPr>
        <p:spPr bwMode="auto">
          <a:xfrm>
            <a:off x="857224" y="4000504"/>
            <a:ext cx="7127875" cy="1079500"/>
          </a:xfrm>
          <a:prstGeom prst="roundRect">
            <a:avLst>
              <a:gd name="adj" fmla="val 10000"/>
            </a:avLst>
          </a:prstGeom>
          <a:solidFill>
            <a:schemeClr val="tx1">
              <a:lumMod val="75000"/>
              <a:lumOff val="25000"/>
            </a:schemeClr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Registro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sanitario</a:t>
            </a:r>
            <a:r>
              <a:rPr lang="en-US" sz="2800" dirty="0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 Narrow" pitchFamily="34" charset="0"/>
                <a:cs typeface="Arial" charset="0"/>
              </a:rPr>
              <a:t>requerido</a:t>
            </a:r>
            <a:endParaRPr lang="en-US" sz="2800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5" name="Oval 40"/>
          <p:cNvSpPr/>
          <p:nvPr/>
        </p:nvSpPr>
        <p:spPr>
          <a:xfrm>
            <a:off x="484310" y="4214819"/>
            <a:ext cx="533898" cy="57150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solidFill>
                  <a:srgbClr val="333399">
                    <a:lumMod val="75000"/>
                  </a:srgbClr>
                </a:solidFill>
                <a:latin typeface="Arial"/>
                <a:cs typeface="+mn-cs"/>
              </a:rPr>
              <a:t>2</a:t>
            </a:r>
            <a:endParaRPr lang="en-US" b="1" kern="0" dirty="0">
              <a:ln>
                <a:prstDash val="solid"/>
              </a:ln>
              <a:solidFill>
                <a:srgbClr val="333399">
                  <a:lumMod val="75000"/>
                </a:srgbClr>
              </a:solidFill>
              <a:latin typeface="Arial"/>
              <a:cs typeface="+mn-cs"/>
            </a:endParaRPr>
          </a:p>
        </p:txBody>
      </p:sp>
      <p:sp>
        <p:nvSpPr>
          <p:cNvPr id="30" name="Oval 38"/>
          <p:cNvSpPr/>
          <p:nvPr/>
        </p:nvSpPr>
        <p:spPr>
          <a:xfrm>
            <a:off x="509710" y="3112090"/>
            <a:ext cx="533898" cy="532934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kern="0" dirty="0" smtClean="0">
                <a:ln>
                  <a:prstDash val="solid"/>
                </a:ln>
                <a:latin typeface="Arial"/>
                <a:cs typeface="+mn-cs"/>
              </a:rPr>
              <a:t>1</a:t>
            </a:r>
            <a:endParaRPr lang="en-US" b="1" kern="0" dirty="0">
              <a:ln>
                <a:prstDash val="solid"/>
              </a:ln>
              <a:latin typeface="Arial"/>
              <a:cs typeface="+mn-cs"/>
            </a:endParaRPr>
          </a:p>
        </p:txBody>
      </p:sp>
      <p:sp>
        <p:nvSpPr>
          <p:cNvPr id="6155" name="24 Rectángulo"/>
          <p:cNvSpPr>
            <a:spLocks noChangeArrowheads="1"/>
          </p:cNvSpPr>
          <p:nvPr/>
        </p:nvSpPr>
        <p:spPr bwMode="auto">
          <a:xfrm>
            <a:off x="323850" y="0"/>
            <a:ext cx="63023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dirty="0" smtClean="0">
                <a:solidFill>
                  <a:schemeClr val="bg1"/>
                </a:solidFill>
                <a:latin typeface="Arial" pitchFamily="34" charset="0"/>
              </a:rPr>
              <a:t>Agroindustria </a:t>
            </a:r>
            <a:r>
              <a:rPr lang="es-CO" sz="2800" dirty="0">
                <a:solidFill>
                  <a:schemeClr val="bg1"/>
                </a:solidFill>
                <a:latin typeface="Arial" pitchFamily="34" charset="0"/>
              </a:rPr>
              <a:t>- Generalidades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7729566" cy="9286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 (Titulos)"/>
              </a:rPr>
              <a:t>Productos de Confitería - Generalidades</a:t>
            </a:r>
            <a:endParaRPr lang="es-CO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714348" y="1643050"/>
            <a:ext cx="77153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es-CO" sz="2400" dirty="0" smtClean="0">
                <a:latin typeface="Arial Narrow" pitchFamily="34" charset="0"/>
              </a:rPr>
              <a:t> </a:t>
            </a:r>
            <a:r>
              <a:rPr lang="es-CO" sz="2800" dirty="0" smtClean="0">
                <a:latin typeface="Arial Narrow" pitchFamily="34" charset="0"/>
              </a:rPr>
              <a:t> Interés por producto de procedencia colombiana por precio y calidad; dominio en el mercado</a:t>
            </a:r>
          </a:p>
          <a:p>
            <a:pPr algn="just">
              <a:buFontTx/>
              <a:buBlip>
                <a:blip r:embed="rId3"/>
              </a:buBlip>
            </a:pPr>
            <a:endParaRPr lang="es-CO" sz="28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800" dirty="0" smtClean="0">
                <a:latin typeface="Arial Narrow" pitchFamily="34" charset="0"/>
              </a:rPr>
              <a:t> Búsqueda de nuevos productos para oferta en diferentes estratos sociales </a:t>
            </a:r>
          </a:p>
          <a:p>
            <a:pPr algn="just">
              <a:buFontTx/>
              <a:buBlip>
                <a:blip r:embed="rId3"/>
              </a:buBlip>
            </a:pPr>
            <a:endParaRPr lang="es-CO" sz="28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800" dirty="0" smtClean="0">
                <a:latin typeface="Arial Narrow" pitchFamily="34" charset="0"/>
              </a:rPr>
              <a:t> Productos de alta rotación, buenas características organolépticas y vencimiento.</a:t>
            </a:r>
          </a:p>
          <a:p>
            <a:pPr algn="just">
              <a:buFontTx/>
              <a:buBlip>
                <a:blip r:embed="rId3"/>
              </a:buBlip>
            </a:pPr>
            <a:endParaRPr lang="es-CO" sz="28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endParaRPr lang="es-CO" sz="28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Productos de confitería</a:t>
            </a:r>
            <a:br>
              <a:rPr lang="es-CO" b="0" dirty="0" smtClean="0">
                <a:latin typeface="Arial" pitchFamily="34" charset="0"/>
                <a:cs typeface="Arial" pitchFamily="34" charset="0"/>
              </a:rPr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>Canal de Distribución</a:t>
            </a:r>
            <a:endParaRPr lang="es-CO" dirty="0"/>
          </a:p>
        </p:txBody>
      </p:sp>
      <p:grpSp>
        <p:nvGrpSpPr>
          <p:cNvPr id="3" name="30 Grupo"/>
          <p:cNvGrpSpPr>
            <a:grpSpLocks noGrp="1"/>
          </p:cNvGrpSpPr>
          <p:nvPr>
            <p:ph sz="quarter" idx="10"/>
          </p:nvPr>
        </p:nvGrpSpPr>
        <p:grpSpPr bwMode="auto">
          <a:xfrm>
            <a:off x="416008" y="1357298"/>
            <a:ext cx="8442272" cy="5133417"/>
            <a:chOff x="2987979" y="3016825"/>
            <a:chExt cx="4427640" cy="4057008"/>
          </a:xfrm>
        </p:grpSpPr>
        <p:sp>
          <p:nvSpPr>
            <p:cNvPr id="6" name="5 Rectángulo"/>
            <p:cNvSpPr/>
            <p:nvPr/>
          </p:nvSpPr>
          <p:spPr>
            <a:xfrm>
              <a:off x="4193506" y="6460788"/>
              <a:ext cx="2151218" cy="613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 smtClean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CONSUMIDOR FINAL</a:t>
              </a:r>
              <a:endPara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380839" y="3016825"/>
              <a:ext cx="1685989" cy="5021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 smtClean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EXPORTADOR</a:t>
              </a:r>
              <a:endPara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6163084" y="4043459"/>
              <a:ext cx="1252535" cy="667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 smtClean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DISTRIBUIDOR MAYORISTA</a:t>
              </a:r>
              <a:endPara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endParaRPr>
            </a:p>
          </p:txBody>
        </p:sp>
        <p:grpSp>
          <p:nvGrpSpPr>
            <p:cNvPr id="4" name="21 Flecha derecha"/>
            <p:cNvGrpSpPr>
              <a:grpSpLocks/>
            </p:cNvGrpSpPr>
            <p:nvPr/>
          </p:nvGrpSpPr>
          <p:grpSpPr bwMode="auto">
            <a:xfrm>
              <a:off x="2987979" y="4836949"/>
              <a:ext cx="3660608" cy="1123578"/>
              <a:chOff x="2988022" y="4837351"/>
              <a:chExt cx="3660660" cy="1123695"/>
            </a:xfrm>
          </p:grpSpPr>
          <p:pic>
            <p:nvPicPr>
              <p:cNvPr id="14" name="21 Flecha derecha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6650" y="4837351"/>
                <a:ext cx="282032" cy="43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46"/>
              <p:cNvSpPr txBox="1">
                <a:spLocks noChangeArrowheads="1"/>
              </p:cNvSpPr>
              <p:nvPr/>
            </p:nvSpPr>
            <p:spPr bwMode="auto">
              <a:xfrm rot="5400000">
                <a:off x="2884710" y="5621497"/>
                <a:ext cx="442861" cy="236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22 Flecha derecha"/>
            <p:cNvGrpSpPr>
              <a:grpSpLocks/>
            </p:cNvGrpSpPr>
            <p:nvPr/>
          </p:nvGrpSpPr>
          <p:grpSpPr bwMode="auto">
            <a:xfrm>
              <a:off x="6154102" y="3864684"/>
              <a:ext cx="443249" cy="2502622"/>
              <a:chOff x="6154185" y="3864987"/>
              <a:chExt cx="443255" cy="2502884"/>
            </a:xfrm>
          </p:grpSpPr>
          <p:pic>
            <p:nvPicPr>
              <p:cNvPr id="12" name="22 Flecha derecha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560542">
                <a:off x="6154185" y="6018147"/>
                <a:ext cx="217840" cy="349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 rot="5400000">
                <a:off x="6305501" y="4015910"/>
                <a:ext cx="442861" cy="14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10 Flecha derecha"/>
            <p:cNvSpPr/>
            <p:nvPr/>
          </p:nvSpPr>
          <p:spPr>
            <a:xfrm rot="2689623">
              <a:off x="5667118" y="3712875"/>
              <a:ext cx="461479" cy="3286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rgbClr val="FFFFFF"/>
                </a:solidFill>
                <a:latin typeface="HelveticaNeueLT Std Cn" pitchFamily="34" charset="0"/>
                <a:cs typeface="Arial" charset="0"/>
              </a:endParaRPr>
            </a:p>
          </p:txBody>
        </p:sp>
      </p:grpSp>
      <p:sp>
        <p:nvSpPr>
          <p:cNvPr id="17" name="Text Box 49"/>
          <p:cNvSpPr txBox="1">
            <a:spLocks noChangeArrowheads="1"/>
          </p:cNvSpPr>
          <p:nvPr/>
        </p:nvSpPr>
        <p:spPr bwMode="auto">
          <a:xfrm rot="5400000">
            <a:off x="6842197" y="3063675"/>
            <a:ext cx="507548" cy="13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5857884" y="4357694"/>
            <a:ext cx="1995677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 smtClean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MINORISTAS</a:t>
            </a:r>
            <a:endParaRPr lang="es-CO" sz="1600" dirty="0">
              <a:solidFill>
                <a:srgbClr val="595959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285720" y="3500438"/>
            <a:ext cx="2516525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 smtClean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GRANDES SUPERFICIES</a:t>
            </a:r>
            <a:endParaRPr lang="es-CO" sz="1600" dirty="0">
              <a:solidFill>
                <a:srgbClr val="595959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1" name="20 Flecha derecha"/>
          <p:cNvSpPr/>
          <p:nvPr/>
        </p:nvSpPr>
        <p:spPr bwMode="auto">
          <a:xfrm rot="8097462">
            <a:off x="2661242" y="2726222"/>
            <a:ext cx="1197430" cy="374049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2" name="21 Flecha derecha"/>
          <p:cNvSpPr/>
          <p:nvPr/>
        </p:nvSpPr>
        <p:spPr bwMode="auto">
          <a:xfrm rot="10319302">
            <a:off x="2894582" y="3450207"/>
            <a:ext cx="3405914" cy="374049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3" name="22 Flecha derecha"/>
          <p:cNvSpPr/>
          <p:nvPr/>
        </p:nvSpPr>
        <p:spPr bwMode="auto">
          <a:xfrm rot="2551035">
            <a:off x="1347119" y="4771719"/>
            <a:ext cx="1582207" cy="374049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6758006" cy="71438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Inflación Enero 2011-Junio 2012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14282" y="6429396"/>
            <a:ext cx="73581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dirty="0" smtClean="0">
                <a:solidFill>
                  <a:srgbClr val="595959"/>
                </a:solidFill>
              </a:rPr>
              <a:t>Fuente</a:t>
            </a:r>
            <a:r>
              <a:rPr lang="es-CO" sz="1100" dirty="0" smtClean="0">
                <a:solidFill>
                  <a:srgbClr val="595959"/>
                </a:solidFill>
              </a:rPr>
              <a:t>: Banco Central del Ecuador</a:t>
            </a:r>
            <a:endParaRPr lang="es-CO" sz="1100" dirty="0"/>
          </a:p>
        </p:txBody>
      </p:sp>
      <p:graphicFrame>
        <p:nvGraphicFramePr>
          <p:cNvPr id="7" name="2 Gráfico"/>
          <p:cNvGraphicFramePr>
            <a:graphicFrameLocks noGrp="1"/>
          </p:cNvGraphicFramePr>
          <p:nvPr>
            <p:ph sz="quarter" idx="10"/>
          </p:nvPr>
        </p:nvGraphicFramePr>
        <p:xfrm>
          <a:off x="0" y="928670"/>
          <a:ext cx="914400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Productos de Confitería</a:t>
            </a:r>
            <a:br>
              <a:rPr lang="es-CO" b="0" dirty="0" smtClean="0">
                <a:latin typeface="Arial" pitchFamily="34" charset="0"/>
                <a:cs typeface="Arial" pitchFamily="34" charset="0"/>
              </a:rPr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>Principales Importadores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642910" y="6286521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Fuente: </a:t>
            </a:r>
            <a:r>
              <a:rPr lang="es-CO" sz="1200" dirty="0" smtClean="0"/>
              <a:t>SENAE</a:t>
            </a:r>
            <a:endParaRPr lang="es-CO" sz="1200" b="1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71612"/>
            <a:ext cx="7643865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Productos para Confitería- Principales Importadores (USD)</a:t>
            </a:r>
            <a:endParaRPr lang="es-CO" dirty="0"/>
          </a:p>
        </p:txBody>
      </p:sp>
      <p:sp>
        <p:nvSpPr>
          <p:cNvPr id="5" name="4 CuadroTexto"/>
          <p:cNvSpPr txBox="1"/>
          <p:nvPr/>
        </p:nvSpPr>
        <p:spPr>
          <a:xfrm>
            <a:off x="642910" y="6286521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Fuente: </a:t>
            </a:r>
            <a:r>
              <a:rPr lang="es-CO" sz="1200" dirty="0" smtClean="0"/>
              <a:t>SENAE</a:t>
            </a:r>
            <a:endParaRPr lang="es-CO" sz="1200" b="1" dirty="0"/>
          </a:p>
        </p:txBody>
      </p:sp>
      <p:pic>
        <p:nvPicPr>
          <p:cNvPr id="116739" name="Picture 3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807249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Productos de Confitería </a:t>
            </a:r>
            <a:br>
              <a:rPr lang="es-CO" b="0" dirty="0" smtClean="0">
                <a:latin typeface="Arial" pitchFamily="34" charset="0"/>
                <a:cs typeface="Arial" pitchFamily="34" charset="0"/>
              </a:rPr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>Países Proveedores 2011</a:t>
            </a:r>
            <a:endParaRPr lang="es-CO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sz="quarter" idx="10"/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6 CuadroTexto"/>
          <p:cNvSpPr txBox="1"/>
          <p:nvPr/>
        </p:nvSpPr>
        <p:spPr>
          <a:xfrm>
            <a:off x="6786578" y="1785926"/>
            <a:ext cx="1500256" cy="3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 smtClean="0"/>
              <a:t>Fuente: </a:t>
            </a:r>
            <a:r>
              <a:rPr lang="es-CO" sz="1200" dirty="0" smtClean="0"/>
              <a:t>SENAE</a:t>
            </a:r>
            <a:endParaRPr lang="es-CO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Productos de Confitería – Oportunidades</a:t>
            </a:r>
            <a:br>
              <a:rPr lang="es-CO" b="0" dirty="0" smtClean="0">
                <a:latin typeface="Arial" pitchFamily="34" charset="0"/>
                <a:cs typeface="Arial" pitchFamily="34" charset="0"/>
              </a:rPr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>y competidores</a:t>
            </a:r>
            <a:endParaRPr lang="es-CO" dirty="0"/>
          </a:p>
        </p:txBody>
      </p:sp>
      <p:sp>
        <p:nvSpPr>
          <p:cNvPr id="11" name="16 CuadroTexto"/>
          <p:cNvSpPr txBox="1"/>
          <p:nvPr/>
        </p:nvSpPr>
        <p:spPr>
          <a:xfrm>
            <a:off x="714348" y="6215082"/>
            <a:ext cx="1500256" cy="3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 smtClean="0"/>
              <a:t>Fuente: </a:t>
            </a:r>
            <a:r>
              <a:rPr lang="es-CO" sz="1200" dirty="0" smtClean="0"/>
              <a:t>SENAE</a:t>
            </a:r>
            <a:endParaRPr lang="es-CO" sz="1200" b="1" dirty="0"/>
          </a:p>
        </p:txBody>
      </p:sp>
      <p:pic>
        <p:nvPicPr>
          <p:cNvPr id="117762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785818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7729566" cy="9286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 (Titulos)"/>
              </a:rPr>
              <a:t>Productos de Confitería –Oportunidades</a:t>
            </a:r>
            <a:endParaRPr lang="es-CO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714348" y="1071801"/>
            <a:ext cx="771530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es-CO" sz="2400" dirty="0" smtClean="0">
                <a:latin typeface="Arial Narrow" pitchFamily="34" charset="0"/>
              </a:rPr>
              <a:t> </a:t>
            </a:r>
            <a:r>
              <a:rPr lang="es-CO" sz="2600" dirty="0" err="1" smtClean="0">
                <a:latin typeface="Arial Narrow" pitchFamily="34" charset="0"/>
              </a:rPr>
              <a:t>Chiclets</a:t>
            </a: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Bombones (confitería blanda y dura)</a:t>
            </a: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Pastillas con sabor a menta</a:t>
            </a: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Gomas</a:t>
            </a: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Dulces líquidos</a:t>
            </a: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Productos libres de gluten</a:t>
            </a: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xfrm>
            <a:off x="571472" y="0"/>
            <a:ext cx="6429420" cy="9286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 (Titulos)"/>
              </a:rPr>
              <a:t>Preparaciones alimenticias diversas- Generalidades</a:t>
            </a:r>
            <a:endParaRPr lang="es-CO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857224" y="1857364"/>
            <a:ext cx="771530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es-CO" sz="2400" dirty="0" smtClean="0">
                <a:latin typeface="Arial Narrow" pitchFamily="34" charset="0"/>
              </a:rPr>
              <a:t> </a:t>
            </a:r>
            <a:r>
              <a:rPr lang="es-CO" sz="2800" dirty="0" smtClean="0">
                <a:latin typeface="Arial Narrow" pitchFamily="34" charset="0"/>
              </a:rPr>
              <a:t> Compañías ecuatorianas buscan alternativas para saborizantes</a:t>
            </a:r>
          </a:p>
          <a:p>
            <a:pPr algn="just"/>
            <a:endParaRPr lang="es-CO" sz="28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800" dirty="0" smtClean="0">
                <a:latin typeface="Arial Narrow" pitchFamily="34" charset="0"/>
              </a:rPr>
              <a:t>Oportunidades</a:t>
            </a:r>
          </a:p>
          <a:p>
            <a:pPr algn="just">
              <a:buFontTx/>
              <a:buBlip>
                <a:blip r:embed="rId3"/>
              </a:buBlip>
            </a:pPr>
            <a:endParaRPr lang="es-CO" sz="2800" dirty="0" smtClean="0">
              <a:latin typeface="Arial Narrow" pitchFamily="34" charset="0"/>
            </a:endParaRPr>
          </a:p>
          <a:p>
            <a:pPr lvl="1" algn="just">
              <a:buFontTx/>
              <a:buBlip>
                <a:blip r:embed="rId3"/>
              </a:buBlip>
            </a:pPr>
            <a:r>
              <a:rPr lang="es-CO" sz="2800" dirty="0" smtClean="0">
                <a:latin typeface="Arial Narrow" pitchFamily="34" charset="0"/>
              </a:rPr>
              <a:t> </a:t>
            </a:r>
            <a:r>
              <a:rPr lang="es-CO" sz="2600" dirty="0" smtClean="0">
                <a:latin typeface="Arial Narrow" pitchFamily="34" charset="0"/>
              </a:rPr>
              <a:t>Polvos para preparación de budines y helados</a:t>
            </a:r>
          </a:p>
          <a:p>
            <a:pPr lvl="1"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Extractos y esencias</a:t>
            </a:r>
          </a:p>
          <a:p>
            <a:pPr lvl="1"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Preparaciones para salsas</a:t>
            </a:r>
          </a:p>
          <a:p>
            <a:pPr lvl="1"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Bases para Té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Preparaciones alimenticias diversas </a:t>
            </a:r>
            <a:br>
              <a:rPr lang="es-CO" b="0" dirty="0" smtClean="0">
                <a:latin typeface="Arial" pitchFamily="34" charset="0"/>
                <a:cs typeface="Arial" pitchFamily="34" charset="0"/>
              </a:rPr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>Canal de Distribución</a:t>
            </a:r>
            <a:endParaRPr lang="es-CO" dirty="0"/>
          </a:p>
        </p:txBody>
      </p:sp>
      <p:grpSp>
        <p:nvGrpSpPr>
          <p:cNvPr id="3" name="30 Grupo"/>
          <p:cNvGrpSpPr>
            <a:grpSpLocks noGrp="1"/>
          </p:cNvGrpSpPr>
          <p:nvPr>
            <p:ph sz="quarter" idx="10"/>
          </p:nvPr>
        </p:nvGrpSpPr>
        <p:grpSpPr bwMode="auto">
          <a:xfrm>
            <a:off x="416008" y="1357298"/>
            <a:ext cx="8442272" cy="5133417"/>
            <a:chOff x="2987979" y="3016825"/>
            <a:chExt cx="4427640" cy="4057008"/>
          </a:xfrm>
        </p:grpSpPr>
        <p:sp>
          <p:nvSpPr>
            <p:cNvPr id="6" name="5 Rectángulo"/>
            <p:cNvSpPr/>
            <p:nvPr/>
          </p:nvSpPr>
          <p:spPr>
            <a:xfrm>
              <a:off x="4193506" y="6460788"/>
              <a:ext cx="2151218" cy="613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 smtClean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CONSUMIDOR FINAL</a:t>
              </a:r>
              <a:endPara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380839" y="3016825"/>
              <a:ext cx="1685989" cy="5021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 smtClean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EXPORTADOR</a:t>
              </a:r>
              <a:endPara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6163084" y="4043459"/>
              <a:ext cx="1252535" cy="667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 smtClean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DISTRIBUIDOR MAYORISTA</a:t>
              </a:r>
              <a:endPara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endParaRPr>
            </a:p>
          </p:txBody>
        </p:sp>
        <p:grpSp>
          <p:nvGrpSpPr>
            <p:cNvPr id="4" name="21 Flecha derecha"/>
            <p:cNvGrpSpPr>
              <a:grpSpLocks/>
            </p:cNvGrpSpPr>
            <p:nvPr/>
          </p:nvGrpSpPr>
          <p:grpSpPr bwMode="auto">
            <a:xfrm>
              <a:off x="2987979" y="4836949"/>
              <a:ext cx="3660608" cy="1123578"/>
              <a:chOff x="2988022" y="4837351"/>
              <a:chExt cx="3660660" cy="1123695"/>
            </a:xfrm>
          </p:grpSpPr>
          <p:pic>
            <p:nvPicPr>
              <p:cNvPr id="14" name="21 Flecha derecha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6650" y="4837351"/>
                <a:ext cx="282032" cy="43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46"/>
              <p:cNvSpPr txBox="1">
                <a:spLocks noChangeArrowheads="1"/>
              </p:cNvSpPr>
              <p:nvPr/>
            </p:nvSpPr>
            <p:spPr bwMode="auto">
              <a:xfrm rot="5400000">
                <a:off x="2884710" y="5621497"/>
                <a:ext cx="442861" cy="236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22 Flecha derecha"/>
            <p:cNvGrpSpPr>
              <a:grpSpLocks/>
            </p:cNvGrpSpPr>
            <p:nvPr/>
          </p:nvGrpSpPr>
          <p:grpSpPr bwMode="auto">
            <a:xfrm>
              <a:off x="6154102" y="3864684"/>
              <a:ext cx="443249" cy="2502622"/>
              <a:chOff x="6154185" y="3864987"/>
              <a:chExt cx="443255" cy="2502884"/>
            </a:xfrm>
          </p:grpSpPr>
          <p:pic>
            <p:nvPicPr>
              <p:cNvPr id="12" name="22 Flecha derecha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560542">
                <a:off x="6154185" y="6018147"/>
                <a:ext cx="217840" cy="349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 rot="5400000">
                <a:off x="6305501" y="4015910"/>
                <a:ext cx="442861" cy="14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10 Flecha derecha"/>
            <p:cNvSpPr/>
            <p:nvPr/>
          </p:nvSpPr>
          <p:spPr>
            <a:xfrm rot="2689623">
              <a:off x="5667118" y="3712875"/>
              <a:ext cx="461479" cy="3286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rgbClr val="FFFFFF"/>
                </a:solidFill>
                <a:latin typeface="HelveticaNeueLT Std Cn" pitchFamily="34" charset="0"/>
                <a:cs typeface="Arial" charset="0"/>
              </a:endParaRPr>
            </a:p>
          </p:txBody>
        </p:sp>
      </p:grpSp>
      <p:sp>
        <p:nvSpPr>
          <p:cNvPr id="17" name="Text Box 49"/>
          <p:cNvSpPr txBox="1">
            <a:spLocks noChangeArrowheads="1"/>
          </p:cNvSpPr>
          <p:nvPr/>
        </p:nvSpPr>
        <p:spPr bwMode="auto">
          <a:xfrm rot="5400000">
            <a:off x="6842197" y="3063675"/>
            <a:ext cx="507548" cy="13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5857884" y="4357694"/>
            <a:ext cx="1995677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 smtClean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MINORISTAS</a:t>
            </a:r>
            <a:endParaRPr lang="es-CO" sz="1600" dirty="0">
              <a:solidFill>
                <a:srgbClr val="595959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285720" y="3500438"/>
            <a:ext cx="2516525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 smtClean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GRANDES SUPERFICIES</a:t>
            </a:r>
            <a:endParaRPr lang="es-CO" sz="1600" dirty="0">
              <a:solidFill>
                <a:srgbClr val="595959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1" name="20 Flecha derecha"/>
          <p:cNvSpPr/>
          <p:nvPr/>
        </p:nvSpPr>
        <p:spPr bwMode="auto">
          <a:xfrm rot="8097462">
            <a:off x="2661242" y="2726222"/>
            <a:ext cx="1197430" cy="374049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2" name="21 Flecha derecha"/>
          <p:cNvSpPr/>
          <p:nvPr/>
        </p:nvSpPr>
        <p:spPr bwMode="auto">
          <a:xfrm rot="10319302">
            <a:off x="2894582" y="3450207"/>
            <a:ext cx="3405914" cy="374049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3" name="22 Flecha derecha"/>
          <p:cNvSpPr/>
          <p:nvPr/>
        </p:nvSpPr>
        <p:spPr bwMode="auto">
          <a:xfrm rot="2551035">
            <a:off x="1347119" y="4771719"/>
            <a:ext cx="1582207" cy="374049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Preparaciones alimenticias diversas (USD)</a:t>
            </a:r>
            <a:br>
              <a:rPr lang="es-CO" b="0" dirty="0" smtClean="0">
                <a:latin typeface="Arial" pitchFamily="34" charset="0"/>
                <a:cs typeface="Arial" pitchFamily="34" charset="0"/>
              </a:rPr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>Principales Importadores 2011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data:image/jpeg;base64,/9j/4AAQSkZJRgABAQAAAQABAAD/2wCEAAkGBhMSEBUUExQUEhUUFRQXFBQVFBUVEhAWFBUVFBQUFBUXHCYeFxklGRQUHy8gIycpLCwsFR4xNTAqNSYrLCkBCQoKDgwOGg8PGiwkHyQsLCwsLCwpLCwsKSwsKSkpKSwpLCwsKSwpKSwsKSwsKSwpKSkpKSwpLCwpLCwpLCkpKf/AABEIANcA6wMBIgACEQEDEQH/xAAcAAAABwEBAAAAAAAAAAAAAAAAAQIDBAUGBwj/xABCEAABAwIEAwYEAwUGBQUAAAABAAIRAwQFEiExQVFhBhMicYGRBzKhsULB0RQjUmLwQ1RygoOSFTNT4fEWJERjov/EABoBAAIDAQEAAAAAAAAAAAAAAAAEAQIDBQb/xAAoEQACAgEEAgIDAAIDAAAAAAAAAQIDEQQSITFBUQUiEzJhFHEjQtH/2gAMAwEAAhEDEQA/AJ/xgwc0rincs07wQ48ns1B9oHoujdkcaF1Z0qvEtAd0c3Qpnttgf7VZVKYEuAz0+eZuoA89R6rCfBvG8tSpauPzeOmP5h84+/sq+TTGYnW0EQcjVjMCCCCAAggggAIIIIACCCCAAggggAIijSZQACVXXmOUmaTmPIHT1Koe0faMlxp03Q1ujnDiRwnksfdYgdmriaj5Rqf46Vn2zqUaFSjuseP4bu67ZsaNG68pVYO3zi6Axu8RJ4rDVnOO5TTTlY58mQCB5u0+xKrTbqLppbsf6NZ1UQi8In32OOrV3gyQ4kgOALYJkFubZdS7OW7WWzIIJIzOMzLnanVcTw6Ye8zJ0H9cohW9DtRc0KLzQfDmgnKdWuA3Ec/JdvV6tQlGt9HNq02+LmuDtWZDMvPbvjLiM/MzyFMIx8YcR4ub/sRn+B+FnoKUJXBR8Yr/AJsPTKpuF/GO7Lx3lMuZrORni/lidN1MXnorKpx7O016wY0uOzQSfRc7saZuruTPjfr0bu4ewAT+F9rzfUXMqMrUtg+abA06mMhDtdtVZ4JUt6Ln5HyWgAl4yNEmTDtpTdS2Rb8i02smuCUoWG4nSrtLqT21ADBLTmAI3EqalXx2aL+CVw/tNbOw7Fu9YIZnFVsDQsd8zfQz7ruJCwXxZwhtS3ZVkB9N8D+ZrjqB9/RUm8LJrVzLBt7W4FSm17TLXNBHkQnpXH8F7c17agykC1zWyG5hrE85Vu/tvXqjwvazyGh/zFJ26+qvsYjorJdHScyMFc0odoq8/wDNfPUyB5A6FaWn26tWMaa9ZtJx3Djo6OLTxCrpvkatQ3FcP+kXaOdSz2aZBZU/E3Dv71T+qUPiVh396p+5/RPb0K7JejUILOs+IGHna7o/7v1Uqn2ts3fLc0T/AKjf1VsoNrLhBNUblrxLXBw5gghOqSoEEEEABVHaTEDSoEj5nHK3oSJJVssd8RbhzWUo2Lnz5wIS2rnspk0b6eO62Kfsx15X4BQXmCl0nydUH0C4w0Fx5AEkecLzVcOMnenPDwxl9wJj6qDi13AawbnxO6Tt6x90/ULRVNN5yvbIc0jxCBJBHlxVXRf3tcvcfCNTyAbtPou1oIYbkzn6lp8Isqds8BobGxnQkknhA6Qlts6g8IY4k/LsIcRE+Ip2l2nt2OzCHxwEgk8NVKv+1NSA8U6TGkAtaSwvdmG5eNdd+i2lCEpuUnk0huUcJFBVwO9Ek09vmdladuo0TD8MvDAyT0IbCvLztBTOlKq4Me0EsLjmDo1D9Y31EcFXUKteoQGuafTeOfiW8r11FIp+B4y2xsWF+YaKIgHg1kBaPC7G6ptaKn7M3Uudmptc4EbDw6R0+qh2L7qSBSLjOgyPgwOeaIU23xnMx4q5GuEghpDQDsZB4Ba1XTiv1wY2aeMv+zLPBO0FDLVljjXDT4RRaAc2ktAbAbJG611gMuH56m/cuLicuhyk6QABr0XMezuI2VGo97q5pGAGkAu8RdLi6NwMu3UKv7R9sBNWnRuH16Ra6DlczfxdBEg8E2rMw+z5OdLT/wDJiJ2DsHbNZY08pnNLieZcdVo1UdlaRbZW+bc0mEjq4ZvzCt1hN7nkFwQ8VruZQqPb8zGOcNJ+USdOOgK8/wCI9q61xX/e1DUH4QXARPANGg9F6IqMBBB2IIProvK+KsNG4c0706jh55HuGyT1PMUhvTd5NKZIgiOW2iTbXBaZn0lRba+a/Vp8wkvOq490F6OtXL+mkN6dCAdhMAKl7XUu+t5PgLHTmdsAd05QrnLqSmrypmo1G82OgeWqTpjstUhmzEq3kxzcPYP7ZnkA8/YJX7FS/wCoTzhka9J3V12c7EvuAH1SaVI6j/qVPIHYdfot1ZYBZ0Ww2iw/zP8AG4+ZdK6mo10KnjOX/Dn1adz5aRyzuqAOpeRxgMB9N1Is30QZDHjbXvNSJE7CNguqUrG2P9jS/wBjf0Ul+DWtQQ6hSI/wAH3CUfysYdxZr/hy9oL4J4h3r74jMG57fK1zi7LpWHucgldVzLm2CWdOzz/swFHvILw3UOLQQ0nNO0n3Wgtu0jx80OHoI9dvon6flqLOOhGzQ2R5NVKKVRXPbK2pNDqru7B4keH32UN3xLw8GDcN9x+q6cbIy/ViTrknyjUyqTtN2d/a2NbnyZXTOXNOkKCPiXh395p+4TjfiLYH/wCQz3VJ7Jpxl0THfF7khOF9gbekPGDWdzcdPRoV9a2FOmIYxrB/KAPdVTO3Nidrin7qXS7S2rtq9M/5kQjXD9VgmcrJcs4z2ttCzF7x+0lrW+dSmxzj7KBZhlL5yRm5AEkD5tDur/tXcCtf1XN+XMADwcQAA4dNFhsavM1zG4pwPrL/AKrC6T2tJnSoqTw2b23rWhcC1gDoBl4YAdIjY9PdV1zhHeB5a6kAJhsges8VT17hrSXMJInTyyt1+49E1e3wNMEgydttf0Xn1VPdlSOvL6LBWuty2SGggEg7H6KMao4taOgGqS653iR+aOleuB3kdYXWgmuxGUkyRRumlpB05akKpumkO4+5hLc5JqOJCZrTTMJYYLds7nRTsPtO8qNb/G9jAOeZwbH1Uak2Y5LTdgbPvMTtW8qzXHoKYL/yC0zllZQUYOR6Po0g1oaNmgAeQ0H2S0TdkaaOQJXm34p2PdYncaaOe14/1Ghx+pK9JkLinxtw8C7pPIgVaUE9aTz+Tx7LK39cm9H7YOb4bcw4fVWN9iBbBaATMEGfSIS7WxpMa0lr6hdMHZsf191PfXaIlmRw/DlGb0PLzXPulHPKOpCDfREsrms+B3UTxJgfVWuD9n3VKneVhDWfK1rpa88zHLl1SqlUPyggGIiSeO404q+bFOmA3YBc2y1L9FgajW12Lr1408tOA00UWs6odGgkRLiBLgOMBAmUh96+jD2aOG2kg+nFKVSip4fReae36jFG+/hdPTirGhiA5weSqGQ4SQAHQfDA310ROqDm8ddCtZwg5FVnCNPTu5GqfpXYCzVsJPhqvHQgJ1+YE/vY82DRIW6dKWU8G8Z54NPVfTqNLXAOY4Q5p2jmOq5F227Lm0eHMJfReTlJ1LD/AAO/JbhrqvCtTnqyAo2Pse63cyoG1GujN3TMzpHHfTzC6GiunVJLOV6/8FtRUpRfs5Q56ea0dPYK2rW9oTp3rekTr/uS6dna5vFUqt2/CJ+69KppnH/E1yVVBjcwzExOsATHTRbDD7Clo5oJA1kuPLYgGFVto2uaA+sf8on3zK8w8sawhgeG6fOPmJ3jxJe37dcDNKUVzySWV4lx1iT/ANlC78n8TjvAcGOH1EqxpPaPm0B4BknoTJggJs4uGty5KRB0JLBr1gBQ1Frvk168Eek2iWxUYc5jKabHAk8obI+ii492fq0Gue/KGAsDSXgufnEtygCfPw7QVLs8Qa97WspSS4bRTYQNxoC6esqH23xTNkotaymxmZ7m0x4XPccmYk+J0NAAndWrhXteew/Jbv468maNX1RGqSmWlKzKVHkmcsi8yDjISOKVm9loZj9B+i6H8F6AdiDnRJbQeQf4SXMZ9ifdc4pu0K618BrM57mqdopsHn8x+4VoLkpqXito7EEEAgtzlgXLvjzh5dZUaoGtKtlnkKjdfq37LqJWX+JOG9/hdy2JLaZqN86ZD/sCqy6LweJJnmihiT2iGu05c/0ShiT9DmMzvx9VEI9JiPZLpUuCTcYvlnQhKSfBe4FcufcUw47uErf3NSBtK5xZNLSHDcGQrz/1XVcQCGt9Jn3XL1FW9/U6Fdjxhmnnko+JD90TyKoa+OVQ0wWkgSBlglJOK1ngF0ZMoJAGpJ5JaGmec5NZSfROoVwGNBOwj9ETqrY3URgLhLRm58InZNPY7k4eY/r7piVKbM9/JaULsNMpda8k6aeaqGV/VPsqSsZ1YXJtBZ6JZqT+P6EfkU9QJiQ4AAjUk7+Ufko9G1LvTXXj5Imggggb8xHumqqXj9TObXslVHNcdW0nn+PuxOvAlwE+yJlG2zQ5lMk//W3SfIJ2rallIVARBJG44AHUesKrF2c8gw7cRwhaTVsO2UhCuXKLWngtu7UNpEAS6aZMecDRO21lTjVrWgbZRo0cxr6qldWcNZJPHxGee/FP22O1MrmjMAd9Bp0WtVixmRSVbzwWdS1ouyiYkkbluUTuZGyq8RwWjnjvXkzDI8TXiY02kHrCbFw1x8QzjYq3tL+1Lw40QQMo0cfw7EA8fJOUVKzLk8Ct05V9cjdHDnUy2BGUOA8xyG44+6ynaOiTUe7gCGeoaD9ytl2gxhh/5QDQJIblhzZ3zH8R6/osZiV+X6ZYGdzpPGY/RZXQVTUYvPIxpX+WLlNeCjaEqEb9zCIK8XwZyiCEUSdEpxgIUwrmbY5l0HWPuvQHwbw7u8Ma6Na1So884DsrfoFwnugWjzH1XpjsjZ91Y27OVJk+ZGY/dXh2L6p8IuUEAgthEBTN1QD2OYdnAtPkQQnkl6API93a91UqU3jVj3tkA6Fji3X0ASKdcSAGn+t1f/FjDjQxe4A0FQtqj/UbLv8A9ByyDXnr7pOUOzq12JJF/QraRHoiZbS7oNTzVbb1yFMp15MxI6nT2SsoNdD8ZRkWdN+umoHHodx5p6iRlynWBA5jkq110SImEKNWOJSzr4GUkjY9iZ8bYzNLYIIkeHXZScUoNpslri0z8oPh11+Uqj7N3ppVntGocHCPMBX2OZX0sw3EAjkDos7JOL4E1B7uTM3NUP5Aji0CfVQ3XDxxHsjyyTzCTWpq6fsbSx0T8Ox40wZaHnhrpCFXtPwNPyhx0nnIVa1ibqU0zG6S+vgylUu/JJq42XR4dORJIiZOyQ3FAP7MA/4nfmEy23gJxlMBRK7IRp9DRxMk6AjnqT7KwoX9P8Iqn/M1v2BUdtJvJLAHBZuxeEX/ABPyHVxB0ZWjKDvrM+pCOiCTrPujygAnSTolU4AVXZJrBX8WORynSnMeQ5ym7loyKWXxTfpq/KAegMkqJVPgWcnyhnSR4k2UtdmqZyqVUbqm3tT8JClsM9EV6VTKU6mktGiaRz5RaZeYPQ72rTpj8bmt/wBzgPzXp6kwAADYCPbT8l55+Gtp3mI0BGgeHH/IM33AXohpV6uW2Kap8pCwgkpUrYUAiKNEUAcP+P8AhUXNtWA+ek6mT1Y7MPo4rk4p6r0L8bsN7zDg8CTRqtd6Plh+4XACwSekeqUseJHS0y3QyEwQVIFRMuRErFrJ0Y8IkB6cpuUamn6ao0MQkyzp1iCHDeGn6QfstNeE5ZGoc0T9CsnSJyA8pH1lXJvstFs8tuIXOvg200bV45yVdS4y1D9U9WfpIUKq7MSdkbKwAgnzgfZb7MlM4bF98m6lXUQklgkwHRwmJ+iaqAcZV1FZIzklPu9FH/a0w6OaaBWirRRza6J7bkJTbtQ2NRtaocIhvkWDbvolmooFPyUlm4WcopEqbfZYveSNeAAHIcfzSa3yJ51L5vP7QPyTNVshYNptDlKah/srXCE2Wp+rum8qaixeSGXNSTTUjKg1kkLaMxedZ0L4OWv/ALp9SNGUzHm8gfkV2Rtdck+G9YUqNR2xc4NHk0T93Lc0cWBT9McROBqXmw0oenMyp6F+CpguFtgXJsoZk0aibdWUAV3bCw7+xuKcSXUnR/iaM7fq1eWLlniXrOpciNdRx8uK8zdocNFK5q0/4Kj2j0Jj6JS9bZJnS0a37oFSwaJJYncqEJbJ1UsLAhohOsSYTjFVsvFE6yMseImC0+WhV5+0sfTB8Wmh8Ox9FQ4du4c2/ZWlgYa4eqTvXk2rX2wMXDKZ6dQCPcFR3OYNj9E/dhV1VTDlFpR2iqtyOCi1bgpUpsjomoxXkWlKXgYcTzSgnI6IwOivuMtsvYl1SEBUKXllKYwclDeA2Sb7BRcSVZWjJePMfQqHTHJWGGMl3uspvJeKxwyxrQAB0Bd5nUqJUfopb2gk/wBcAmH0vCkcrcdKCxFIqn7ogl1GaoCmm0+BeQlO0mapIYpFuzZWz4KPjk0dhf8AdU2M5CT5u/8ACtLXHdd1kLm4l7vOB5NAH3lKpXRBXchHEUeSslum2dOw7Gp4q8Ziem65dh2JFaOnimg3Vih0StdgKBXxIKnvcVhUd5jXVRgnJpauMAcVyjt9Sm7c8bVAHesAH6q6uMa6rPY7cd5B5SPQpXVR+mR3Qz23IzjgkEJ6qE3CQXJ32sCQEtqJGEMskS8P/wCYOoI9wVbMH70xpLduoGqp7Qw9p6hXQEVR6/VKXGsV9sjF63RVVUK4vR4VT1Cinova+RgpBSykFNibAjyoAI0ZIA1qW0JIS2KGyRxqtcIZuqtXeFABpJMDn57LJrx7Kt459El2GiNXEHqICbq4Z4JFRp6CVtOw/Z2pUcKngqUmnxZoO+4jmtzX7D2LpLqLBI5kR1EFaQ0Up8pi8/klW9rWTz663dyUmnhdQtkQenEea0uL4BTZdPZTH7vOAx2dwAB3kxrBT3aDs0yk8fs/74ZWlxzu34jqFrbo7I9YL1/JQklldmPNk8DVp05KTYUDMkQBr001U39pqguABZm+YbApi9pd3oXNLnN+VpnLPMjSeirVVmST78lL9Q9jZXTP9cySgiBRruHniRQrEFXFO70Gqz7TqpzHaKMEGlxHFOqorjEJKLEqxlVhfKgB6pXSGDOcp47eiblEJG2hG3mqzhui4l4S2y3DNzYOa7KQlswgncgbfNAjTr0V1iF53rWOpuFN0Q5nhcJH4gTqJR123VVxdUqtPhaBlYyIAgev6ri2Vyg8ZPRU6pNJ4M462bOh08k9b2jTvJ5RuPRaCjRZB7x2YwA0gNZljmANVJtb1rXeDUxEhsz9FhufsZd/nBHwjso+rmyMJgE535oECdANyoV22Hz15R56LX4H2l7ilUHfNptMktMl7jGwAWUxCqHnO0QCZjkrX07YqRnRqJWWuL8DF1sVTVVd1R4fMKmqN1WFI7as8kZySl1GJBplOLApyBBEWlFJU4K5FgJxgTIzJ5lM8VV8FlyP0hqrR4ij5kfRQ7ZimX2zR5lFH3uijHWPZRJisLxuvbuJoVH0yd8p0PmDoVfD4lXhBFTu6wIjx0wD7sIWVAQXfws8HmuSe7Gn5s0ACZyy7KOg8Wimt7Y3DQQzIyeQLo9XEqjlCVGC/wCSQ9WvKjz4nE/QJlCUJQoxXgq5N+QISglBikqBo1U5lHRFaWZJ2V1Tw4wNFGQIOJWhlVLqJlb7EsJ6LP3OFKAM8WpKsa1lCiPoIJGUpryNiUTmolLSfYJtCxVI2J90ReeZ90lBV2R9E75ewiptJ00/IkfVQ1LtPkd0IPuktdHNTHvjpbb0OuEtVTWbqrXgq643XCqZ6uSyiGWpJanikEJvJjsG8qOEqEYCnJG0AanGtSQn2NVJFsIk2tPVLvneOOQH2SrNuoTNbVxPM/bRM/HxzY5ekcr5WWK1H2xAaliiVJtreVaWuFSu02eeKQW55I/2YrWUsDngnxgHRRkDGfsx5JTbQ8lsv+AdE5T7P9EZAxzLAlT7bCCStdSwDorK2wPojIGdw/BVfswfTZXVrhccFZtsdFUCsu8Mnkqe5wbfRbapbKLVsgVBc51d4N0VNdYP0XUK+GBVV3hAUlcHL7ixjgq6rThb/EsJidFlsRsiJ0UgUoQSnshJVyAKTYu1cObVGUiwjvWg8ZHusNTHdVJfw308ttsX/R0VQFBruUy4YASM0EHYz91DcM0xrC83BeT2Clu5IpRSlEJLgmEAJQR92YnhtPNEAgHwLaU8wpgJ6k4SqtEbifbaSUVvRlCgwmTziFa4fZ7LpfHxxFyPO/JWbpqPolYbYStTh2FbJvCcP6LVWNmOS6BzCNb4WpbMLHIK1o24UgUVBYpP+FjkE43DRyVx3KV3QQBVssByT9OzCmikltpqAI7bZPd0nQxHCqAlwTZpp8pKAItSiota26KzLU29itkDL3+HAzosli+FbrpNe3VJiOHyNlJGDkV9YESqypShdBxXBuiyt/hsK+SCkRtMEHkQU9UoQmC1Q+U0CeGmWt1Y95TzhpI/l3HP2UWhhlYtc5jC8D5v3ZcWAa6xq0dSrns12u7gGnVaH03EEmAXNjkea2rb62MV6L3MdlAzEjK6Pwktjxea5MNFNyafR2lruMROWwCPlbHSPp/3TYYydQQtVVw+3fXdVeHHOZyw0sJO/I+xTNbDrbcMq0/8NR0D3Sn+O8vkeWqxjKId9b2wp08lR7tJc0RLXcdxsqk27ZkbdWyf0Wiqw5oaHVQ3hLtTGnJDubfJBZmdxe57nE+kwFhCqS8m/wDlQfRnnhkQGy7mYA9gpWFdm3VnCZDNc2RhdEAnUK2oV6LCIY3LPiAgZh/iAkK3rdoX1GGnRptpM2IZEkHh+c9VpGMs8ci1t7aM7YWmpA4Ef+AtRhmG9EeGYVtoAtTYYbAXdpi4QSZ5+6f5JuQvDrKIV9bUYTVvbwp1Ni1MxdMJxEEcKABKVCIBGoyAEaARqAAgglIAKERRIIACSQggpQDb2KHXt5QQVgKe+w0ELL4lhI6IIIKmZv8ACoKp61iiQViCM+3UzCMbrWriaTmw7RzHND6bx/M0/kggjGewXALrGjUqOd3baYd/Z05awH+XkNz6oXV8yR3RrtEah7wdf5SIgIILKWnrfgZhqbI9MmXnaJ9WmxneVZHzZiyDyiGyPdRKVuXbuJ8yggs1o6l4LvWWlvYYK124C01hgwA0ARILSNcIfqjGVs59s0Vlh0K4t7aAggrlCayknWtQQQAsBGggq5ACCCCgAwEaCCADhGgggD//2Q=="/>
          <p:cNvSpPr>
            <a:spLocks noChangeAspect="1" noChangeArrowheads="1"/>
          </p:cNvSpPr>
          <p:nvPr/>
        </p:nvSpPr>
        <p:spPr bwMode="auto">
          <a:xfrm>
            <a:off x="63500" y="-744538"/>
            <a:ext cx="1676400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054" name="AutoShape 6" descr="data:image/jpeg;base64,/9j/4AAQSkZJRgABAQAAAQABAAD/2wCEAAkGBhMSEBUUExQUEhUUFRQXFBQVFBUVEhAWFBUVFBQUFBUXHCYeFxklGRQUHy8gIycpLCwsFR4xNTAqNSYrLCkBCQoKDgwOGg8PGiwkHyQsLCwsLCwpLCwsKSwsKSkpKSwpLCwsKSwpKSwsKSwsKSwpKSkpKSwpLCwpLCwpLCkpKf/AABEIANcA6wMBIgACEQEDEQH/xAAcAAAABwEBAAAAAAAAAAAAAAAAAQIDBAUGBwj/xABCEAABAwIEAwYEAwUGBQUAAAABAAIRAwQFEiExQVFhBhMicYGRBzKhsULB0RQjUmLwQ1RygoOSFTNT4fEWJERjov/EABoBAAIDAQEAAAAAAAAAAAAAAAAEAQIDBQb/xAAoEQACAgEEAgIDAAIDAAAAAAAAAQIDEQQSITFBUQUiEzJhFHEjQtH/2gAMAwEAAhEDEQA/AJ/xgwc0rincs07wQ48ns1B9oHoujdkcaF1Z0qvEtAd0c3Qpnttgf7VZVKYEuAz0+eZuoA89R6rCfBvG8tSpauPzeOmP5h84+/sq+TTGYnW0EQcjVjMCCCCAAggggAIIIIACCCCAAggggAIijSZQACVXXmOUmaTmPIHT1Koe0faMlxp03Q1ujnDiRwnksfdYgdmriaj5Rqf46Vn2zqUaFSjuseP4bu67ZsaNG68pVYO3zi6Axu8RJ4rDVnOO5TTTlY58mQCB5u0+xKrTbqLppbsf6NZ1UQi8In32OOrV3gyQ4kgOALYJkFubZdS7OW7WWzIIJIzOMzLnanVcTw6Ye8zJ0H9cohW9DtRc0KLzQfDmgnKdWuA3Ec/JdvV6tQlGt9HNq02+LmuDtWZDMvPbvjLiM/MzyFMIx8YcR4ub/sRn+B+FnoKUJXBR8Yr/AJsPTKpuF/GO7Lx3lMuZrORni/lidN1MXnorKpx7O016wY0uOzQSfRc7saZuruTPjfr0bu4ewAT+F9rzfUXMqMrUtg+abA06mMhDtdtVZ4JUt6Ln5HyWgAl4yNEmTDtpTdS2Rb8i02smuCUoWG4nSrtLqT21ADBLTmAI3EqalXx2aL+CVw/tNbOw7Fu9YIZnFVsDQsd8zfQz7ruJCwXxZwhtS3ZVkB9N8D+ZrjqB9/RUm8LJrVzLBt7W4FSm17TLXNBHkQnpXH8F7c17agykC1zWyG5hrE85Vu/tvXqjwvazyGh/zFJ26+qvsYjorJdHScyMFc0odoq8/wDNfPUyB5A6FaWn26tWMaa9ZtJx3Djo6OLTxCrpvkatQ3FcP+kXaOdSz2aZBZU/E3Dv71T+qUPiVh396p+5/RPb0K7JejUILOs+IGHna7o/7v1Uqn2ts3fLc0T/AKjf1VsoNrLhBNUblrxLXBw5gghOqSoEEEEABVHaTEDSoEj5nHK3oSJJVssd8RbhzWUo2Lnz5wIS2rnspk0b6eO62Kfsx15X4BQXmCl0nydUH0C4w0Fx5AEkecLzVcOMnenPDwxl9wJj6qDi13AawbnxO6Tt6x90/ULRVNN5yvbIc0jxCBJBHlxVXRf3tcvcfCNTyAbtPou1oIYbkzn6lp8Isqds8BobGxnQkknhA6Qlts6g8IY4k/LsIcRE+Ip2l2nt2OzCHxwEgk8NVKv+1NSA8U6TGkAtaSwvdmG5eNdd+i2lCEpuUnk0huUcJFBVwO9Ek09vmdladuo0TD8MvDAyT0IbCvLztBTOlKq4Me0EsLjmDo1D9Y31EcFXUKteoQGuafTeOfiW8r11FIp+B4y2xsWF+YaKIgHg1kBaPC7G6ptaKn7M3Uudmptc4EbDw6R0+qh2L7qSBSLjOgyPgwOeaIU23xnMx4q5GuEghpDQDsZB4Ba1XTiv1wY2aeMv+zLPBO0FDLVljjXDT4RRaAc2ktAbAbJG611gMuH56m/cuLicuhyk6QABr0XMezuI2VGo97q5pGAGkAu8RdLi6NwMu3UKv7R9sBNWnRuH16Ra6DlczfxdBEg8E2rMw+z5OdLT/wDJiJ2DsHbNZY08pnNLieZcdVo1UdlaRbZW+bc0mEjq4ZvzCt1hN7nkFwQ8VruZQqPb8zGOcNJ+USdOOgK8/wCI9q61xX/e1DUH4QXARPANGg9F6IqMBBB2IIProvK+KsNG4c0706jh55HuGyT1PMUhvTd5NKZIgiOW2iTbXBaZn0lRba+a/Vp8wkvOq490F6OtXL+mkN6dCAdhMAKl7XUu+t5PgLHTmdsAd05QrnLqSmrypmo1G82OgeWqTpjstUhmzEq3kxzcPYP7ZnkA8/YJX7FS/wCoTzhka9J3V12c7EvuAH1SaVI6j/qVPIHYdfot1ZYBZ0Ww2iw/zP8AG4+ZdK6mo10KnjOX/Dn1adz5aRyzuqAOpeRxgMB9N1Is30QZDHjbXvNSJE7CNguqUrG2P9jS/wBjf0Ul+DWtQQ6hSI/wAH3CUfysYdxZr/hy9oL4J4h3r74jMG57fK1zi7LpWHucgldVzLm2CWdOzz/swFHvILw3UOLQQ0nNO0n3Wgtu0jx80OHoI9dvon6flqLOOhGzQ2R5NVKKVRXPbK2pNDqru7B4keH32UN3xLw8GDcN9x+q6cbIy/ViTrknyjUyqTtN2d/a2NbnyZXTOXNOkKCPiXh395p+4TjfiLYH/wCQz3VJ7Jpxl0THfF7khOF9gbekPGDWdzcdPRoV9a2FOmIYxrB/KAPdVTO3Nidrin7qXS7S2rtq9M/5kQjXD9VgmcrJcs4z2ttCzF7x+0lrW+dSmxzj7KBZhlL5yRm5AEkD5tDur/tXcCtf1XN+XMADwcQAA4dNFhsavM1zG4pwPrL/AKrC6T2tJnSoqTw2b23rWhcC1gDoBl4YAdIjY9PdV1zhHeB5a6kAJhsges8VT17hrSXMJInTyyt1+49E1e3wNMEgydttf0Xn1VPdlSOvL6LBWuty2SGggEg7H6KMao4taOgGqS653iR+aOleuB3kdYXWgmuxGUkyRRumlpB05akKpumkO4+5hLc5JqOJCZrTTMJYYLds7nRTsPtO8qNb/G9jAOeZwbH1Uak2Y5LTdgbPvMTtW8qzXHoKYL/yC0zllZQUYOR6Po0g1oaNmgAeQ0H2S0TdkaaOQJXm34p2PdYncaaOe14/1Ghx+pK9JkLinxtw8C7pPIgVaUE9aTz+Tx7LK39cm9H7YOb4bcw4fVWN9iBbBaATMEGfSIS7WxpMa0lr6hdMHZsf191PfXaIlmRw/DlGb0PLzXPulHPKOpCDfREsrms+B3UTxJgfVWuD9n3VKneVhDWfK1rpa88zHLl1SqlUPyggGIiSeO404q+bFOmA3YBc2y1L9FgajW12Lr1408tOA00UWs6odGgkRLiBLgOMBAmUh96+jD2aOG2kg+nFKVSip4fReae36jFG+/hdPTirGhiA5weSqGQ4SQAHQfDA310ROqDm8ddCtZwg5FVnCNPTu5GqfpXYCzVsJPhqvHQgJ1+YE/vY82DRIW6dKWU8G8Z54NPVfTqNLXAOY4Q5p2jmOq5F227Lm0eHMJfReTlJ1LD/AAO/JbhrqvCtTnqyAo2Pse63cyoG1GujN3TMzpHHfTzC6GiunVJLOV6/8FtRUpRfs5Q56ea0dPYK2rW9oTp3rekTr/uS6dna5vFUqt2/CJ+69KppnH/E1yVVBjcwzExOsATHTRbDD7Clo5oJA1kuPLYgGFVto2uaA+sf8on3zK8w8sawhgeG6fOPmJ3jxJe37dcDNKUVzySWV4lx1iT/ANlC78n8TjvAcGOH1EqxpPaPm0B4BknoTJggJs4uGty5KRB0JLBr1gBQ1Frvk168Eek2iWxUYc5jKabHAk8obI+ii492fq0Gue/KGAsDSXgufnEtygCfPw7QVLs8Qa97WspSS4bRTYQNxoC6esqH23xTNkotaymxmZ7m0x4XPccmYk+J0NAAndWrhXteew/Jbv468maNX1RGqSmWlKzKVHkmcsi8yDjISOKVm9loZj9B+i6H8F6AdiDnRJbQeQf4SXMZ9ifdc4pu0K618BrM57mqdopsHn8x+4VoLkpqXito7EEEAgtzlgXLvjzh5dZUaoGtKtlnkKjdfq37LqJWX+JOG9/hdy2JLaZqN86ZD/sCqy6LweJJnmihiT2iGu05c/0ShiT9DmMzvx9VEI9JiPZLpUuCTcYvlnQhKSfBe4FcufcUw47uErf3NSBtK5xZNLSHDcGQrz/1XVcQCGt9Jn3XL1FW9/U6Fdjxhmnnko+JD90TyKoa+OVQ0wWkgSBlglJOK1ngF0ZMoJAGpJ5JaGmec5NZSfROoVwGNBOwj9ETqrY3URgLhLRm58InZNPY7k4eY/r7piVKbM9/JaULsNMpda8k6aeaqGV/VPsqSsZ1YXJtBZ6JZqT+P6EfkU9QJiQ4AAjUk7+Ufko9G1LvTXXj5Imggggb8xHumqqXj9TObXslVHNcdW0nn+PuxOvAlwE+yJlG2zQ5lMk//W3SfIJ2rallIVARBJG44AHUesKrF2c8gw7cRwhaTVsO2UhCuXKLWngtu7UNpEAS6aZMecDRO21lTjVrWgbZRo0cxr6qldWcNZJPHxGee/FP22O1MrmjMAd9Bp0WtVixmRSVbzwWdS1ouyiYkkbluUTuZGyq8RwWjnjvXkzDI8TXiY02kHrCbFw1x8QzjYq3tL+1Lw40QQMo0cfw7EA8fJOUVKzLk8Ct05V9cjdHDnUy2BGUOA8xyG44+6ynaOiTUe7gCGeoaD9ytl2gxhh/5QDQJIblhzZ3zH8R6/osZiV+X6ZYGdzpPGY/RZXQVTUYvPIxpX+WLlNeCjaEqEb9zCIK8XwZyiCEUSdEpxgIUwrmbY5l0HWPuvQHwbw7u8Ma6Na1So884DsrfoFwnugWjzH1XpjsjZ91Y27OVJk+ZGY/dXh2L6p8IuUEAgthEBTN1QD2OYdnAtPkQQnkl6API93a91UqU3jVj3tkA6Fji3X0ASKdcSAGn+t1f/FjDjQxe4A0FQtqj/UbLv8A9ByyDXnr7pOUOzq12JJF/QraRHoiZbS7oNTzVbb1yFMp15MxI6nT2SsoNdD8ZRkWdN+umoHHodx5p6iRlynWBA5jkq110SImEKNWOJSzr4GUkjY9iZ8bYzNLYIIkeHXZScUoNpslri0z8oPh11+Uqj7N3ppVntGocHCPMBX2OZX0sw3EAjkDos7JOL4E1B7uTM3NUP5Aji0CfVQ3XDxxHsjyyTzCTWpq6fsbSx0T8Ox40wZaHnhrpCFXtPwNPyhx0nnIVa1ibqU0zG6S+vgylUu/JJq42XR4dORJIiZOyQ3FAP7MA/4nfmEy23gJxlMBRK7IRp9DRxMk6AjnqT7KwoX9P8Iqn/M1v2BUdtJvJLAHBZuxeEX/ABPyHVxB0ZWjKDvrM+pCOiCTrPujygAnSTolU4AVXZJrBX8WORynSnMeQ5ym7loyKWXxTfpq/KAegMkqJVPgWcnyhnSR4k2UtdmqZyqVUbqm3tT8JClsM9EV6VTKU6mktGiaRz5RaZeYPQ72rTpj8bmt/wBzgPzXp6kwAADYCPbT8l55+Gtp3mI0BGgeHH/IM33AXohpV6uW2Kap8pCwgkpUrYUAiKNEUAcP+P8AhUXNtWA+ek6mT1Y7MPo4rk4p6r0L8bsN7zDg8CTRqtd6Plh+4XACwSekeqUseJHS0y3QyEwQVIFRMuRErFrJ0Y8IkB6cpuUamn6ao0MQkyzp1iCHDeGn6QfstNeE5ZGoc0T9CsnSJyA8pH1lXJvstFs8tuIXOvg200bV45yVdS4y1D9U9WfpIUKq7MSdkbKwAgnzgfZb7MlM4bF98m6lXUQklgkwHRwmJ+iaqAcZV1FZIzklPu9FH/a0w6OaaBWirRRza6J7bkJTbtQ2NRtaocIhvkWDbvolmooFPyUlm4WcopEqbfZYveSNeAAHIcfzSa3yJ51L5vP7QPyTNVshYNptDlKah/srXCE2Wp+rum8qaixeSGXNSTTUjKg1kkLaMxedZ0L4OWv/ALp9SNGUzHm8gfkV2Rtdck+G9YUqNR2xc4NHk0T93Lc0cWBT9McROBqXmw0oenMyp6F+CpguFtgXJsoZk0aibdWUAV3bCw7+xuKcSXUnR/iaM7fq1eWLlniXrOpciNdRx8uK8zdocNFK5q0/4Kj2j0Jj6JS9bZJnS0a37oFSwaJJYncqEJbJ1UsLAhohOsSYTjFVsvFE6yMseImC0+WhV5+0sfTB8Wmh8Ox9FQ4du4c2/ZWlgYa4eqTvXk2rX2wMXDKZ6dQCPcFR3OYNj9E/dhV1VTDlFpR2iqtyOCi1bgpUpsjomoxXkWlKXgYcTzSgnI6IwOivuMtsvYl1SEBUKXllKYwclDeA2Sb7BRcSVZWjJePMfQqHTHJWGGMl3uspvJeKxwyxrQAB0Bd5nUqJUfopb2gk/wBcAmH0vCkcrcdKCxFIqn7ogl1GaoCmm0+BeQlO0mapIYpFuzZWz4KPjk0dhf8AdU2M5CT5u/8ACtLXHdd1kLm4l7vOB5NAH3lKpXRBXchHEUeSslum2dOw7Gp4q8Ziem65dh2JFaOnimg3Vih0StdgKBXxIKnvcVhUd5jXVRgnJpauMAcVyjt9Sm7c8bVAHesAH6q6uMa6rPY7cd5B5SPQpXVR+mR3Qz23IzjgkEJ6qE3CQXJ32sCQEtqJGEMskS8P/wCYOoI9wVbMH70xpLduoGqp7Qw9p6hXQEVR6/VKXGsV9sjF63RVVUK4vR4VT1Cinova+RgpBSykFNibAjyoAI0ZIA1qW0JIS2KGyRxqtcIZuqtXeFABpJMDn57LJrx7Kt459El2GiNXEHqICbq4Z4JFRp6CVtOw/Z2pUcKngqUmnxZoO+4jmtzX7D2LpLqLBI5kR1EFaQ0Up8pi8/klW9rWTz663dyUmnhdQtkQenEea0uL4BTZdPZTH7vOAx2dwAB3kxrBT3aDs0yk8fs/74ZWlxzu34jqFrbo7I9YL1/JQklldmPNk8DVp05KTYUDMkQBr001U39pqguABZm+YbApi9pd3oXNLnN+VpnLPMjSeirVVmST78lL9Q9jZXTP9cySgiBRruHniRQrEFXFO70Gqz7TqpzHaKMEGlxHFOqorjEJKLEqxlVhfKgB6pXSGDOcp47eiblEJG2hG3mqzhui4l4S2y3DNzYOa7KQlswgncgbfNAjTr0V1iF53rWOpuFN0Q5nhcJH4gTqJR123VVxdUqtPhaBlYyIAgev6ri2Vyg8ZPRU6pNJ4M462bOh08k9b2jTvJ5RuPRaCjRZB7x2YwA0gNZljmANVJtb1rXeDUxEhsz9FhufsZd/nBHwjso+rmyMJgE535oECdANyoV22Hz15R56LX4H2l7ilUHfNptMktMl7jGwAWUxCqHnO0QCZjkrX07YqRnRqJWWuL8DF1sVTVVd1R4fMKmqN1WFI7as8kZySl1GJBplOLApyBBEWlFJU4K5FgJxgTIzJ5lM8VV8FlyP0hqrR4ij5kfRQ7ZimX2zR5lFH3uijHWPZRJisLxuvbuJoVH0yd8p0PmDoVfD4lXhBFTu6wIjx0wD7sIWVAQXfws8HmuSe7Gn5s0ACZyy7KOg8Wimt7Y3DQQzIyeQLo9XEqjlCVGC/wCSQ9WvKjz4nE/QJlCUJQoxXgq5N+QISglBikqBo1U5lHRFaWZJ2V1Tw4wNFGQIOJWhlVLqJlb7EsJ6LP3OFKAM8WpKsa1lCiPoIJGUpryNiUTmolLSfYJtCxVI2J90ReeZ90lBV2R9E75ewiptJ00/IkfVQ1LtPkd0IPuktdHNTHvjpbb0OuEtVTWbqrXgq643XCqZ6uSyiGWpJanikEJvJjsG8qOEqEYCnJG0AanGtSQn2NVJFsIk2tPVLvneOOQH2SrNuoTNbVxPM/bRM/HxzY5ekcr5WWK1H2xAaliiVJtreVaWuFSu02eeKQW55I/2YrWUsDngnxgHRRkDGfsx5JTbQ8lsv+AdE5T7P9EZAxzLAlT7bCCStdSwDorK2wPojIGdw/BVfswfTZXVrhccFZtsdFUCsu8Mnkqe5wbfRbapbKLVsgVBc51d4N0VNdYP0XUK+GBVV3hAUlcHL7ixjgq6rThb/EsJidFlsRsiJ0UgUoQSnshJVyAKTYu1cObVGUiwjvWg8ZHusNTHdVJfw308ttsX/R0VQFBruUy4YASM0EHYz91DcM0xrC83BeT2Clu5IpRSlEJLgmEAJQR92YnhtPNEAgHwLaU8wpgJ6k4SqtEbifbaSUVvRlCgwmTziFa4fZ7LpfHxxFyPO/JWbpqPolYbYStTh2FbJvCcP6LVWNmOS6BzCNb4WpbMLHIK1o24UgUVBYpP+FjkE43DRyVx3KV3QQBVssByT9OzCmikltpqAI7bZPd0nQxHCqAlwTZpp8pKAItSiota26KzLU29itkDL3+HAzosli+FbrpNe3VJiOHyNlJGDkV9YESqypShdBxXBuiyt/hsK+SCkRtMEHkQU9UoQmC1Q+U0CeGmWt1Y95TzhpI/l3HP2UWhhlYtc5jC8D5v3ZcWAa6xq0dSrns12u7gGnVaH03EEmAXNjkea2rb62MV6L3MdlAzEjK6Pwktjxea5MNFNyafR2lruMROWwCPlbHSPp/3TYYydQQtVVw+3fXdVeHHOZyw0sJO/I+xTNbDrbcMq0/8NR0D3Sn+O8vkeWqxjKId9b2wp08lR7tJc0RLXcdxsqk27ZkbdWyf0Wiqw5oaHVQ3hLtTGnJDubfJBZmdxe57nE+kwFhCqS8m/wDlQfRnnhkQGy7mYA9gpWFdm3VnCZDNc2RhdEAnUK2oV6LCIY3LPiAgZh/iAkK3rdoX1GGnRptpM2IZEkHh+c9VpGMs8ci1t7aM7YWmpA4Ef+AtRhmG9EeGYVtoAtTYYbAXdpi4QSZ5+6f5JuQvDrKIV9bUYTVvbwp1Ni1MxdMJxEEcKABKVCIBGoyAEaARqAAgglIAKERRIIACSQggpQDb2KHXt5QQVgKe+w0ELL4lhI6IIIKmZv8ACoKp61iiQViCM+3UzCMbrWriaTmw7RzHND6bx/M0/kggjGewXALrGjUqOd3baYd/Z05awH+XkNz6oXV8yR3RrtEah7wdf5SIgIILKWnrfgZhqbI9MmXnaJ9WmxneVZHzZiyDyiGyPdRKVuXbuJ8yggs1o6l4LvWWlvYYK124C01hgwA0ARILSNcIfqjGVs59s0Vlh0K4t7aAggrlCayknWtQQQAsBGggq5ACCCCgAwEaCCADhGgggD//2Q=="/>
          <p:cNvSpPr>
            <a:spLocks noChangeAspect="1" noChangeArrowheads="1"/>
          </p:cNvSpPr>
          <p:nvPr/>
        </p:nvSpPr>
        <p:spPr bwMode="auto">
          <a:xfrm>
            <a:off x="63500" y="-744538"/>
            <a:ext cx="1676400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Preparaciones alimenticias diversas </a:t>
            </a:r>
            <a:br>
              <a:rPr lang="es-CO" b="0" dirty="0" smtClean="0">
                <a:latin typeface="Arial" pitchFamily="34" charset="0"/>
                <a:cs typeface="Arial" pitchFamily="34" charset="0"/>
              </a:rPr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>Países Proveedores 2011</a:t>
            </a:r>
            <a:endParaRPr lang="es-CO" dirty="0"/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sz="quarter" idx="10"/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16 CuadroTexto"/>
          <p:cNvSpPr txBox="1"/>
          <p:nvPr/>
        </p:nvSpPr>
        <p:spPr>
          <a:xfrm>
            <a:off x="7143768" y="3071810"/>
            <a:ext cx="1500256" cy="313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O" sz="1200" b="1" dirty="0" smtClean="0"/>
              <a:t>Fuente: </a:t>
            </a:r>
            <a:r>
              <a:rPr lang="es-CO" sz="1200" dirty="0" smtClean="0"/>
              <a:t>SENAE</a:t>
            </a:r>
            <a:endParaRPr lang="es-CO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7729566" cy="9286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 (Titulos)"/>
              </a:rPr>
              <a:t>Bebidas alcohólicas - Generalidades</a:t>
            </a:r>
            <a:endParaRPr lang="es-CO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714348" y="1357298"/>
            <a:ext cx="77153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es-CO" sz="2400" dirty="0" smtClean="0">
                <a:latin typeface="Arial Narrow" pitchFamily="34" charset="0"/>
              </a:rPr>
              <a:t> </a:t>
            </a:r>
            <a:r>
              <a:rPr lang="es-CO" sz="2800" dirty="0" smtClean="0">
                <a:latin typeface="Arial Narrow" pitchFamily="34" charset="0"/>
              </a:rPr>
              <a:t> Consumo de diferente tipo de bebidas alcohólicas en diferentes estratos sociales</a:t>
            </a:r>
          </a:p>
          <a:p>
            <a:pPr algn="just">
              <a:buFontTx/>
              <a:buBlip>
                <a:blip r:embed="rId3"/>
              </a:buBlip>
            </a:pPr>
            <a:endParaRPr lang="es-CO" sz="28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800" dirty="0" smtClean="0">
                <a:latin typeface="Arial Narrow" pitchFamily="34" charset="0"/>
              </a:rPr>
              <a:t> Estratos alto y medio alto, acceso a licor importado (alto accede a comprarlo en </a:t>
            </a:r>
            <a:r>
              <a:rPr lang="es-CO" sz="2800" dirty="0" err="1" smtClean="0">
                <a:latin typeface="Arial Narrow" pitchFamily="34" charset="0"/>
              </a:rPr>
              <a:t>Duty</a:t>
            </a:r>
            <a:r>
              <a:rPr lang="es-CO" sz="2800" dirty="0" smtClean="0">
                <a:latin typeface="Arial Narrow" pitchFamily="34" charset="0"/>
              </a:rPr>
              <a:t> </a:t>
            </a:r>
            <a:r>
              <a:rPr lang="es-CO" sz="2800" dirty="0" err="1" smtClean="0">
                <a:latin typeface="Arial Narrow" pitchFamily="34" charset="0"/>
              </a:rPr>
              <a:t>Frees</a:t>
            </a:r>
            <a:r>
              <a:rPr lang="es-CO" sz="2800" dirty="0" smtClean="0">
                <a:latin typeface="Arial Narrow" pitchFamily="34" charset="0"/>
              </a:rPr>
              <a:t> de aeropuertos con mayor frecuencia)</a:t>
            </a:r>
          </a:p>
          <a:p>
            <a:pPr algn="just">
              <a:buFontTx/>
              <a:buBlip>
                <a:blip r:embed="rId3"/>
              </a:buBlip>
            </a:pPr>
            <a:endParaRPr lang="es-CO" sz="28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800" dirty="0" smtClean="0">
                <a:latin typeface="Arial Narrow" pitchFamily="34" charset="0"/>
              </a:rPr>
              <a:t>Prohibición venta de este tipo de bebidas en grandes superficies los domingos</a:t>
            </a:r>
          </a:p>
          <a:p>
            <a:pPr algn="just">
              <a:buFontTx/>
              <a:buBlip>
                <a:blip r:embed="rId3"/>
              </a:buBlip>
            </a:pPr>
            <a:endParaRPr lang="es-CO" sz="28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800" dirty="0" smtClean="0">
                <a:latin typeface="Arial Narrow" pitchFamily="34" charset="0"/>
              </a:rPr>
              <a:t> Problemas recientes con licores de producción nacional, falsificación de marcas y control limitado</a:t>
            </a:r>
            <a:endParaRPr lang="es-CO" sz="2600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6972320" cy="785818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Distribución Demográfica (No. Habitantes)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3 Gráfico"/>
          <p:cNvGraphicFramePr>
            <a:graphicFrameLocks noGrp="1"/>
          </p:cNvGraphicFramePr>
          <p:nvPr>
            <p:ph sz="quarter" idx="10"/>
          </p:nvPr>
        </p:nvGraphicFramePr>
        <p:xfrm>
          <a:off x="0" y="928670"/>
          <a:ext cx="9144000" cy="5929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6900882" cy="642942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Bebidas alcohólicas Canal de distribución</a:t>
            </a:r>
            <a:endParaRPr lang="es-CO" dirty="0"/>
          </a:p>
        </p:txBody>
      </p:sp>
      <p:grpSp>
        <p:nvGrpSpPr>
          <p:cNvPr id="3" name="30 Grupo"/>
          <p:cNvGrpSpPr>
            <a:grpSpLocks noGrp="1"/>
          </p:cNvGrpSpPr>
          <p:nvPr>
            <p:ph sz="quarter" idx="10"/>
          </p:nvPr>
        </p:nvGrpSpPr>
        <p:grpSpPr bwMode="auto">
          <a:xfrm>
            <a:off x="416008" y="1357298"/>
            <a:ext cx="8442272" cy="5133417"/>
            <a:chOff x="2987979" y="3016825"/>
            <a:chExt cx="4427640" cy="4057008"/>
          </a:xfrm>
        </p:grpSpPr>
        <p:sp>
          <p:nvSpPr>
            <p:cNvPr id="6" name="5 Rectángulo"/>
            <p:cNvSpPr/>
            <p:nvPr/>
          </p:nvSpPr>
          <p:spPr>
            <a:xfrm>
              <a:off x="4193506" y="6460788"/>
              <a:ext cx="2151218" cy="6130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 smtClean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CONSUMIDOR FINAL</a:t>
              </a:r>
              <a:endPara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4380839" y="3016825"/>
              <a:ext cx="1685989" cy="5021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 smtClean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EXPORTADOR</a:t>
              </a:r>
              <a:endPara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endParaRPr>
            </a:p>
          </p:txBody>
        </p:sp>
        <p:sp>
          <p:nvSpPr>
            <p:cNvPr id="8" name="7 Rectángulo"/>
            <p:cNvSpPr/>
            <p:nvPr/>
          </p:nvSpPr>
          <p:spPr>
            <a:xfrm>
              <a:off x="6163084" y="4043459"/>
              <a:ext cx="1252535" cy="6679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CO" sz="1600" dirty="0" smtClean="0">
                  <a:solidFill>
                    <a:srgbClr val="595959"/>
                  </a:solidFill>
                  <a:latin typeface="HelveticaNeueLT Std Cn" pitchFamily="34" charset="0"/>
                  <a:cs typeface="Arial" charset="0"/>
                </a:rPr>
                <a:t>DISTRIBUIDOR MAYORISTA</a:t>
              </a:r>
              <a:endParaRPr lang="es-CO" sz="1600" dirty="0">
                <a:solidFill>
                  <a:srgbClr val="595959"/>
                </a:solidFill>
                <a:latin typeface="HelveticaNeueLT Std Cn" pitchFamily="34" charset="0"/>
                <a:cs typeface="Arial" charset="0"/>
              </a:endParaRPr>
            </a:p>
          </p:txBody>
        </p:sp>
        <p:grpSp>
          <p:nvGrpSpPr>
            <p:cNvPr id="4" name="21 Flecha derecha"/>
            <p:cNvGrpSpPr>
              <a:grpSpLocks/>
            </p:cNvGrpSpPr>
            <p:nvPr/>
          </p:nvGrpSpPr>
          <p:grpSpPr bwMode="auto">
            <a:xfrm>
              <a:off x="2987979" y="4836949"/>
              <a:ext cx="3660608" cy="1123578"/>
              <a:chOff x="2988022" y="4837351"/>
              <a:chExt cx="3660660" cy="1123695"/>
            </a:xfrm>
          </p:grpSpPr>
          <p:pic>
            <p:nvPicPr>
              <p:cNvPr id="14" name="21 Flecha derecha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366650" y="4837351"/>
                <a:ext cx="282032" cy="4382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" name="Text Box 46"/>
              <p:cNvSpPr txBox="1">
                <a:spLocks noChangeArrowheads="1"/>
              </p:cNvSpPr>
              <p:nvPr/>
            </p:nvSpPr>
            <p:spPr bwMode="auto">
              <a:xfrm rot="5400000">
                <a:off x="2884710" y="5621497"/>
                <a:ext cx="442861" cy="236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5" name="22 Flecha derecha"/>
            <p:cNvGrpSpPr>
              <a:grpSpLocks/>
            </p:cNvGrpSpPr>
            <p:nvPr/>
          </p:nvGrpSpPr>
          <p:grpSpPr bwMode="auto">
            <a:xfrm>
              <a:off x="6154102" y="3864684"/>
              <a:ext cx="443249" cy="2502622"/>
              <a:chOff x="6154185" y="3864987"/>
              <a:chExt cx="443255" cy="2502884"/>
            </a:xfrm>
          </p:grpSpPr>
          <p:pic>
            <p:nvPicPr>
              <p:cNvPr id="12" name="22 Flecha derecha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rot="2560542">
                <a:off x="6154185" y="6018147"/>
                <a:ext cx="217840" cy="3497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 Box 49"/>
              <p:cNvSpPr txBox="1">
                <a:spLocks noChangeArrowheads="1"/>
              </p:cNvSpPr>
              <p:nvPr/>
            </p:nvSpPr>
            <p:spPr bwMode="auto">
              <a:xfrm rot="5400000">
                <a:off x="6305501" y="4015910"/>
                <a:ext cx="442861" cy="14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/>
                <a:endParaRPr lang="es-E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10 Flecha derecha"/>
            <p:cNvSpPr/>
            <p:nvPr/>
          </p:nvSpPr>
          <p:spPr>
            <a:xfrm rot="2689623">
              <a:off x="5667118" y="3712875"/>
              <a:ext cx="461479" cy="328626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soft" dir="t"/>
            </a:scene3d>
            <a:sp3d prstMaterial="metal">
              <a:bevelT w="152400" h="152400"/>
              <a:bevelB w="152400" h="152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>
                <a:solidFill>
                  <a:srgbClr val="FFFFFF"/>
                </a:solidFill>
                <a:latin typeface="HelveticaNeueLT Std Cn" pitchFamily="34" charset="0"/>
                <a:cs typeface="Arial" charset="0"/>
              </a:endParaRPr>
            </a:p>
          </p:txBody>
        </p:sp>
      </p:grpSp>
      <p:sp>
        <p:nvSpPr>
          <p:cNvPr id="17" name="Text Box 49"/>
          <p:cNvSpPr txBox="1">
            <a:spLocks noChangeArrowheads="1"/>
          </p:cNvSpPr>
          <p:nvPr/>
        </p:nvSpPr>
        <p:spPr bwMode="auto">
          <a:xfrm rot="5400000">
            <a:off x="6842197" y="3063675"/>
            <a:ext cx="507548" cy="13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8" name="17 Rectángulo"/>
          <p:cNvSpPr/>
          <p:nvPr/>
        </p:nvSpPr>
        <p:spPr bwMode="auto">
          <a:xfrm>
            <a:off x="5857884" y="4357694"/>
            <a:ext cx="1995677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 smtClean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MINORISTAS</a:t>
            </a:r>
            <a:endParaRPr lang="es-CO" sz="1600" dirty="0">
              <a:solidFill>
                <a:srgbClr val="595959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0" name="19 Rectángulo"/>
          <p:cNvSpPr/>
          <p:nvPr/>
        </p:nvSpPr>
        <p:spPr bwMode="auto">
          <a:xfrm>
            <a:off x="285720" y="3500438"/>
            <a:ext cx="2516525" cy="78581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O" sz="1600" dirty="0" smtClean="0">
                <a:solidFill>
                  <a:srgbClr val="595959"/>
                </a:solidFill>
                <a:latin typeface="HelveticaNeueLT Std Cn" pitchFamily="34" charset="0"/>
                <a:cs typeface="Arial" charset="0"/>
              </a:rPr>
              <a:t>GRANDES SUPERFICIES</a:t>
            </a:r>
            <a:endParaRPr lang="es-CO" sz="1600" dirty="0">
              <a:solidFill>
                <a:srgbClr val="595959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1" name="20 Flecha derecha"/>
          <p:cNvSpPr/>
          <p:nvPr/>
        </p:nvSpPr>
        <p:spPr bwMode="auto">
          <a:xfrm rot="8097462">
            <a:off x="2661242" y="2726222"/>
            <a:ext cx="1197430" cy="374049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2" name="21 Flecha derecha"/>
          <p:cNvSpPr/>
          <p:nvPr/>
        </p:nvSpPr>
        <p:spPr bwMode="auto">
          <a:xfrm rot="10319302">
            <a:off x="2894582" y="3450207"/>
            <a:ext cx="3405914" cy="374049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  <p:sp>
        <p:nvSpPr>
          <p:cNvPr id="23" name="22 Flecha derecha"/>
          <p:cNvSpPr/>
          <p:nvPr/>
        </p:nvSpPr>
        <p:spPr bwMode="auto">
          <a:xfrm rot="2551035">
            <a:off x="1347119" y="4771719"/>
            <a:ext cx="1582207" cy="374049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soft" dir="t"/>
          </a:scene3d>
          <a:sp3d prstMaterial="metal">
            <a:bevelT w="152400" h="152400"/>
            <a:bevelB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latin typeface="HelveticaNeueLT Std Cn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43956" cy="500066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Bebidas Alcohólicas Principales Importadores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42910" y="6286521"/>
            <a:ext cx="1500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Fuente: </a:t>
            </a:r>
            <a:r>
              <a:rPr lang="es-CO" sz="1200" dirty="0" smtClean="0"/>
              <a:t>SENAE</a:t>
            </a:r>
            <a:endParaRPr lang="es-CO" sz="1200" b="1" dirty="0"/>
          </a:p>
        </p:txBody>
      </p:sp>
      <p:pic>
        <p:nvPicPr>
          <p:cNvPr id="38921" name="Picture 9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428736"/>
            <a:ext cx="75724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Bebidas Alcohólicas Países Proveedores</a:t>
            </a:r>
            <a:br>
              <a:rPr lang="es-CO" b="0" dirty="0" smtClean="0">
                <a:latin typeface="Arial" pitchFamily="34" charset="0"/>
                <a:cs typeface="Arial" pitchFamily="34" charset="0"/>
              </a:rPr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>2011</a:t>
            </a:r>
            <a:br>
              <a:rPr lang="es-CO" b="0" dirty="0" smtClean="0">
                <a:latin typeface="Arial" pitchFamily="34" charset="0"/>
                <a:cs typeface="Arial" pitchFamily="34" charset="0"/>
              </a:rPr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CO" b="0" dirty="0" smtClean="0">
                <a:latin typeface="Arial" pitchFamily="34" charset="0"/>
                <a:cs typeface="Arial" pitchFamily="34" charset="0"/>
              </a:rPr>
            </a:b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ph sz="quarter" idx="10"/>
          </p:nvPr>
        </p:nvGraphicFramePr>
        <p:xfrm>
          <a:off x="0" y="1000108"/>
          <a:ext cx="9144000" cy="5857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7729566" cy="9286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 (Titulos)"/>
              </a:rPr>
              <a:t>Bebidas alcohólicas - Oportunidades</a:t>
            </a:r>
            <a:endParaRPr lang="es-CO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714348" y="1571612"/>
            <a:ext cx="7715304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es-CO" sz="2400" dirty="0" smtClean="0">
                <a:latin typeface="Arial Narrow" pitchFamily="34" charset="0"/>
              </a:rPr>
              <a:t> </a:t>
            </a:r>
            <a:r>
              <a:rPr lang="es-CO" sz="2800" dirty="0" smtClean="0">
                <a:latin typeface="Arial Narrow" pitchFamily="34" charset="0"/>
              </a:rPr>
              <a:t>Resolución 63 del COMEX incrementa arancel para terceros países (</a:t>
            </a:r>
            <a:r>
              <a:rPr lang="es-ES" sz="2800" dirty="0" smtClean="0">
                <a:latin typeface="Arial Narrow" pitchFamily="34" charset="0"/>
              </a:rPr>
              <a:t>CAN arancel cero)</a:t>
            </a:r>
            <a:endParaRPr lang="es-CO" sz="28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</a:t>
            </a:r>
            <a:r>
              <a:rPr lang="es-CO" sz="2800" dirty="0" smtClean="0">
                <a:latin typeface="Arial Narrow" pitchFamily="34" charset="0"/>
              </a:rPr>
              <a:t>Maquila a empresa ecuatoriana con marca propia</a:t>
            </a: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800" dirty="0" smtClean="0">
                <a:latin typeface="Arial Narrow" pitchFamily="34" charset="0"/>
              </a:rPr>
              <a:t> Participación colombiana 2011: 2 – 3,5 % de importaciones generales</a:t>
            </a: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800" dirty="0" smtClean="0">
                <a:latin typeface="Arial Narrow" pitchFamily="34" charset="0"/>
              </a:rPr>
              <a:t> Juan Eljuri y </a:t>
            </a:r>
            <a:r>
              <a:rPr lang="es-CO" sz="2800" dirty="0" err="1" smtClean="0">
                <a:latin typeface="Arial Narrow" pitchFamily="34" charset="0"/>
              </a:rPr>
              <a:t>Liquors</a:t>
            </a:r>
            <a:r>
              <a:rPr lang="es-CO" sz="2800" dirty="0" smtClean="0">
                <a:latin typeface="Arial Narrow" pitchFamily="34" charset="0"/>
              </a:rPr>
              <a:t>, lideres de importaciones con </a:t>
            </a:r>
          </a:p>
          <a:p>
            <a:pPr algn="just"/>
            <a:r>
              <a:rPr lang="es-CO" sz="2800" dirty="0" smtClean="0">
                <a:latin typeface="Arial Narrow" pitchFamily="34" charset="0"/>
              </a:rPr>
              <a:t>     30 % y 25,5% respectivamente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Servicios - Oportunidades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14422"/>
            <a:ext cx="36004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http://images03.olx.com.ec/ui/11/88/56/1310403616_226038256_2-CONSULTORiA-DE-RECURSOS-HUMANOS-Guayaqu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500438"/>
            <a:ext cx="3429024" cy="2293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7729566" cy="9286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 (Titulos)"/>
              </a:rPr>
              <a:t>Servicios - Salud</a:t>
            </a:r>
            <a:endParaRPr lang="es-CO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428596" y="1225689"/>
            <a:ext cx="828680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es-CO" sz="2400" dirty="0" smtClean="0">
                <a:latin typeface="Arial Narrow" pitchFamily="34" charset="0"/>
              </a:rPr>
              <a:t> </a:t>
            </a:r>
            <a:r>
              <a:rPr lang="es-CO" sz="3000" dirty="0" smtClean="0">
                <a:latin typeface="Arial Narrow" pitchFamily="34" charset="0"/>
              </a:rPr>
              <a:t>Cirugías de alta complejidad</a:t>
            </a:r>
          </a:p>
          <a:p>
            <a:pPr algn="just">
              <a:buFontTx/>
              <a:buBlip>
                <a:blip r:embed="rId3"/>
              </a:buBlip>
            </a:pPr>
            <a:endParaRPr lang="es-CO" sz="30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3000" dirty="0" smtClean="0">
                <a:latin typeface="Arial Narrow" pitchFamily="34" charset="0"/>
              </a:rPr>
              <a:t> Trabajo con Aseguradoras</a:t>
            </a:r>
          </a:p>
          <a:p>
            <a:pPr algn="just">
              <a:buFontTx/>
              <a:buBlip>
                <a:blip r:embed="rId3"/>
              </a:buBlip>
            </a:pPr>
            <a:endParaRPr lang="es-CO" sz="30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3000" dirty="0" smtClean="0">
                <a:latin typeface="Arial Narrow" pitchFamily="34" charset="0"/>
              </a:rPr>
              <a:t> Cirugías estéticas especializadas </a:t>
            </a:r>
          </a:p>
          <a:p>
            <a:pPr algn="just"/>
            <a:r>
              <a:rPr lang="es-CO" sz="3000" dirty="0" smtClean="0">
                <a:latin typeface="Arial Narrow" pitchFamily="34" charset="0"/>
              </a:rPr>
              <a:t>(planes turísticos)</a:t>
            </a:r>
          </a:p>
          <a:p>
            <a:pPr algn="just">
              <a:buFontTx/>
              <a:buBlip>
                <a:blip r:embed="rId3"/>
              </a:buBlip>
            </a:pPr>
            <a:endParaRPr lang="es-CO" sz="3000" dirty="0" smtClean="0">
              <a:latin typeface="Arial Narrow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es-CO" sz="3000" dirty="0" smtClean="0">
                <a:latin typeface="Arial Narrow" pitchFamily="34" charset="0"/>
              </a:rPr>
              <a:t> Servicios especializados en Neurocirugía, oncología y cardiología</a:t>
            </a:r>
          </a:p>
          <a:p>
            <a:pPr algn="just">
              <a:buBlip>
                <a:blip r:embed="rId3"/>
              </a:buBlip>
            </a:pPr>
            <a:endParaRPr lang="es-CO" sz="3000" dirty="0" smtClean="0">
              <a:latin typeface="Arial Narrow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es-CO" sz="3000" dirty="0" smtClean="0">
                <a:latin typeface="Arial Narrow" pitchFamily="34" charset="0"/>
              </a:rPr>
              <a:t> Convenios con entidades privadas y públicas para el tratamiento médicos no tratados en el país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285860"/>
            <a:ext cx="30718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7729566" cy="9286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 (Titulos)"/>
              </a:rPr>
              <a:t>Servicios – Diseño e Ingeniería</a:t>
            </a:r>
            <a:endParaRPr lang="es-CO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357158" y="1428736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s-CO" sz="2400" dirty="0" smtClean="0">
                <a:latin typeface="Arial Narrow" pitchFamily="34" charset="0"/>
              </a:rPr>
              <a:t> </a:t>
            </a:r>
            <a:r>
              <a:rPr lang="es-CO" sz="2800" dirty="0" smtClean="0">
                <a:latin typeface="Arial Narrow" pitchFamily="34" charset="0"/>
              </a:rPr>
              <a:t>Proyectos por licitación internacional o asignación directa para sector público (MIDUVI) en alianza con empresas locales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7158" y="2571744"/>
            <a:ext cx="485778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es-CO" sz="2800" dirty="0" smtClean="0">
                <a:latin typeface="Arial Narrow" pitchFamily="34" charset="0"/>
              </a:rPr>
              <a:t> </a:t>
            </a:r>
            <a:r>
              <a:rPr lang="es-CO" sz="3000" dirty="0" smtClean="0">
                <a:latin typeface="Arial Narrow" pitchFamily="34" charset="0"/>
              </a:rPr>
              <a:t>Viviendas de interés social</a:t>
            </a:r>
          </a:p>
          <a:p>
            <a:pPr algn="just">
              <a:buFontTx/>
              <a:buBlip>
                <a:blip r:embed="rId3"/>
              </a:buBlip>
            </a:pPr>
            <a:r>
              <a:rPr lang="es-CO" sz="3000" dirty="0" smtClean="0">
                <a:latin typeface="Arial Narrow" pitchFamily="34" charset="0"/>
              </a:rPr>
              <a:t> Complejos habitacionales</a:t>
            </a:r>
          </a:p>
          <a:p>
            <a:pPr algn="just">
              <a:buFontTx/>
              <a:buBlip>
                <a:blip r:embed="rId3"/>
              </a:buBlip>
            </a:pPr>
            <a:r>
              <a:rPr lang="es-CO" sz="3000" dirty="0" smtClean="0">
                <a:latin typeface="Arial Narrow" pitchFamily="34" charset="0"/>
              </a:rPr>
              <a:t> Guarderías </a:t>
            </a:r>
          </a:p>
          <a:p>
            <a:pPr algn="just">
              <a:buFontTx/>
              <a:buBlip>
                <a:blip r:embed="rId3"/>
              </a:buBlip>
            </a:pPr>
            <a:r>
              <a:rPr lang="es-CO" sz="3000" dirty="0" smtClean="0">
                <a:latin typeface="Arial Narrow" pitchFamily="34" charset="0"/>
              </a:rPr>
              <a:t> Hospitales</a:t>
            </a:r>
          </a:p>
          <a:p>
            <a:pPr algn="just">
              <a:buFontTx/>
              <a:buBlip>
                <a:blip r:embed="rId3"/>
              </a:buBlip>
            </a:pPr>
            <a:r>
              <a:rPr lang="es-CO" sz="3000" dirty="0" smtClean="0">
                <a:latin typeface="Arial Narrow" pitchFamily="34" charset="0"/>
              </a:rPr>
              <a:t> Cárceles</a:t>
            </a:r>
          </a:p>
          <a:p>
            <a:pPr algn="just">
              <a:buFontTx/>
              <a:buBlip>
                <a:blip r:embed="rId3"/>
              </a:buBlip>
            </a:pPr>
            <a:endParaRPr lang="es-CO" sz="30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3000" dirty="0" smtClean="0">
                <a:latin typeface="Arial Narrow" pitchFamily="34" charset="0"/>
              </a:rPr>
              <a:t> Consultorías 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143248"/>
            <a:ext cx="4243383" cy="352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7729566" cy="92867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b="0" dirty="0" smtClean="0">
                <a:latin typeface="Arial (Titulos)"/>
              </a:rPr>
              <a:t>Servicios – Software</a:t>
            </a:r>
            <a:endParaRPr lang="es-CO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5 CuadroTexto"/>
          <p:cNvSpPr txBox="1">
            <a:spLocks noChangeArrowheads="1"/>
          </p:cNvSpPr>
          <p:nvPr/>
        </p:nvSpPr>
        <p:spPr bwMode="auto">
          <a:xfrm>
            <a:off x="357158" y="1142984"/>
            <a:ext cx="83582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es-CO" sz="2400" dirty="0" smtClean="0">
                <a:latin typeface="Arial Narrow" pitchFamily="34" charset="0"/>
              </a:rPr>
              <a:t> </a:t>
            </a:r>
            <a:r>
              <a:rPr lang="es-CO" sz="2600" dirty="0" smtClean="0">
                <a:latin typeface="Arial Narrow" pitchFamily="34" charset="0"/>
              </a:rPr>
              <a:t>Diseño de software y plataformas</a:t>
            </a:r>
          </a:p>
          <a:p>
            <a:pPr algn="just">
              <a:buBlip>
                <a:blip r:embed="rId3"/>
              </a:buBlip>
            </a:pPr>
            <a:endParaRPr lang="es-CO" sz="3000" dirty="0" smtClean="0">
              <a:latin typeface="Arial Narrow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85720" y="1714488"/>
            <a:ext cx="41434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Seguridad informática</a:t>
            </a: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Estructuración y métodos de nuevos esquemas educativos</a:t>
            </a: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Programas de capacitación</a:t>
            </a: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Procesos de certificación</a:t>
            </a: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Programas administrativos</a:t>
            </a:r>
          </a:p>
          <a:p>
            <a:pPr algn="just">
              <a:buFontTx/>
              <a:buBlip>
                <a:blip r:embed="rId3"/>
              </a:buBlip>
            </a:pPr>
            <a:endParaRPr lang="es-CO" sz="2600" dirty="0" smtClean="0">
              <a:latin typeface="Arial Narrow" pitchFamily="34" charset="0"/>
            </a:endParaRPr>
          </a:p>
          <a:p>
            <a:pPr algn="just">
              <a:buFontTx/>
              <a:buBlip>
                <a:blip r:embed="rId3"/>
              </a:buBlip>
            </a:pPr>
            <a:r>
              <a:rPr lang="es-CO" sz="2600" dirty="0" smtClean="0">
                <a:latin typeface="Arial Narrow" pitchFamily="34" charset="0"/>
              </a:rPr>
              <a:t> Consultorías 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00174"/>
            <a:ext cx="35719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2 Imagen" descr="gracias_9idioma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568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s-ES" b="0" dirty="0" smtClean="0">
                <a:latin typeface="Arial" pitchFamily="34" charset="0"/>
                <a:cs typeface="Arial" pitchFamily="34" charset="0"/>
              </a:rPr>
              <a:t>Estratificación Socio Económica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9 Gráfico"/>
          <p:cNvGraphicFramePr>
            <a:graphicFrameLocks noGrp="1"/>
          </p:cNvGraphicFramePr>
          <p:nvPr>
            <p:ph sz="quarter" idx="10"/>
          </p:nvPr>
        </p:nvGraphicFramePr>
        <p:xfrm>
          <a:off x="-1071602" y="1071522"/>
          <a:ext cx="10215602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6 Rectángulo"/>
          <p:cNvSpPr/>
          <p:nvPr/>
        </p:nvSpPr>
        <p:spPr>
          <a:xfrm>
            <a:off x="214282" y="6429396"/>
            <a:ext cx="73581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dirty="0" smtClean="0">
                <a:solidFill>
                  <a:srgbClr val="595959"/>
                </a:solidFill>
              </a:rPr>
              <a:t>Fuente</a:t>
            </a:r>
            <a:r>
              <a:rPr lang="es-CO" sz="1100" dirty="0" smtClean="0">
                <a:solidFill>
                  <a:srgbClr val="595959"/>
                </a:solidFill>
              </a:rPr>
              <a:t>: INEC Instituto Nacional de Estadística y Censos</a:t>
            </a:r>
            <a:endParaRPr lang="es-CO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Principales Socios Comerciales 2011 </a:t>
            </a:r>
            <a:br>
              <a:rPr lang="es-CO" b="0" dirty="0" smtClean="0">
                <a:latin typeface="Arial" pitchFamily="34" charset="0"/>
                <a:cs typeface="Arial" pitchFamily="34" charset="0"/>
              </a:rPr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>América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1 Gráfico"/>
          <p:cNvGraphicFramePr>
            <a:graphicFrameLocks noGrp="1"/>
          </p:cNvGraphicFramePr>
          <p:nvPr>
            <p:ph sz="quarter" idx="10"/>
          </p:nvPr>
        </p:nvGraphicFramePr>
        <p:xfrm>
          <a:off x="-1500230" y="928670"/>
          <a:ext cx="1064423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214282" y="6357958"/>
            <a:ext cx="25717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dirty="0" smtClean="0">
                <a:solidFill>
                  <a:srgbClr val="595959"/>
                </a:solidFill>
              </a:rPr>
              <a:t>Fuente</a:t>
            </a:r>
            <a:r>
              <a:rPr lang="es-CO" sz="1100" dirty="0" smtClean="0">
                <a:solidFill>
                  <a:srgbClr val="595959"/>
                </a:solidFill>
              </a:rPr>
              <a:t>: Banco Central del Ecuador</a:t>
            </a:r>
            <a:endParaRPr lang="es-CO" sz="11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786050" y="5429264"/>
            <a:ext cx="5786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Mas del 63% de importaciones provinieron de países americanos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/>
          <a:lstStyle/>
          <a:p>
            <a:r>
              <a:rPr lang="es-CO" b="0" dirty="0" smtClean="0">
                <a:latin typeface="Arial" pitchFamily="34" charset="0"/>
                <a:cs typeface="Arial" pitchFamily="34" charset="0"/>
              </a:rPr>
              <a:t>Principales Socios Comerciales 2011</a:t>
            </a:r>
            <a:br>
              <a:rPr lang="es-CO" b="0" dirty="0" smtClean="0">
                <a:latin typeface="Arial" pitchFamily="34" charset="0"/>
                <a:cs typeface="Arial" pitchFamily="34" charset="0"/>
              </a:rPr>
            </a:br>
            <a:r>
              <a:rPr lang="es-CO" b="0" dirty="0" smtClean="0">
                <a:latin typeface="Arial" pitchFamily="34" charset="0"/>
                <a:cs typeface="Arial" pitchFamily="34" charset="0"/>
              </a:rPr>
              <a:t>Resto del Mundo</a:t>
            </a:r>
            <a:endParaRPr lang="es-CO" b="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1 Gráfico"/>
          <p:cNvGraphicFramePr>
            <a:graphicFrameLocks noGrp="1"/>
          </p:cNvGraphicFramePr>
          <p:nvPr>
            <p:ph sz="quarter" idx="10"/>
          </p:nvPr>
        </p:nvGraphicFramePr>
        <p:xfrm>
          <a:off x="285720" y="1214422"/>
          <a:ext cx="4572000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2 Gráfico"/>
          <p:cNvGraphicFramePr/>
          <p:nvPr/>
        </p:nvGraphicFramePr>
        <p:xfrm>
          <a:off x="-785850" y="1071546"/>
          <a:ext cx="9929850" cy="5786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8 Rectángulo"/>
          <p:cNvSpPr/>
          <p:nvPr/>
        </p:nvSpPr>
        <p:spPr>
          <a:xfrm>
            <a:off x="642910" y="5929330"/>
            <a:ext cx="25717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dirty="0" smtClean="0">
                <a:solidFill>
                  <a:srgbClr val="595959"/>
                </a:solidFill>
              </a:rPr>
              <a:t>Fuente</a:t>
            </a:r>
            <a:r>
              <a:rPr lang="es-CO" sz="1100" dirty="0" smtClean="0">
                <a:solidFill>
                  <a:srgbClr val="595959"/>
                </a:solidFill>
              </a:rPr>
              <a:t>: Banco Central del Ecuador</a:t>
            </a:r>
            <a:endParaRPr lang="es-CO" sz="11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4000496" y="5500702"/>
            <a:ext cx="4572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82% de sus importaciones se concentran en 13 países</a:t>
            </a:r>
            <a:endParaRPr lang="es-CO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ulo presentacion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13134</TotalTime>
  <Words>2400</Words>
  <Application>Microsoft Office PowerPoint</Application>
  <PresentationFormat>Presentación en pantalla (4:3)</PresentationFormat>
  <Paragraphs>655</Paragraphs>
  <Slides>68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68</vt:i4>
      </vt:variant>
    </vt:vector>
  </HeadingPairs>
  <TitlesOfParts>
    <vt:vector size="70" baseType="lpstr">
      <vt:lpstr>titulo presentacion</vt:lpstr>
      <vt:lpstr>Office Theme</vt:lpstr>
      <vt:lpstr>Diapositiva 1</vt:lpstr>
      <vt:lpstr>Información General</vt:lpstr>
      <vt:lpstr>PIB por actividad económica 2011</vt:lpstr>
      <vt:lpstr>Tasa Desempleo 2010-2012</vt:lpstr>
      <vt:lpstr>Inflación Enero 2011-Junio 2012</vt:lpstr>
      <vt:lpstr>Distribución Demográfica (No. Habitantes)</vt:lpstr>
      <vt:lpstr>Estratificación Socio Económica</vt:lpstr>
      <vt:lpstr>Principales Socios Comerciales 2011  América</vt:lpstr>
      <vt:lpstr>Principales Socios Comerciales 2011 Resto del Mundo</vt:lpstr>
      <vt:lpstr>Balanza Comercial (en miles de USD)</vt:lpstr>
      <vt:lpstr>Composición de Importaciones</vt:lpstr>
      <vt:lpstr>Ecuador Apertura Comercial</vt:lpstr>
      <vt:lpstr>Ecuador Apertura Comercial</vt:lpstr>
      <vt:lpstr>Diapositiva 14</vt:lpstr>
      <vt:lpstr>Información Comercial General-  Nacionalización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Materiales de Construcción</vt:lpstr>
      <vt:lpstr>Materiales de Construcción</vt:lpstr>
      <vt:lpstr>Materiales de Construcción Canales de Distribución</vt:lpstr>
      <vt:lpstr>Diapositiva 31</vt:lpstr>
      <vt:lpstr>Diapositiva 32</vt:lpstr>
      <vt:lpstr>Diapositiva 33</vt:lpstr>
      <vt:lpstr>Diapositiva 34</vt:lpstr>
      <vt:lpstr>Diapositiva 35</vt:lpstr>
      <vt:lpstr>Electrodomésticos</vt:lpstr>
      <vt:lpstr>Electrodomésticos</vt:lpstr>
      <vt:lpstr>Electrodomésticos Canales de Distribución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Oportunidades Agroindustria </vt:lpstr>
      <vt:lpstr>Agroindustria</vt:lpstr>
      <vt:lpstr>Diapositiva 47</vt:lpstr>
      <vt:lpstr>Productos de Confitería - Generalidades</vt:lpstr>
      <vt:lpstr>Productos de confitería Canal de Distribución</vt:lpstr>
      <vt:lpstr>Productos de Confitería Principales Importadores</vt:lpstr>
      <vt:lpstr>Productos para Confitería- Principales Importadores (USD)</vt:lpstr>
      <vt:lpstr>Productos de Confitería  Países Proveedores 2011</vt:lpstr>
      <vt:lpstr>Productos de Confitería – Oportunidades y competidores</vt:lpstr>
      <vt:lpstr>Productos de Confitería –Oportunidades</vt:lpstr>
      <vt:lpstr>Preparaciones alimenticias diversas- Generalidades</vt:lpstr>
      <vt:lpstr>Preparaciones alimenticias diversas  Canal de Distribución</vt:lpstr>
      <vt:lpstr>Preparaciones alimenticias diversas (USD) Principales Importadores 2011</vt:lpstr>
      <vt:lpstr>Preparaciones alimenticias diversas  Países Proveedores 2011</vt:lpstr>
      <vt:lpstr>Bebidas alcohólicas - Generalidades</vt:lpstr>
      <vt:lpstr>Bebidas alcohólicas Canal de distribución</vt:lpstr>
      <vt:lpstr>Bebidas Alcohólicas Principales Importadores</vt:lpstr>
      <vt:lpstr>Bebidas Alcohólicas Países Proveedores 2011  </vt:lpstr>
      <vt:lpstr>Bebidas alcohólicas - Oportunidades</vt:lpstr>
      <vt:lpstr>Servicios - Oportunidades</vt:lpstr>
      <vt:lpstr>Servicios - Salud</vt:lpstr>
      <vt:lpstr>Servicios – Diseño e Ingeniería</vt:lpstr>
      <vt:lpstr>Servicios – Software</vt:lpstr>
      <vt:lpstr>Diapositiva 68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gvargas</dc:creator>
  <cp:lastModifiedBy>MERY CARDENAS COLLANTE</cp:lastModifiedBy>
  <cp:revision>740</cp:revision>
  <cp:lastPrinted>2012-01-20T19:57:00Z</cp:lastPrinted>
  <dcterms:created xsi:type="dcterms:W3CDTF">2011-03-24T19:08:03Z</dcterms:created>
  <dcterms:modified xsi:type="dcterms:W3CDTF">2012-08-01T17:43:02Z</dcterms:modified>
</cp:coreProperties>
</file>